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91" r:id="rId2"/>
    <p:sldId id="289" r:id="rId3"/>
    <p:sldId id="290" r:id="rId4"/>
    <p:sldId id="292" r:id="rId5"/>
    <p:sldId id="294" r:id="rId6"/>
    <p:sldId id="293" r:id="rId7"/>
    <p:sldId id="256" r:id="rId8"/>
    <p:sldId id="299" r:id="rId9"/>
    <p:sldId id="257" r:id="rId10"/>
    <p:sldId id="259" r:id="rId11"/>
    <p:sldId id="260" r:id="rId12"/>
    <p:sldId id="279" r:id="rId13"/>
    <p:sldId id="262" r:id="rId14"/>
    <p:sldId id="263" r:id="rId15"/>
    <p:sldId id="264" r:id="rId16"/>
    <p:sldId id="288" r:id="rId17"/>
    <p:sldId id="295" r:id="rId18"/>
    <p:sldId id="296" r:id="rId19"/>
    <p:sldId id="297" r:id="rId20"/>
    <p:sldId id="278" r:id="rId21"/>
    <p:sldId id="266" r:id="rId22"/>
    <p:sldId id="267" r:id="rId23"/>
    <p:sldId id="268" r:id="rId24"/>
    <p:sldId id="269" r:id="rId25"/>
    <p:sldId id="272" r:id="rId26"/>
    <p:sldId id="273" r:id="rId27"/>
    <p:sldId id="270" r:id="rId28"/>
    <p:sldId id="271" r:id="rId29"/>
    <p:sldId id="283" r:id="rId30"/>
    <p:sldId id="282" r:id="rId31"/>
    <p:sldId id="287" r:id="rId32"/>
    <p:sldId id="286" r:id="rId33"/>
    <p:sldId id="277" r:id="rId34"/>
    <p:sldId id="275" r:id="rId35"/>
    <p:sldId id="276" r:id="rId36"/>
    <p:sldId id="280" r:id="rId37"/>
    <p:sldId id="281" r:id="rId38"/>
    <p:sldId id="285" r:id="rId39"/>
    <p:sldId id="284" r:id="rId40"/>
    <p:sldId id="298" r:id="rId4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6C338-5E2D-4844-A39B-CFECEBBE7027}" type="datetimeFigureOut">
              <a:rPr lang="pt-PT" smtClean="0"/>
              <a:pPr/>
              <a:t>27-02-2011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1ADFE-E859-4050-9A02-5D04627668F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1ADFE-E859-4050-9A02-5D04627668F2}" type="slidenum">
              <a:rPr lang="pt-PT" smtClean="0"/>
              <a:pPr/>
              <a:t>10</a:t>
            </a:fld>
            <a:endParaRPr lang="pt-P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1D93F-0727-475F-8A68-5682350E9E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Fevereiro 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43"/>
          <p:cNvGrpSpPr/>
          <p:nvPr userDrawn="1"/>
        </p:nvGrpSpPr>
        <p:grpSpPr>
          <a:xfrm>
            <a:off x="0" y="2267858"/>
            <a:ext cx="4191000" cy="4590144"/>
            <a:chOff x="-1" y="1600199"/>
            <a:chExt cx="4501019" cy="5257801"/>
          </a:xfrm>
        </p:grpSpPr>
        <p:sp>
          <p:nvSpPr>
            <p:cNvPr id="39" name="Freeform 7"/>
            <p:cNvSpPr>
              <a:spLocks/>
            </p:cNvSpPr>
            <p:nvPr userDrawn="1"/>
          </p:nvSpPr>
          <p:spPr bwMode="auto">
            <a:xfrm>
              <a:off x="-1" y="1600199"/>
              <a:ext cx="4127498" cy="2514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8"/>
            <p:cNvSpPr>
              <a:spLocks/>
            </p:cNvSpPr>
            <p:nvPr userDrawn="1"/>
          </p:nvSpPr>
          <p:spPr bwMode="auto">
            <a:xfrm>
              <a:off x="-1" y="3581398"/>
              <a:ext cx="1600200" cy="3276599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9"/>
            <p:cNvSpPr>
              <a:spLocks/>
            </p:cNvSpPr>
            <p:nvPr userDrawn="1"/>
          </p:nvSpPr>
          <p:spPr bwMode="auto">
            <a:xfrm>
              <a:off x="0" y="2438399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0"/>
            <p:cNvSpPr>
              <a:spLocks/>
            </p:cNvSpPr>
            <p:nvPr userDrawn="1"/>
          </p:nvSpPr>
          <p:spPr bwMode="auto">
            <a:xfrm>
              <a:off x="1224419" y="3886199"/>
              <a:ext cx="3276599" cy="2971800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1"/>
            <p:cNvSpPr>
              <a:spLocks/>
            </p:cNvSpPr>
            <p:nvPr userDrawn="1"/>
          </p:nvSpPr>
          <p:spPr bwMode="auto">
            <a:xfrm>
              <a:off x="876758" y="3994150"/>
              <a:ext cx="1719262" cy="2863850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7" name="Freeform 46"/>
          <p:cNvSpPr>
            <a:spLocks/>
          </p:cNvSpPr>
          <p:nvPr userDrawn="1"/>
        </p:nvSpPr>
        <p:spPr bwMode="auto">
          <a:xfrm>
            <a:off x="7543800" y="0"/>
            <a:ext cx="1600201" cy="220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8" name="Freeform 47"/>
          <p:cNvSpPr>
            <a:spLocks/>
          </p:cNvSpPr>
          <p:nvPr userDrawn="1"/>
        </p:nvSpPr>
        <p:spPr bwMode="auto">
          <a:xfrm>
            <a:off x="3733800" y="5715000"/>
            <a:ext cx="5029200" cy="7620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90600" y="1116449"/>
            <a:ext cx="6858000" cy="707886"/>
          </a:xfrm>
        </p:spPr>
        <p:txBody>
          <a:bodyPr wrap="square">
            <a:spAutoFit/>
          </a:bodyPr>
          <a:lstStyle>
            <a:lvl1pPr algn="r">
              <a:defRPr sz="4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90600" y="1900535"/>
            <a:ext cx="6858000" cy="461665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Módulo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- 4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Fevereiro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2011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 descr="ETE Logotip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28384" y="404664"/>
            <a:ext cx="552381" cy="5333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lphaLcPeriod"/>
              <a:defRPr/>
            </a:lvl2pPr>
            <a:lvl3pPr marL="1314450" indent="-400050">
              <a:buFont typeface="Wingdings" pitchFamily="2" charset="2"/>
              <a:buChar char="§"/>
              <a:defRPr/>
            </a:lvl3pPr>
            <a:lvl4pPr marL="1771650" indent="-400050">
              <a:buFont typeface="+mj-lt"/>
              <a:buAutoNum type="romanLcPeriod"/>
              <a:defRPr/>
            </a:lvl4pPr>
            <a:lvl5pPr marL="2171700" indent="-342900">
              <a:buFont typeface="Arial" pitchFamily="34" charset="0"/>
              <a:buChar char="•"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7900-524C-48C1-81C1-A67BC708D6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Fevereiro 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1E71-AC0B-4465-90CB-0E26EB2B43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Fevereiro 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98D6-7A4C-488C-BE89-1C7B71533E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Fevereiro 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 dirty="0" err="1" smtClean="0"/>
              <a:t>Módulo</a:t>
            </a:r>
            <a:r>
              <a:rPr lang="en-US" dirty="0" smtClean="0"/>
              <a:t> 4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err="1" smtClean="0"/>
              <a:t>Fevereiro</a:t>
            </a:r>
            <a:r>
              <a:rPr lang="en-US" dirty="0" smtClean="0"/>
              <a:t>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309320"/>
            <a:ext cx="432048" cy="36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none"/>
        </p:style>
        <p:txBody>
          <a:bodyPr/>
          <a:lstStyle>
            <a:lvl1pPr>
              <a:defRPr sz="1200" b="1" baseline="0">
                <a:solidFill>
                  <a:schemeClr val="tx1"/>
                </a:solidFill>
              </a:defRPr>
            </a:lvl1pPr>
          </a:lstStyle>
          <a:p>
            <a:fld id="{C238F03A-58E1-4ECA-9024-348A9A81A53D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6480000" cy="72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64B3-CB96-4FD1-B5D5-38433A835D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Fevereiro 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8B17-DC10-41FC-9314-275C7CE32A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Fevereiro 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B68A-87A9-4109-B5B8-98E3113E0C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Fevereiro 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6D5C4-964E-4BCA-AFF3-8E7F1E0BA9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Fevereiro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2011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32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7543800" y="0"/>
              <a:ext cx="1600201" cy="2209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733800" y="5715000"/>
              <a:ext cx="5029200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00" y="6309320"/>
            <a:ext cx="467072" cy="36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none"/>
        </p:style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8F03A-58E1-4ECA-9024-348A9A81A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6480000" cy="72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grpSp>
        <p:nvGrpSpPr>
          <p:cNvPr id="9" name="Group 11"/>
          <p:cNvGrpSpPr/>
          <p:nvPr/>
        </p:nvGrpSpPr>
        <p:grpSpPr>
          <a:xfrm>
            <a:off x="0" y="2855091"/>
            <a:ext cx="3581400" cy="4002909"/>
            <a:chOff x="0" y="2533588"/>
            <a:chExt cx="8022336" cy="8966516"/>
          </a:xfrm>
        </p:grpSpPr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0" y="2533588"/>
              <a:ext cx="4127500" cy="25145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0" y="4980432"/>
              <a:ext cx="3184026" cy="6519672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0" y="3371787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502664" y="5586916"/>
              <a:ext cx="6519672" cy="5913188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155002" y="5801712"/>
              <a:ext cx="3420932" cy="5698392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8" name="Picture 17" descr="ETE Logotipo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028384" y="404664"/>
            <a:ext cx="552381" cy="5333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+mj-lt"/>
        <a:buAutoNum type="alphaUcPeriod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+mj-lt"/>
        <a:buAutoNum type="arabicPeriod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+mj-lt"/>
        <a:buAutoNum type="arabicPeriod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Font typeface="+mj-lt"/>
        <a:buAutoNum type="arabicPeriod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spcBef>
          <a:spcPct val="20000"/>
        </a:spcBef>
        <a:buFont typeface="+mj-lt"/>
        <a:buAutoNum type="arabicPeriod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pt.wikipedia.org/wiki/Ficheiro:Zonmar.sv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Administrações Portuárias</a:t>
            </a:r>
            <a:endParaRPr lang="pt-P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t="16542" r="2270" b="5499"/>
          <a:stretch>
            <a:fillRect/>
          </a:stretch>
        </p:blipFill>
        <p:spPr bwMode="auto">
          <a:xfrm>
            <a:off x="1043608" y="1916832"/>
            <a:ext cx="7124700" cy="426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Alfândega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pt-PT" b="1" dirty="0" smtClean="0">
                <a:solidFill>
                  <a:schemeClr val="tx1"/>
                </a:solidFill>
              </a:rPr>
              <a:t>	Declaração </a:t>
            </a:r>
            <a:r>
              <a:rPr lang="pt-PT" b="1" dirty="0">
                <a:solidFill>
                  <a:schemeClr val="tx1"/>
                </a:solidFill>
              </a:rPr>
              <a:t>aduaneira</a:t>
            </a:r>
            <a:r>
              <a:rPr lang="pt-PT" dirty="0">
                <a:solidFill>
                  <a:schemeClr val="tx1"/>
                </a:solidFill>
              </a:rPr>
              <a:t>: acto pelo qual uma pessoa marca a sua vontade de sujeitar as mercadorias a um regime aduaneiro.</a:t>
            </a:r>
          </a:p>
          <a:p>
            <a:pPr algn="just">
              <a:buNone/>
            </a:pPr>
            <a:r>
              <a:rPr lang="pt-PT" dirty="0">
                <a:solidFill>
                  <a:schemeClr val="tx1"/>
                </a:solidFill>
              </a:rPr>
              <a:t> </a:t>
            </a:r>
          </a:p>
          <a:p>
            <a:pPr algn="just">
              <a:buNone/>
            </a:pPr>
            <a:r>
              <a:rPr lang="pt-PT" b="1" dirty="0" smtClean="0">
                <a:solidFill>
                  <a:schemeClr val="tx1"/>
                </a:solidFill>
              </a:rPr>
              <a:t>	Aperfeiçoamento</a:t>
            </a:r>
            <a:r>
              <a:rPr lang="pt-PT" dirty="0">
                <a:solidFill>
                  <a:schemeClr val="tx1"/>
                </a:solidFill>
              </a:rPr>
              <a:t>: o aperfeiçoamento activo permite importar mercadorias para serem objecto de operações de complemento de fabrico e, em seguida, reexportadas. O aperfeiçoamento passivo permite exportar mercadorias comunitárias para serem objecto de operações de complemento de fabrico e reimportadas com isenção total ou parcial de direitos</a:t>
            </a:r>
            <a:r>
              <a:rPr lang="pt-PT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pt-PT" dirty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pt-PT" b="1" dirty="0" smtClean="0">
                <a:solidFill>
                  <a:schemeClr val="tx1"/>
                </a:solidFill>
              </a:rPr>
              <a:t>	Transformação </a:t>
            </a:r>
            <a:r>
              <a:rPr lang="pt-PT" b="1" dirty="0">
                <a:solidFill>
                  <a:schemeClr val="tx1"/>
                </a:solidFill>
              </a:rPr>
              <a:t>sob controlo aduaneiro</a:t>
            </a:r>
            <a:r>
              <a:rPr lang="pt-PT" dirty="0">
                <a:solidFill>
                  <a:schemeClr val="tx1"/>
                </a:solidFill>
              </a:rPr>
              <a:t>: a transformação sob controlo aduaneiro permite importar mercadorias com suspensão de direitos de importação para serem objecto de operações de complemento de fabrico e introduzidas em livre prática com uma taxa de direito mais favorável.</a:t>
            </a:r>
          </a:p>
          <a:p>
            <a:pPr algn="just"/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Alfândega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467544" y="1772816"/>
            <a:ext cx="8229600" cy="4352677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pt-PT" b="1" dirty="0" smtClean="0">
                <a:solidFill>
                  <a:schemeClr val="tx1"/>
                </a:solidFill>
              </a:rPr>
              <a:t>	Depósito </a:t>
            </a:r>
            <a:r>
              <a:rPr lang="pt-PT" b="1" dirty="0">
                <a:solidFill>
                  <a:schemeClr val="tx1"/>
                </a:solidFill>
              </a:rPr>
              <a:t>Temporário de Mercadorias</a:t>
            </a:r>
            <a:r>
              <a:rPr lang="pt-PT" dirty="0">
                <a:solidFill>
                  <a:schemeClr val="tx1"/>
                </a:solidFill>
              </a:rPr>
              <a:t>: local autorizado pelas autoridades aduaneiras para a armazenagem de mercadorias enquanto aguardam que lhes seja atribuído um destino aduaneiro</a:t>
            </a:r>
            <a:r>
              <a:rPr lang="pt-PT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pt-PT" dirty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pt-PT" b="1" dirty="0" smtClean="0">
                <a:solidFill>
                  <a:schemeClr val="tx1"/>
                </a:solidFill>
              </a:rPr>
              <a:t>	Entreposto </a:t>
            </a:r>
            <a:r>
              <a:rPr lang="pt-PT" b="1" dirty="0">
                <a:solidFill>
                  <a:schemeClr val="tx1"/>
                </a:solidFill>
              </a:rPr>
              <a:t>Aduaneiro : </a:t>
            </a:r>
            <a:r>
              <a:rPr lang="pt-PT" dirty="0">
                <a:solidFill>
                  <a:schemeClr val="tx1"/>
                </a:solidFill>
              </a:rPr>
              <a:t>permite ter os produtos armazenados sem ter de pagar as imposições legais devidas no acto de colocação no consumo, só necessitando de os pagar quando se tiver a mercadoria vendida</a:t>
            </a:r>
            <a:r>
              <a:rPr lang="pt-PT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pt-PT" dirty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pt-PT" b="1" dirty="0" smtClean="0">
                <a:solidFill>
                  <a:schemeClr val="tx1"/>
                </a:solidFill>
              </a:rPr>
              <a:t>	Mercadoria </a:t>
            </a:r>
            <a:r>
              <a:rPr lang="pt-PT" b="1" dirty="0">
                <a:solidFill>
                  <a:schemeClr val="tx1"/>
                </a:solidFill>
              </a:rPr>
              <a:t>em Trânsito</a:t>
            </a:r>
            <a:r>
              <a:rPr lang="pt-PT" dirty="0">
                <a:solidFill>
                  <a:schemeClr val="tx1"/>
                </a:solidFill>
              </a:rPr>
              <a:t> no espaço comunitário de países terceiros </a:t>
            </a:r>
            <a:r>
              <a:rPr lang="pt-PT" dirty="0" smtClean="0">
                <a:solidFill>
                  <a:schemeClr val="tx1"/>
                </a:solidFill>
              </a:rPr>
              <a:t>(formulário T1</a:t>
            </a:r>
            <a:r>
              <a:rPr lang="pt-PT" dirty="0">
                <a:solidFill>
                  <a:schemeClr val="tx1"/>
                </a:solidFill>
              </a:rPr>
              <a:t>) e de países </a:t>
            </a:r>
            <a:r>
              <a:rPr lang="pt-PT" dirty="0" smtClean="0">
                <a:solidFill>
                  <a:schemeClr val="tx1"/>
                </a:solidFill>
              </a:rPr>
              <a:t>comunitários  (formulário </a:t>
            </a:r>
            <a:r>
              <a:rPr lang="pt-PT" dirty="0">
                <a:solidFill>
                  <a:schemeClr val="tx1"/>
                </a:solidFill>
              </a:rPr>
              <a:t>T2L</a:t>
            </a:r>
            <a:r>
              <a:rPr lang="pt-PT" dirty="0" smtClean="0">
                <a:solidFill>
                  <a:schemeClr val="tx1"/>
                </a:solidFill>
              </a:rPr>
              <a:t>)</a:t>
            </a:r>
          </a:p>
          <a:p>
            <a:pPr algn="just"/>
            <a:endParaRPr lang="pt-PT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pt-PT" b="1" dirty="0" smtClean="0">
                <a:solidFill>
                  <a:schemeClr val="tx1"/>
                </a:solidFill>
              </a:rPr>
              <a:t>	O </a:t>
            </a:r>
            <a:r>
              <a:rPr lang="pt-PT" b="1" dirty="0">
                <a:solidFill>
                  <a:schemeClr val="tx1"/>
                </a:solidFill>
              </a:rPr>
              <a:t>Documento Administrativo Único (DAU) </a:t>
            </a:r>
            <a:r>
              <a:rPr lang="pt-PT" dirty="0">
                <a:solidFill>
                  <a:schemeClr val="tx1"/>
                </a:solidFill>
              </a:rPr>
              <a:t>visa racionalizar e simplificar as formalidades nas trocas com os países terceiros em geral e em determinadas circunstâncias nas trocas intracomunitárias. 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Agentes de Navegação</a:t>
            </a:r>
            <a:endParaRPr lang="pt-P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t="16542" r="13009" b="18227"/>
          <a:stretch>
            <a:fillRect/>
          </a:stretch>
        </p:blipFill>
        <p:spPr bwMode="auto">
          <a:xfrm>
            <a:off x="899592" y="1772816"/>
            <a:ext cx="74263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Agentes de Navegação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pPr algn="just"/>
            <a:endParaRPr lang="pt-PT" dirty="0" smtClean="0"/>
          </a:p>
          <a:p>
            <a:pPr algn="just">
              <a:buNone/>
            </a:pPr>
            <a:r>
              <a:rPr lang="pt-PT" dirty="0" smtClean="0"/>
              <a:t>	</a:t>
            </a:r>
            <a:r>
              <a:rPr lang="pt-PT" dirty="0" smtClean="0">
                <a:solidFill>
                  <a:schemeClr val="tx1"/>
                </a:solidFill>
              </a:rPr>
              <a:t>A </a:t>
            </a:r>
            <a:r>
              <a:rPr lang="pt-PT" dirty="0">
                <a:solidFill>
                  <a:schemeClr val="tx1"/>
                </a:solidFill>
              </a:rPr>
              <a:t>função de um Agente de Navegação é tomar conta de todas as necessidades do navio e do seu pessoal logo que o navio chega a porto, durante a sua estadia e na sua partida.</a:t>
            </a:r>
          </a:p>
          <a:p>
            <a:endParaRPr lang="pt-PT" sz="1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pt-PT" sz="1800" dirty="0" smtClean="0">
                <a:solidFill>
                  <a:schemeClr val="tx1"/>
                </a:solidFill>
              </a:rPr>
              <a:t>  	  Legislação : Decreto-Lei n.º 76/89 de 3 de Março</a:t>
            </a:r>
            <a:endParaRPr lang="pt-PT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Agentes de Navegação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539552" y="1556792"/>
            <a:ext cx="8229600" cy="50736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PT" b="1" dirty="0" smtClean="0">
                <a:solidFill>
                  <a:schemeClr val="tx1"/>
                </a:solidFill>
              </a:rPr>
              <a:t>	Agentes </a:t>
            </a:r>
            <a:r>
              <a:rPr lang="pt-PT" b="1" dirty="0">
                <a:solidFill>
                  <a:schemeClr val="tx1"/>
                </a:solidFill>
              </a:rPr>
              <a:t>de navios em </a:t>
            </a:r>
            <a:r>
              <a:rPr lang="pt-PT" b="1" dirty="0" err="1" smtClean="0">
                <a:solidFill>
                  <a:schemeClr val="tx1"/>
                </a:solidFill>
              </a:rPr>
              <a:t>Contrato-Viagem</a:t>
            </a:r>
            <a:r>
              <a:rPr lang="pt-PT" b="1" dirty="0" smtClean="0">
                <a:solidFill>
                  <a:schemeClr val="tx1"/>
                </a:solidFill>
              </a:rPr>
              <a:t>  (</a:t>
            </a:r>
            <a:r>
              <a:rPr lang="pt-PT" b="1" dirty="0" err="1" smtClean="0">
                <a:solidFill>
                  <a:schemeClr val="tx1"/>
                </a:solidFill>
              </a:rPr>
              <a:t>Voyage-Charter</a:t>
            </a:r>
            <a:r>
              <a:rPr lang="pt-PT" b="1" dirty="0" smtClean="0">
                <a:solidFill>
                  <a:schemeClr val="tx1"/>
                </a:solidFill>
              </a:rPr>
              <a:t>) </a:t>
            </a:r>
            <a:endParaRPr lang="pt-PT" dirty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pt-PT" dirty="0">
                <a:solidFill>
                  <a:schemeClr val="tx1"/>
                </a:solidFill>
              </a:rPr>
              <a:t>	</a:t>
            </a:r>
            <a:endParaRPr lang="pt-PT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pt-PT" dirty="0" smtClean="0">
                <a:solidFill>
                  <a:schemeClr val="tx1"/>
                </a:solidFill>
              </a:rPr>
              <a:t>	Contacto com os Terminais e Portos (rebocadores, pilotos) sobre as atracações.</a:t>
            </a:r>
          </a:p>
          <a:p>
            <a:pPr lvl="1">
              <a:buNone/>
            </a:pPr>
            <a:r>
              <a:rPr lang="pt-PT" dirty="0" smtClean="0">
                <a:solidFill>
                  <a:schemeClr val="tx1"/>
                </a:solidFill>
              </a:rPr>
              <a:t>	Recolha de documentação e entrega às autoridades.</a:t>
            </a:r>
          </a:p>
          <a:p>
            <a:pPr lvl="1">
              <a:buNone/>
            </a:pPr>
            <a:r>
              <a:rPr lang="pt-PT" dirty="0" smtClean="0">
                <a:solidFill>
                  <a:schemeClr val="tx1"/>
                </a:solidFill>
              </a:rPr>
              <a:t>	</a:t>
            </a:r>
            <a:r>
              <a:rPr lang="pt-PT" dirty="0" err="1" smtClean="0">
                <a:solidFill>
                  <a:schemeClr val="tx1"/>
                </a:solidFill>
              </a:rPr>
              <a:t>Notice</a:t>
            </a:r>
            <a:r>
              <a:rPr lang="pt-PT" dirty="0" smtClean="0">
                <a:solidFill>
                  <a:schemeClr val="tx1"/>
                </a:solidFill>
              </a:rPr>
              <a:t> </a:t>
            </a:r>
            <a:r>
              <a:rPr lang="pt-PT" dirty="0" err="1" smtClean="0">
                <a:solidFill>
                  <a:schemeClr val="tx1"/>
                </a:solidFill>
              </a:rPr>
              <a:t>of</a:t>
            </a:r>
            <a:r>
              <a:rPr lang="pt-PT" dirty="0" smtClean="0">
                <a:solidFill>
                  <a:schemeClr val="tx1"/>
                </a:solidFill>
              </a:rPr>
              <a:t> </a:t>
            </a:r>
            <a:r>
              <a:rPr lang="pt-PT" dirty="0" err="1" smtClean="0">
                <a:solidFill>
                  <a:schemeClr val="tx1"/>
                </a:solidFill>
              </a:rPr>
              <a:t>Readiness</a:t>
            </a:r>
            <a:r>
              <a:rPr lang="pt-PT" dirty="0" smtClean="0">
                <a:solidFill>
                  <a:schemeClr val="tx1"/>
                </a:solidFill>
              </a:rPr>
              <a:t> (NOR)</a:t>
            </a:r>
          </a:p>
          <a:p>
            <a:pPr lvl="1">
              <a:buNone/>
            </a:pPr>
            <a:r>
              <a:rPr lang="pt-PT" dirty="0" smtClean="0">
                <a:solidFill>
                  <a:schemeClr val="tx1"/>
                </a:solidFill>
              </a:rPr>
              <a:t>	Prática livre (</a:t>
            </a:r>
            <a:r>
              <a:rPr lang="pt-PT" dirty="0" err="1" smtClean="0">
                <a:solidFill>
                  <a:schemeClr val="tx1"/>
                </a:solidFill>
              </a:rPr>
              <a:t>Free</a:t>
            </a:r>
            <a:r>
              <a:rPr lang="pt-PT" dirty="0" smtClean="0">
                <a:solidFill>
                  <a:schemeClr val="tx1"/>
                </a:solidFill>
              </a:rPr>
              <a:t> Pratique)</a:t>
            </a:r>
          </a:p>
          <a:p>
            <a:pPr lvl="1">
              <a:buNone/>
            </a:pPr>
            <a:r>
              <a:rPr lang="pt-PT" dirty="0" smtClean="0">
                <a:solidFill>
                  <a:schemeClr val="tx1"/>
                </a:solidFill>
              </a:rPr>
              <a:t>	Acompanhamento de tripulantes ao médico</a:t>
            </a:r>
          </a:p>
          <a:p>
            <a:pPr lvl="1">
              <a:buNone/>
            </a:pPr>
            <a:r>
              <a:rPr lang="pt-PT" dirty="0" smtClean="0">
                <a:solidFill>
                  <a:schemeClr val="tx1"/>
                </a:solidFill>
              </a:rPr>
              <a:t>	Reparações a bordo</a:t>
            </a:r>
          </a:p>
          <a:p>
            <a:pPr lvl="1">
              <a:buNone/>
            </a:pPr>
            <a:r>
              <a:rPr lang="pt-PT" dirty="0" smtClean="0">
                <a:solidFill>
                  <a:schemeClr val="tx1"/>
                </a:solidFill>
              </a:rPr>
              <a:t>	Abastecimentos de sobressalentes e víveres</a:t>
            </a:r>
          </a:p>
          <a:p>
            <a:pPr lvl="1">
              <a:buNone/>
            </a:pPr>
            <a:r>
              <a:rPr lang="pt-PT" dirty="0" smtClean="0">
                <a:solidFill>
                  <a:schemeClr val="tx1"/>
                </a:solidFill>
              </a:rPr>
              <a:t>	Comunicação com o armador sobre o evoluir das operações (quantidades embarcadas, paragens, </a:t>
            </a:r>
            <a:r>
              <a:rPr lang="pt-PT" dirty="0" err="1" smtClean="0">
                <a:solidFill>
                  <a:schemeClr val="tx1"/>
                </a:solidFill>
              </a:rPr>
              <a:t>etc</a:t>
            </a:r>
            <a:r>
              <a:rPr lang="pt-PT" dirty="0" smtClean="0">
                <a:solidFill>
                  <a:schemeClr val="tx1"/>
                </a:solidFill>
              </a:rPr>
              <a:t>)</a:t>
            </a:r>
          </a:p>
          <a:p>
            <a:pPr lvl="1">
              <a:buNone/>
            </a:pPr>
            <a:r>
              <a:rPr lang="pt-PT" dirty="0" smtClean="0">
                <a:solidFill>
                  <a:schemeClr val="tx1"/>
                </a:solidFill>
              </a:rPr>
              <a:t>	Elaboração do SOF (</a:t>
            </a:r>
            <a:r>
              <a:rPr lang="pt-PT" dirty="0" err="1" smtClean="0">
                <a:solidFill>
                  <a:schemeClr val="tx1"/>
                </a:solidFill>
              </a:rPr>
              <a:t>Statement</a:t>
            </a:r>
            <a:r>
              <a:rPr lang="pt-PT" dirty="0" smtClean="0">
                <a:solidFill>
                  <a:schemeClr val="tx1"/>
                </a:solidFill>
              </a:rPr>
              <a:t> </a:t>
            </a:r>
            <a:r>
              <a:rPr lang="pt-PT" dirty="0" err="1" smtClean="0">
                <a:solidFill>
                  <a:schemeClr val="tx1"/>
                </a:solidFill>
              </a:rPr>
              <a:t>of</a:t>
            </a:r>
            <a:r>
              <a:rPr lang="pt-PT" dirty="0" smtClean="0">
                <a:solidFill>
                  <a:schemeClr val="tx1"/>
                </a:solidFill>
              </a:rPr>
              <a:t> </a:t>
            </a:r>
            <a:r>
              <a:rPr lang="pt-PT" dirty="0" err="1" smtClean="0">
                <a:solidFill>
                  <a:schemeClr val="tx1"/>
                </a:solidFill>
              </a:rPr>
              <a:t>Facts</a:t>
            </a:r>
            <a:r>
              <a:rPr lang="pt-PT" dirty="0" smtClean="0">
                <a:solidFill>
                  <a:schemeClr val="tx1"/>
                </a:solidFill>
              </a:rPr>
              <a:t>)</a:t>
            </a:r>
          </a:p>
          <a:p>
            <a:pPr lvl="1">
              <a:buNone/>
            </a:pPr>
            <a:r>
              <a:rPr lang="pt-PT" dirty="0" smtClean="0">
                <a:solidFill>
                  <a:schemeClr val="tx1"/>
                </a:solidFill>
              </a:rPr>
              <a:t>	Avisar porto de chegada</a:t>
            </a:r>
          </a:p>
          <a:p>
            <a:pPr lvl="1"/>
            <a:endParaRPr lang="pt-PT" dirty="0" smtClean="0"/>
          </a:p>
          <a:p>
            <a:pPr lvl="1"/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Agentes de Navegação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539552" y="1844824"/>
            <a:ext cx="8229600" cy="460796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PT" b="1" dirty="0" smtClean="0"/>
              <a:t>	</a:t>
            </a:r>
            <a:r>
              <a:rPr lang="pt-PT" sz="2800" b="1" dirty="0" smtClean="0">
                <a:solidFill>
                  <a:schemeClr val="tx1"/>
                </a:solidFill>
              </a:rPr>
              <a:t>Agente </a:t>
            </a:r>
            <a:r>
              <a:rPr lang="pt-PT" sz="2800" b="1" dirty="0">
                <a:solidFill>
                  <a:schemeClr val="tx1"/>
                </a:solidFill>
              </a:rPr>
              <a:t>de Linha</a:t>
            </a:r>
            <a:endParaRPr lang="pt-PT" sz="28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pt-PT" dirty="0" smtClean="0">
                <a:solidFill>
                  <a:schemeClr val="tx1"/>
                </a:solidFill>
              </a:rPr>
              <a:t>		</a:t>
            </a:r>
          </a:p>
          <a:p>
            <a:pPr>
              <a:buNone/>
            </a:pPr>
            <a:r>
              <a:rPr lang="pt-PT" sz="2800" dirty="0" smtClean="0">
                <a:solidFill>
                  <a:schemeClr val="tx1"/>
                </a:solidFill>
              </a:rPr>
              <a:t>		Tudo o que um Agente  de </a:t>
            </a:r>
            <a:r>
              <a:rPr lang="pt-PT" sz="2800" dirty="0" err="1" smtClean="0">
                <a:solidFill>
                  <a:schemeClr val="tx1"/>
                </a:solidFill>
              </a:rPr>
              <a:t>Voyage-Charter</a:t>
            </a:r>
            <a:r>
              <a:rPr lang="pt-PT" sz="2800" dirty="0" smtClean="0">
                <a:solidFill>
                  <a:schemeClr val="tx1"/>
                </a:solidFill>
              </a:rPr>
              <a:t> faz.</a:t>
            </a:r>
          </a:p>
          <a:p>
            <a:pPr>
              <a:buNone/>
            </a:pPr>
            <a:r>
              <a:rPr lang="pt-PT" sz="2800" dirty="0" smtClean="0">
                <a:solidFill>
                  <a:schemeClr val="tx1"/>
                </a:solidFill>
              </a:rPr>
              <a:t>		Lidando com o mercado (Marketing)</a:t>
            </a:r>
          </a:p>
          <a:p>
            <a:pPr>
              <a:buNone/>
            </a:pPr>
            <a:r>
              <a:rPr lang="pt-PT" sz="2800" dirty="0" smtClean="0">
                <a:solidFill>
                  <a:schemeClr val="tx1"/>
                </a:solidFill>
              </a:rPr>
              <a:t>		Documentação</a:t>
            </a:r>
          </a:p>
          <a:p>
            <a:pPr>
              <a:buNone/>
            </a:pPr>
            <a:r>
              <a:rPr lang="pt-PT" sz="2800" dirty="0" smtClean="0">
                <a:solidFill>
                  <a:schemeClr val="tx1"/>
                </a:solidFill>
              </a:rPr>
              <a:t>		Contentores</a:t>
            </a:r>
          </a:p>
          <a:p>
            <a:pPr>
              <a:buNone/>
            </a:pPr>
            <a:r>
              <a:rPr lang="pt-PT" sz="2800" dirty="0" smtClean="0">
                <a:solidFill>
                  <a:schemeClr val="tx1"/>
                </a:solidFill>
              </a:rPr>
              <a:t>		Lidando com a carga chegada</a:t>
            </a:r>
          </a:p>
          <a:p>
            <a:pPr>
              <a:buNone/>
            </a:pPr>
            <a:endParaRPr lang="pt-PT" sz="2800" dirty="0" smtClean="0"/>
          </a:p>
          <a:p>
            <a:pPr>
              <a:buNone/>
            </a:pPr>
            <a:endParaRPr lang="pt-PT" sz="2800" dirty="0" smtClean="0"/>
          </a:p>
          <a:p>
            <a:pPr>
              <a:buNone/>
            </a:pPr>
            <a:endParaRPr lang="pt-PT" sz="2800" dirty="0" smtClean="0"/>
          </a:p>
          <a:p>
            <a:pPr>
              <a:buNone/>
            </a:pPr>
            <a:r>
              <a:rPr lang="pt-PT" sz="2800" dirty="0" smtClean="0"/>
              <a:t>			</a:t>
            </a:r>
          </a:p>
          <a:p>
            <a:pPr>
              <a:buNone/>
            </a:pPr>
            <a:endParaRPr lang="pt-P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 smtClean="0"/>
              <a:t/>
            </a:r>
            <a:br>
              <a:rPr lang="pt-PT" b="1" dirty="0" smtClean="0"/>
            </a:br>
            <a:r>
              <a:rPr lang="pt-PT" b="1" dirty="0" smtClean="0"/>
              <a:t>Afretador, Fretador</a:t>
            </a:r>
            <a:br>
              <a:rPr lang="pt-PT" b="1" dirty="0" smtClean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467544" y="1628800"/>
            <a:ext cx="8229600" cy="452596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PT" dirty="0" smtClean="0"/>
              <a:t>    </a:t>
            </a:r>
          </a:p>
          <a:p>
            <a:pPr algn="just">
              <a:buNone/>
            </a:pPr>
            <a:r>
              <a:rPr lang="pt-PT" dirty="0" smtClean="0"/>
              <a:t>      </a:t>
            </a:r>
            <a:r>
              <a:rPr lang="pt-PT" dirty="0" smtClean="0">
                <a:solidFill>
                  <a:schemeClr val="tx1"/>
                </a:solidFill>
              </a:rPr>
              <a:t>Contrato de fretamento por viagem, que define como aquele em que o fretador  se obriga a pôr à disposição do afretador um navio, ou parte dele, para que este o utilize numa ou mais viagens, previamente fixadas, no transporte de mercadorias.</a:t>
            </a:r>
          </a:p>
          <a:p>
            <a:pPr algn="just">
              <a:buNone/>
            </a:pPr>
            <a:endParaRPr lang="pt-PT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pt-PT" dirty="0" smtClean="0">
                <a:solidFill>
                  <a:schemeClr val="tx1"/>
                </a:solidFill>
              </a:rPr>
              <a:t>	Ship </a:t>
            </a:r>
            <a:r>
              <a:rPr lang="pt-PT" dirty="0" err="1" smtClean="0">
                <a:solidFill>
                  <a:schemeClr val="tx1"/>
                </a:solidFill>
              </a:rPr>
              <a:t>Owner</a:t>
            </a:r>
            <a:r>
              <a:rPr lang="pt-PT" dirty="0" smtClean="0">
                <a:solidFill>
                  <a:schemeClr val="tx1"/>
                </a:solidFill>
              </a:rPr>
              <a:t>  - Armador</a:t>
            </a:r>
          </a:p>
          <a:p>
            <a:pPr algn="just">
              <a:buNone/>
            </a:pPr>
            <a:r>
              <a:rPr lang="pt-PT" dirty="0" smtClean="0">
                <a:solidFill>
                  <a:schemeClr val="tx1"/>
                </a:solidFill>
              </a:rPr>
              <a:t>	</a:t>
            </a:r>
            <a:r>
              <a:rPr lang="pt-PT" dirty="0" err="1" smtClean="0">
                <a:solidFill>
                  <a:schemeClr val="tx1"/>
                </a:solidFill>
              </a:rPr>
              <a:t>Charterer</a:t>
            </a:r>
            <a:r>
              <a:rPr lang="pt-PT" dirty="0" smtClean="0">
                <a:solidFill>
                  <a:schemeClr val="tx1"/>
                </a:solidFill>
              </a:rPr>
              <a:t> – Afretador ou Fretador</a:t>
            </a:r>
          </a:p>
          <a:p>
            <a:pPr algn="just">
              <a:buNone/>
            </a:pPr>
            <a:r>
              <a:rPr lang="pt-PT" dirty="0" smtClean="0">
                <a:solidFill>
                  <a:schemeClr val="tx1"/>
                </a:solidFill>
              </a:rPr>
              <a:t>	</a:t>
            </a:r>
            <a:r>
              <a:rPr lang="pt-PT" dirty="0" err="1" smtClean="0">
                <a:solidFill>
                  <a:schemeClr val="tx1"/>
                </a:solidFill>
              </a:rPr>
              <a:t>Shipper</a:t>
            </a:r>
            <a:r>
              <a:rPr lang="pt-PT" dirty="0" smtClean="0">
                <a:solidFill>
                  <a:schemeClr val="tx1"/>
                </a:solidFill>
              </a:rPr>
              <a:t>  - Carregador</a:t>
            </a:r>
          </a:p>
          <a:p>
            <a:pPr algn="just">
              <a:buNone/>
            </a:pPr>
            <a:r>
              <a:rPr lang="pt-PT" dirty="0" smtClean="0">
                <a:solidFill>
                  <a:schemeClr val="tx1"/>
                </a:solidFill>
              </a:rPr>
              <a:t>	</a:t>
            </a:r>
            <a:r>
              <a:rPr lang="pt-PT" dirty="0" err="1" smtClean="0">
                <a:solidFill>
                  <a:schemeClr val="tx1"/>
                </a:solidFill>
              </a:rPr>
              <a:t>Carrier–</a:t>
            </a:r>
            <a:r>
              <a:rPr lang="pt-PT" dirty="0" smtClean="0">
                <a:solidFill>
                  <a:schemeClr val="tx1"/>
                </a:solidFill>
              </a:rPr>
              <a:t> Transportador (Armador, Afretador, Fretador)</a:t>
            </a:r>
            <a:endParaRPr lang="pt-P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Capitanias</a:t>
            </a:r>
            <a:endParaRPr lang="pt-P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-116" t="16542" r="2270" b="5499"/>
          <a:stretch>
            <a:fillRect/>
          </a:stretch>
        </p:blipFill>
        <p:spPr bwMode="auto">
          <a:xfrm>
            <a:off x="899592" y="1988840"/>
            <a:ext cx="7685088" cy="459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Capitanias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611560" y="1628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sz="1600" b="1" dirty="0" smtClean="0">
                <a:solidFill>
                  <a:schemeClr val="tx1"/>
                </a:solidFill>
              </a:rPr>
              <a:t>Decreto-Lei n.º 300/84 de 7 de Setembro</a:t>
            </a:r>
            <a:r>
              <a:rPr lang="pt-PT" sz="1400" dirty="0" smtClean="0">
                <a:solidFill>
                  <a:schemeClr val="tx1"/>
                </a:solidFill>
              </a:rPr>
              <a:t/>
            </a:r>
            <a:br>
              <a:rPr lang="pt-PT" sz="1400" dirty="0" smtClean="0">
                <a:solidFill>
                  <a:schemeClr val="tx1"/>
                </a:solidFill>
              </a:rPr>
            </a:br>
            <a:endParaRPr lang="pt-PT" sz="1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pt-PT" sz="1400" dirty="0" smtClean="0">
                <a:solidFill>
                  <a:schemeClr val="tx1"/>
                </a:solidFill>
              </a:rPr>
              <a:t>Artigo 10.º</a:t>
            </a:r>
          </a:p>
          <a:p>
            <a:pPr algn="just">
              <a:buNone/>
            </a:pPr>
            <a:r>
              <a:rPr lang="pt-PT" sz="1400" dirty="0" smtClean="0">
                <a:solidFill>
                  <a:schemeClr val="tx1"/>
                </a:solidFill>
              </a:rPr>
              <a:t>   	As capitanias dos portos são os órgãos locais do sistema  da  autoridade  marítima   directamente dependentes  dos  chefes  dos  departamentos marítimos,  competindo-lhes  assegurar  as atribuições dos departamentos marítimos nas respectivas áreas de jurisdição</a:t>
            </a:r>
            <a:r>
              <a:rPr lang="pt-PT" sz="1100" dirty="0" smtClean="0">
                <a:solidFill>
                  <a:schemeClr val="tx1"/>
                </a:solidFill>
              </a:rPr>
              <a:t>. </a:t>
            </a:r>
          </a:p>
          <a:p>
            <a:pPr>
              <a:buNone/>
            </a:pPr>
            <a:endParaRPr lang="pt-PT" sz="11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pt-PT" sz="1400" dirty="0" smtClean="0">
                <a:solidFill>
                  <a:schemeClr val="tx1"/>
                </a:solidFill>
              </a:rPr>
              <a:t>É da sua Competência :</a:t>
            </a:r>
          </a:p>
          <a:p>
            <a:pPr>
              <a:buNone/>
            </a:pPr>
            <a:r>
              <a:rPr lang="pt-PT" sz="1400" dirty="0" smtClean="0">
                <a:solidFill>
                  <a:schemeClr val="tx1"/>
                </a:solidFill>
              </a:rPr>
              <a:t/>
            </a:r>
            <a:br>
              <a:rPr lang="pt-PT" sz="1400" dirty="0" smtClean="0">
                <a:solidFill>
                  <a:schemeClr val="tx1"/>
                </a:solidFill>
              </a:rPr>
            </a:br>
            <a:r>
              <a:rPr lang="pt-PT" sz="1400" dirty="0" smtClean="0">
                <a:solidFill>
                  <a:schemeClr val="tx1"/>
                </a:solidFill>
              </a:rPr>
              <a:t>a) Segurança marítima, em especial no que respeita aos navios e embarcações e ao tráfego marítimo e     </a:t>
            </a:r>
          </a:p>
          <a:p>
            <a:pPr>
              <a:buNone/>
            </a:pPr>
            <a:r>
              <a:rPr lang="pt-PT" sz="1400" dirty="0" smtClean="0">
                <a:solidFill>
                  <a:schemeClr val="tx1"/>
                </a:solidFill>
              </a:rPr>
              <a:t>	      fluvial; </a:t>
            </a:r>
            <a:br>
              <a:rPr lang="pt-PT" sz="1400" dirty="0" smtClean="0">
                <a:solidFill>
                  <a:schemeClr val="tx1"/>
                </a:solidFill>
              </a:rPr>
            </a:br>
            <a:r>
              <a:rPr lang="pt-PT" sz="1400" dirty="0" smtClean="0">
                <a:solidFill>
                  <a:schemeClr val="tx1"/>
                </a:solidFill>
              </a:rPr>
              <a:t>b) Assistência a pessoas e embarcações em perigo, com vista à salvaguarda da vida humana no mar; </a:t>
            </a:r>
            <a:br>
              <a:rPr lang="pt-PT" sz="1400" dirty="0" smtClean="0">
                <a:solidFill>
                  <a:schemeClr val="tx1"/>
                </a:solidFill>
              </a:rPr>
            </a:br>
            <a:r>
              <a:rPr lang="pt-PT" sz="1400" dirty="0" smtClean="0">
                <a:solidFill>
                  <a:schemeClr val="tx1"/>
                </a:solidFill>
              </a:rPr>
              <a:t>c) </a:t>
            </a:r>
            <a:r>
              <a:rPr lang="pt-PT" sz="1400" dirty="0" err="1" smtClean="0">
                <a:solidFill>
                  <a:schemeClr val="tx1"/>
                </a:solidFill>
              </a:rPr>
              <a:t>Assinalamento</a:t>
            </a:r>
            <a:r>
              <a:rPr lang="pt-PT" sz="1400" dirty="0" smtClean="0">
                <a:solidFill>
                  <a:schemeClr val="tx1"/>
                </a:solidFill>
              </a:rPr>
              <a:t> marítimo;</a:t>
            </a:r>
            <a:br>
              <a:rPr lang="pt-PT" sz="1400" dirty="0" smtClean="0">
                <a:solidFill>
                  <a:schemeClr val="tx1"/>
                </a:solidFill>
              </a:rPr>
            </a:br>
            <a:r>
              <a:rPr lang="pt-PT" sz="1400" dirty="0" smtClean="0">
                <a:solidFill>
                  <a:schemeClr val="tx1"/>
                </a:solidFill>
              </a:rPr>
              <a:t>d) Vigilância e segurança do litoral, em particular no que se refere à área do domínio público marítimo; </a:t>
            </a:r>
            <a:br>
              <a:rPr lang="pt-PT" sz="1400" dirty="0" smtClean="0">
                <a:solidFill>
                  <a:schemeClr val="tx1"/>
                </a:solidFill>
              </a:rPr>
            </a:br>
            <a:r>
              <a:rPr lang="pt-PT" sz="1400" dirty="0" smtClean="0">
                <a:solidFill>
                  <a:schemeClr val="tx1"/>
                </a:solidFill>
              </a:rPr>
              <a:t>e) Preservação dos recursos vivos, em especial no que respeita à pesca;</a:t>
            </a:r>
            <a:br>
              <a:rPr lang="pt-PT" sz="1400" dirty="0" smtClean="0">
                <a:solidFill>
                  <a:schemeClr val="tx1"/>
                </a:solidFill>
              </a:rPr>
            </a:br>
            <a:r>
              <a:rPr lang="pt-PT" sz="1400" dirty="0" smtClean="0">
                <a:solidFill>
                  <a:schemeClr val="tx1"/>
                </a:solidFill>
              </a:rPr>
              <a:t>f) Protecção e combate à poluição;</a:t>
            </a:r>
            <a:br>
              <a:rPr lang="pt-PT" sz="1400" dirty="0" smtClean="0">
                <a:solidFill>
                  <a:schemeClr val="tx1"/>
                </a:solidFill>
              </a:rPr>
            </a:br>
            <a:r>
              <a:rPr lang="pt-PT" sz="1400" dirty="0" smtClean="0">
                <a:solidFill>
                  <a:schemeClr val="tx1"/>
                </a:solidFill>
              </a:rPr>
              <a:t>g) Exploração dos recursos do leito do mar, rios e lagoas e do subsolo marinho; </a:t>
            </a:r>
            <a:br>
              <a:rPr lang="pt-PT" sz="1400" dirty="0" smtClean="0">
                <a:solidFill>
                  <a:schemeClr val="tx1"/>
                </a:solidFill>
              </a:rPr>
            </a:br>
            <a:r>
              <a:rPr lang="pt-PT" sz="1400" dirty="0" smtClean="0">
                <a:solidFill>
                  <a:schemeClr val="tx1"/>
                </a:solidFill>
              </a:rPr>
              <a:t>h) Preservação e protecção do património cultural subaquático.</a:t>
            </a:r>
          </a:p>
          <a:p>
            <a:pPr>
              <a:buNone/>
            </a:pPr>
            <a:endParaRPr lang="pt-PT" dirty="0" smtClean="0">
              <a:solidFill>
                <a:schemeClr val="tx1"/>
              </a:solidFill>
            </a:endParaRPr>
          </a:p>
          <a:p>
            <a:endParaRPr lang="pt-P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Capitanias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863080" y="1916832"/>
            <a:ext cx="8280920" cy="4353347"/>
          </a:xfrm>
        </p:spPr>
        <p:txBody>
          <a:bodyPr>
            <a:normAutofit/>
          </a:bodyPr>
          <a:lstStyle/>
          <a:p>
            <a:endParaRPr lang="pt-PT" sz="26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pt-PT" sz="2600" dirty="0" smtClean="0">
                <a:solidFill>
                  <a:schemeClr val="tx1"/>
                </a:solidFill>
              </a:rPr>
              <a:t>	Desembaraços (despacho de largada)</a:t>
            </a:r>
          </a:p>
          <a:p>
            <a:pPr>
              <a:buNone/>
            </a:pPr>
            <a:r>
              <a:rPr lang="pt-PT" sz="2600" dirty="0" smtClean="0">
                <a:solidFill>
                  <a:schemeClr val="tx1"/>
                </a:solidFill>
              </a:rPr>
              <a:t>	Autorizações de reparações a bordo</a:t>
            </a:r>
          </a:p>
          <a:p>
            <a:pPr>
              <a:buNone/>
            </a:pPr>
            <a:r>
              <a:rPr lang="pt-PT" sz="2600" dirty="0" smtClean="0">
                <a:solidFill>
                  <a:schemeClr val="tx1"/>
                </a:solidFill>
              </a:rPr>
              <a:t>	Autorizações de fornecimento de bancas</a:t>
            </a:r>
          </a:p>
          <a:p>
            <a:pPr>
              <a:buNone/>
            </a:pPr>
            <a:r>
              <a:rPr lang="pt-PT" sz="2600" dirty="0" smtClean="0">
                <a:solidFill>
                  <a:schemeClr val="tx1"/>
                </a:solidFill>
              </a:rPr>
              <a:t>	Autorização de embarque de mercadorias perigosas</a:t>
            </a:r>
          </a:p>
          <a:p>
            <a:pPr>
              <a:buNone/>
            </a:pPr>
            <a:r>
              <a:rPr lang="pt-PT" sz="2600" dirty="0" smtClean="0">
                <a:solidFill>
                  <a:schemeClr val="tx1"/>
                </a:solidFill>
              </a:rPr>
              <a:t>	Navios </a:t>
            </a:r>
            <a:r>
              <a:rPr lang="pt-PT" sz="2600" dirty="0" err="1" smtClean="0">
                <a:solidFill>
                  <a:schemeClr val="tx1"/>
                </a:solidFill>
              </a:rPr>
              <a:t>arribados</a:t>
            </a:r>
            <a:r>
              <a:rPr lang="pt-PT" sz="2600" dirty="0" smtClean="0">
                <a:solidFill>
                  <a:schemeClr val="tx1"/>
                </a:solidFill>
              </a:rPr>
              <a:t> com problemas de máquinas</a:t>
            </a:r>
          </a:p>
          <a:p>
            <a:pPr>
              <a:buNone/>
            </a:pPr>
            <a:r>
              <a:rPr lang="pt-PT" sz="2600" dirty="0" smtClean="0">
                <a:solidFill>
                  <a:schemeClr val="tx1"/>
                </a:solidFill>
              </a:rPr>
              <a:t>	Inspecção dos certificados dos tripulantes de acordo com o certificado de lotação de segurança</a:t>
            </a:r>
          </a:p>
          <a:p>
            <a:pPr>
              <a:buNone/>
            </a:pPr>
            <a:endParaRPr lang="pt-PT" dirty="0" smtClean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Administrações Portuárias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539552" y="1700808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PT" sz="2400" dirty="0" smtClean="0">
                <a:solidFill>
                  <a:schemeClr val="tx1"/>
                </a:solidFill>
              </a:rPr>
              <a:t>     Existem cinco Administrações Portuárias que, são sociedades anónimas de capitais exclusivamente públicos, a saber:</a:t>
            </a:r>
          </a:p>
          <a:p>
            <a:pPr algn="just">
              <a:buNone/>
            </a:pPr>
            <a:endParaRPr lang="pt-PT" sz="2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pt-PT" sz="2400" dirty="0" smtClean="0">
                <a:solidFill>
                  <a:schemeClr val="tx1"/>
                </a:solidFill>
              </a:rPr>
              <a:t>	APDL – Administração dos Portos do Douro e Leixões, SA.</a:t>
            </a:r>
          </a:p>
          <a:p>
            <a:pPr>
              <a:buNone/>
            </a:pPr>
            <a:r>
              <a:rPr lang="pt-PT" sz="2400" dirty="0" smtClean="0">
                <a:solidFill>
                  <a:schemeClr val="tx1"/>
                </a:solidFill>
              </a:rPr>
              <a:t>	APA – Administração do Porto de Aveiro, SA.</a:t>
            </a:r>
          </a:p>
          <a:p>
            <a:pPr>
              <a:buNone/>
            </a:pPr>
            <a:r>
              <a:rPr lang="pt-PT" sz="2400" dirty="0" smtClean="0">
                <a:solidFill>
                  <a:schemeClr val="tx1"/>
                </a:solidFill>
              </a:rPr>
              <a:t>	APL – Administração do Porto de Lisboa, SA.</a:t>
            </a:r>
          </a:p>
          <a:p>
            <a:pPr>
              <a:buNone/>
            </a:pPr>
            <a:r>
              <a:rPr lang="pt-PT" sz="2400" dirty="0" smtClean="0">
                <a:solidFill>
                  <a:schemeClr val="tx1"/>
                </a:solidFill>
              </a:rPr>
              <a:t>	APSS – Administração dos Portos de Setúbal e Sesimbra, SA</a:t>
            </a:r>
          </a:p>
          <a:p>
            <a:pPr>
              <a:buNone/>
            </a:pPr>
            <a:r>
              <a:rPr lang="pt-PT" sz="2400" dirty="0" smtClean="0">
                <a:solidFill>
                  <a:schemeClr val="tx1"/>
                </a:solidFill>
              </a:rPr>
              <a:t>	APS – Administração do Porto de Sines, SA.</a:t>
            </a:r>
            <a:endParaRPr lang="pt-PT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SHIP BROKER</a:t>
            </a:r>
            <a:endParaRPr lang="pt-P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854" t="17329" r="2000" b="6396"/>
          <a:stretch>
            <a:fillRect/>
          </a:stretch>
        </p:blipFill>
        <p:spPr bwMode="auto">
          <a:xfrm>
            <a:off x="611560" y="1700808"/>
            <a:ext cx="8186737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SHIPBROKER </a:t>
            </a:r>
            <a:br>
              <a:rPr lang="pt-PT" dirty="0" smtClean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t-PT" b="1" dirty="0" smtClean="0">
                <a:solidFill>
                  <a:schemeClr val="tx1"/>
                </a:solidFill>
              </a:rPr>
              <a:t>	O que é um  </a:t>
            </a:r>
            <a:r>
              <a:rPr lang="pt-PT" b="1" dirty="0" err="1" smtClean="0">
                <a:solidFill>
                  <a:schemeClr val="tx1"/>
                </a:solidFill>
              </a:rPr>
              <a:t>shipbroker</a:t>
            </a:r>
            <a:r>
              <a:rPr lang="pt-PT" b="1" dirty="0" smtClean="0">
                <a:solidFill>
                  <a:schemeClr val="tx1"/>
                </a:solidFill>
              </a:rPr>
              <a:t> ? </a:t>
            </a:r>
          </a:p>
          <a:p>
            <a:endParaRPr lang="pt-PT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pt-PT" dirty="0" smtClean="0">
                <a:solidFill>
                  <a:schemeClr val="tx1"/>
                </a:solidFill>
              </a:rPr>
              <a:t>	Um </a:t>
            </a:r>
            <a:r>
              <a:rPr lang="pt-PT" dirty="0" err="1" smtClean="0">
                <a:solidFill>
                  <a:schemeClr val="tx1"/>
                </a:solidFill>
              </a:rPr>
              <a:t>shipbroker</a:t>
            </a:r>
            <a:r>
              <a:rPr lang="pt-PT" dirty="0" smtClean="0">
                <a:solidFill>
                  <a:schemeClr val="tx1"/>
                </a:solidFill>
              </a:rPr>
              <a:t>  é alguém que trata do transporte marítimo de mercadorias e  da compra e venda  de navios em nome dos seus clientes.</a:t>
            </a:r>
          </a:p>
          <a:p>
            <a:endParaRPr lang="pt-PT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pt-PT" b="1" dirty="0" smtClean="0">
                <a:solidFill>
                  <a:schemeClr val="tx1"/>
                </a:solidFill>
              </a:rPr>
              <a:t>	O que faz um </a:t>
            </a:r>
            <a:r>
              <a:rPr lang="pt-PT" b="1" dirty="0" err="1" smtClean="0">
                <a:solidFill>
                  <a:schemeClr val="tx1"/>
                </a:solidFill>
              </a:rPr>
              <a:t>Shipbroker</a:t>
            </a:r>
            <a:r>
              <a:rPr lang="pt-PT" b="1" dirty="0" smtClean="0">
                <a:solidFill>
                  <a:schemeClr val="tx1"/>
                </a:solidFill>
              </a:rPr>
              <a:t> ? </a:t>
            </a:r>
          </a:p>
          <a:p>
            <a:endParaRPr lang="pt-PT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pt-PT" dirty="0" smtClean="0">
                <a:solidFill>
                  <a:schemeClr val="tx1"/>
                </a:solidFill>
              </a:rPr>
              <a:t>	Actua como intermediário entre armadores e fretadores ou entre compradores e vendedores de navios. É envolvido em diversas etapas do acordo, apresentando os potenciais clientes, negociando os termos principais do contrato e finalizando-o. Actualmente o </a:t>
            </a:r>
            <a:r>
              <a:rPr lang="pt-PT" dirty="0" err="1" smtClean="0">
                <a:solidFill>
                  <a:schemeClr val="tx1"/>
                </a:solidFill>
              </a:rPr>
              <a:t>Shipbroker</a:t>
            </a:r>
            <a:r>
              <a:rPr lang="pt-PT" dirty="0" smtClean="0">
                <a:solidFill>
                  <a:schemeClr val="tx1"/>
                </a:solidFill>
              </a:rPr>
              <a:t> fornece os seus clientes com uma vasta gama de informação do mercado e consultoria .</a:t>
            </a:r>
          </a:p>
          <a:p>
            <a:endParaRPr lang="pt-PT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pt-PT" b="1" dirty="0" smtClean="0">
                <a:solidFill>
                  <a:schemeClr val="tx1"/>
                </a:solidFill>
              </a:rPr>
              <a:t>	O </a:t>
            </a:r>
            <a:r>
              <a:rPr lang="pt-PT" b="1" dirty="0" err="1" smtClean="0">
                <a:solidFill>
                  <a:schemeClr val="tx1"/>
                </a:solidFill>
              </a:rPr>
              <a:t>Shipbroker</a:t>
            </a:r>
            <a:r>
              <a:rPr lang="pt-PT" b="1" dirty="0" smtClean="0">
                <a:solidFill>
                  <a:schemeClr val="tx1"/>
                </a:solidFill>
              </a:rPr>
              <a:t> </a:t>
            </a:r>
            <a:r>
              <a:rPr lang="pt-PT" dirty="0" smtClean="0">
                <a:solidFill>
                  <a:schemeClr val="tx1"/>
                </a:solidFill>
              </a:rPr>
              <a:t>realiza esta intermediação mediante uma comissão (</a:t>
            </a:r>
            <a:r>
              <a:rPr lang="pt-PT" dirty="0" err="1" smtClean="0">
                <a:solidFill>
                  <a:schemeClr val="tx1"/>
                </a:solidFill>
              </a:rPr>
              <a:t>brockerage</a:t>
            </a:r>
            <a:r>
              <a:rPr lang="pt-PT" dirty="0" smtClean="0">
                <a:solidFill>
                  <a:schemeClr val="tx1"/>
                </a:solidFill>
              </a:rPr>
              <a:t>) que lhe é paga pelo cliente, em geral na base percentual.</a:t>
            </a:r>
          </a:p>
          <a:p>
            <a:endParaRPr lang="pt-P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SHIPBROKER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755576" y="170080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sz="3600" dirty="0" smtClean="0">
                <a:solidFill>
                  <a:schemeClr val="tx1"/>
                </a:solidFill>
              </a:rPr>
              <a:t>	Compra e venda de navios</a:t>
            </a:r>
          </a:p>
          <a:p>
            <a:pPr lvl="2">
              <a:buNone/>
            </a:pPr>
            <a:endParaRPr lang="pt-PT" sz="3200" dirty="0" smtClean="0">
              <a:solidFill>
                <a:schemeClr val="tx1"/>
              </a:solidFill>
            </a:endParaRPr>
          </a:p>
          <a:p>
            <a:pPr lvl="2">
              <a:buNone/>
            </a:pPr>
            <a:r>
              <a:rPr lang="pt-PT" sz="3200" dirty="0" smtClean="0">
                <a:solidFill>
                  <a:schemeClr val="tx1"/>
                </a:solidFill>
              </a:rPr>
              <a:t>	Mercado de Demolição</a:t>
            </a:r>
          </a:p>
          <a:p>
            <a:pPr lvl="2">
              <a:buNone/>
            </a:pPr>
            <a:r>
              <a:rPr lang="pt-PT" sz="3200" dirty="0" smtClean="0">
                <a:solidFill>
                  <a:schemeClr val="tx1"/>
                </a:solidFill>
              </a:rPr>
              <a:t>	Novas Construções</a:t>
            </a:r>
          </a:p>
          <a:p>
            <a:pPr lvl="2">
              <a:buNone/>
            </a:pPr>
            <a:r>
              <a:rPr lang="pt-PT" sz="3200" dirty="0" smtClean="0">
                <a:solidFill>
                  <a:schemeClr val="tx1"/>
                </a:solidFill>
              </a:rPr>
              <a:t>	Mercado de 2ª mão</a:t>
            </a:r>
          </a:p>
          <a:p>
            <a:pPr lvl="2">
              <a:buNone/>
            </a:pPr>
            <a:r>
              <a:rPr lang="pt-PT" sz="3200" dirty="0" smtClean="0">
                <a:solidFill>
                  <a:schemeClr val="tx1"/>
                </a:solidFill>
              </a:rPr>
              <a:t>	Financiamento da Compra </a:t>
            </a:r>
          </a:p>
          <a:p>
            <a:pPr lvl="2"/>
            <a:endParaRPr lang="pt-PT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SHIPBROKER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467544" y="1556792"/>
            <a:ext cx="838842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dirty="0" smtClean="0">
                <a:solidFill>
                  <a:schemeClr val="tx1"/>
                </a:solidFill>
              </a:rPr>
              <a:t>	</a:t>
            </a:r>
          </a:p>
          <a:p>
            <a:pPr>
              <a:buNone/>
            </a:pPr>
            <a:r>
              <a:rPr lang="pt-PT" sz="2000" dirty="0" smtClean="0">
                <a:solidFill>
                  <a:schemeClr val="tx1"/>
                </a:solidFill>
              </a:rPr>
              <a:t>	</a:t>
            </a:r>
            <a:r>
              <a:rPr lang="pt-PT" sz="2200" dirty="0" smtClean="0">
                <a:solidFill>
                  <a:schemeClr val="tx1"/>
                </a:solidFill>
              </a:rPr>
              <a:t>Avaliadores</a:t>
            </a:r>
          </a:p>
          <a:p>
            <a:pPr lvl="2"/>
            <a:endParaRPr lang="pt-PT" sz="2200" dirty="0" smtClean="0">
              <a:solidFill>
                <a:schemeClr val="tx1"/>
              </a:solidFill>
            </a:endParaRPr>
          </a:p>
          <a:p>
            <a:pPr lvl="2">
              <a:buNone/>
            </a:pPr>
            <a:r>
              <a:rPr lang="pt-PT" sz="2200" dirty="0" smtClean="0">
                <a:solidFill>
                  <a:schemeClr val="tx1"/>
                </a:solidFill>
              </a:rPr>
              <a:t>	Casos de arbitragem</a:t>
            </a:r>
          </a:p>
          <a:p>
            <a:pPr lvl="2">
              <a:buNone/>
            </a:pPr>
            <a:r>
              <a:rPr lang="pt-PT" sz="2200" dirty="0" smtClean="0">
                <a:solidFill>
                  <a:schemeClr val="tx1"/>
                </a:solidFill>
              </a:rPr>
              <a:t>	Avaria Grossa (General </a:t>
            </a:r>
            <a:r>
              <a:rPr lang="pt-PT" sz="2200" dirty="0" err="1" smtClean="0">
                <a:solidFill>
                  <a:schemeClr val="tx1"/>
                </a:solidFill>
              </a:rPr>
              <a:t>Average</a:t>
            </a:r>
            <a:r>
              <a:rPr lang="pt-PT" sz="2200" dirty="0" smtClean="0">
                <a:solidFill>
                  <a:schemeClr val="tx1"/>
                </a:solidFill>
              </a:rPr>
              <a:t>)</a:t>
            </a:r>
          </a:p>
          <a:p>
            <a:pPr lvl="2">
              <a:buNone/>
            </a:pPr>
            <a:r>
              <a:rPr lang="pt-PT" sz="2200" dirty="0" smtClean="0">
                <a:solidFill>
                  <a:schemeClr val="tx1"/>
                </a:solidFill>
              </a:rPr>
              <a:t>	Prémio de salvamento ou resgate</a:t>
            </a:r>
          </a:p>
          <a:p>
            <a:pPr lvl="2">
              <a:buNone/>
            </a:pPr>
            <a:r>
              <a:rPr lang="pt-PT" sz="2200" dirty="0" smtClean="0">
                <a:solidFill>
                  <a:schemeClr val="tx1"/>
                </a:solidFill>
              </a:rPr>
              <a:t>	Reclamação de Seguro</a:t>
            </a:r>
          </a:p>
          <a:p>
            <a:pPr lvl="2">
              <a:buNone/>
            </a:pPr>
            <a:r>
              <a:rPr lang="pt-PT" sz="2200" dirty="0" smtClean="0">
                <a:solidFill>
                  <a:schemeClr val="tx1"/>
                </a:solidFill>
              </a:rPr>
              <a:t>	Activos de uma Companhia</a:t>
            </a:r>
          </a:p>
          <a:p>
            <a:pPr lvl="2">
              <a:buNone/>
            </a:pPr>
            <a:r>
              <a:rPr lang="pt-PT" sz="2200" dirty="0" smtClean="0">
                <a:solidFill>
                  <a:schemeClr val="tx1"/>
                </a:solidFill>
              </a:rPr>
              <a:t>	Análise independente na compra efectuada por um governo.</a:t>
            </a:r>
          </a:p>
          <a:p>
            <a:pPr lvl="1"/>
            <a:endParaRPr lang="pt-PT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OPERADOR PORTUÁRIO</a:t>
            </a:r>
            <a:br>
              <a:rPr lang="pt-PT" dirty="0" smtClean="0"/>
            </a:br>
            <a:endParaRPr lang="pt-PT" dirty="0"/>
          </a:p>
        </p:txBody>
      </p:sp>
      <p:pic>
        <p:nvPicPr>
          <p:cNvPr id="2050" name="Picture 2" descr="C:\Users\ajordao\Documents\Direcção Produção\FOTOS\Carga de pacotã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7190101" cy="4479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OPERADOR PORTUÁRIO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467544" y="1844824"/>
            <a:ext cx="8229600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t-PT" sz="6400" b="1" dirty="0" smtClean="0"/>
              <a:t>	</a:t>
            </a:r>
            <a:r>
              <a:rPr lang="pt-PT" sz="6400" b="1" dirty="0" smtClean="0">
                <a:solidFill>
                  <a:schemeClr val="tx1"/>
                </a:solidFill>
              </a:rPr>
              <a:t>Legislação laboral portuária mais importante</a:t>
            </a:r>
            <a:r>
              <a:rPr lang="pt-PT" sz="6400" dirty="0" smtClean="0">
                <a:solidFill>
                  <a:schemeClr val="tx1"/>
                </a:solidFill>
              </a:rPr>
              <a:t> :</a:t>
            </a:r>
          </a:p>
          <a:p>
            <a:pPr>
              <a:buNone/>
            </a:pPr>
            <a:r>
              <a:rPr lang="pt-PT" sz="6400" dirty="0" smtClean="0">
                <a:solidFill>
                  <a:schemeClr val="tx1"/>
                </a:solidFill>
              </a:rPr>
              <a:t>	 </a:t>
            </a:r>
          </a:p>
          <a:p>
            <a:pPr>
              <a:buNone/>
            </a:pPr>
            <a:r>
              <a:rPr lang="pt-PT" sz="6400" dirty="0" smtClean="0">
                <a:solidFill>
                  <a:schemeClr val="tx1"/>
                </a:solidFill>
              </a:rPr>
              <a:t>	 • O Decreto-Lei n.º 282-A/84, de 20 de Agosto, que redefiniu o regime de organização administrativa do trabalho portuário e o estatuto do trabalho portuário.</a:t>
            </a:r>
          </a:p>
          <a:p>
            <a:pPr>
              <a:buNone/>
            </a:pPr>
            <a:r>
              <a:rPr lang="pt-PT" sz="6400" dirty="0" smtClean="0">
                <a:solidFill>
                  <a:schemeClr val="tx1"/>
                </a:solidFill>
              </a:rPr>
              <a:t>	 </a:t>
            </a:r>
          </a:p>
          <a:p>
            <a:pPr>
              <a:buNone/>
            </a:pPr>
            <a:r>
              <a:rPr lang="pt-PT" sz="6400" dirty="0" smtClean="0">
                <a:solidFill>
                  <a:schemeClr val="tx1"/>
                </a:solidFill>
              </a:rPr>
              <a:t>	• O Decreto-Lei n.º 282-B/84, da mesma data, que reformulou o Estatuto do Operador Portuário, aprovado no ano anterior pelo Decreto-Lei n.º 46/83, de 27 de Janeiro.</a:t>
            </a:r>
          </a:p>
          <a:p>
            <a:pPr lvl="1">
              <a:buNone/>
            </a:pPr>
            <a:endParaRPr lang="pt-PT" sz="6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pt-PT" sz="6400" dirty="0" smtClean="0">
                <a:solidFill>
                  <a:schemeClr val="tx1"/>
                </a:solidFill>
              </a:rPr>
              <a:t>	• O Decreto Regulamentar n.º 63-A/84, que estabeleceu alterações ao regime de acesso à actividade de operador portuário e ao regime de exercício dessa actividade, fixado também no ano anterior pelo Decreto Regulamentar n.º 23/83, de 16 de Março.</a:t>
            </a:r>
          </a:p>
          <a:p>
            <a:pPr>
              <a:buNone/>
            </a:pPr>
            <a:r>
              <a:rPr lang="pt-PT" sz="6400" dirty="0" smtClean="0">
                <a:solidFill>
                  <a:schemeClr val="tx1"/>
                </a:solidFill>
              </a:rPr>
              <a:t>	 </a:t>
            </a:r>
          </a:p>
          <a:p>
            <a:pPr>
              <a:buNone/>
            </a:pPr>
            <a:r>
              <a:rPr lang="pt-PT" sz="6400" dirty="0" smtClean="0">
                <a:solidFill>
                  <a:schemeClr val="tx1"/>
                </a:solidFill>
              </a:rPr>
              <a:t>	• O Decreto-Lei n.º 282-C/84 que redefiniu o orgânica do Instituto do Trabalho Portuário.</a:t>
            </a:r>
          </a:p>
          <a:p>
            <a:pPr>
              <a:buNone/>
            </a:pPr>
            <a:r>
              <a:rPr lang="pt-PT" sz="6400" dirty="0" smtClean="0">
                <a:solidFill>
                  <a:schemeClr val="tx1"/>
                </a:solidFill>
              </a:rPr>
              <a:t>	 </a:t>
            </a:r>
          </a:p>
          <a:p>
            <a:pPr>
              <a:buNone/>
            </a:pPr>
            <a:r>
              <a:rPr lang="pt-PT" sz="6400" dirty="0" smtClean="0">
                <a:solidFill>
                  <a:schemeClr val="tx1"/>
                </a:solidFill>
              </a:rPr>
              <a:t>	• O Decreto Regulamentar n.º 63-B/84 que reformulou o regime de organização, de competência e de funcionamento dos Centros Coordenadores do Trabalho Portuário.</a:t>
            </a:r>
          </a:p>
          <a:p>
            <a:pPr>
              <a:buNone/>
            </a:pPr>
            <a:r>
              <a:rPr lang="pt-PT" sz="6400" dirty="0" smtClean="0">
                <a:solidFill>
                  <a:schemeClr val="tx1"/>
                </a:solidFill>
              </a:rPr>
              <a:t>	 </a:t>
            </a:r>
          </a:p>
          <a:p>
            <a:pPr>
              <a:buNone/>
            </a:pPr>
            <a:r>
              <a:rPr lang="pt-PT" sz="6400" dirty="0" smtClean="0">
                <a:solidFill>
                  <a:schemeClr val="tx1"/>
                </a:solidFill>
              </a:rPr>
              <a:t>	• O Decreto-Lei n.º 280/93, de 13 de Agosto – que redefiniu o regime jurídico do trabalho nos portos.</a:t>
            </a:r>
          </a:p>
          <a:p>
            <a:pPr>
              <a:buNone/>
            </a:pPr>
            <a:r>
              <a:rPr lang="pt-PT" dirty="0" smtClean="0">
                <a:solidFill>
                  <a:schemeClr val="tx1"/>
                </a:solidFill>
              </a:rPr>
              <a:t> </a:t>
            </a:r>
          </a:p>
          <a:p>
            <a:endParaRPr lang="pt-P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OPERADOR PORTUÁRIO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467544" y="1700808"/>
            <a:ext cx="8229600" cy="464185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PT" sz="1600" dirty="0" smtClean="0"/>
              <a:t>	</a:t>
            </a:r>
          </a:p>
          <a:p>
            <a:pPr algn="just">
              <a:buNone/>
            </a:pPr>
            <a:r>
              <a:rPr lang="pt-PT" sz="1600" dirty="0" smtClean="0"/>
              <a:t>	</a:t>
            </a:r>
            <a:r>
              <a:rPr lang="pt-PT" sz="1600" dirty="0" smtClean="0">
                <a:solidFill>
                  <a:schemeClr val="tx1"/>
                </a:solidFill>
              </a:rPr>
              <a:t>• O Decreto-Lei n.º 298/93, de 28 de Agosto – que reformulou o regime jurídico da operação portuária.</a:t>
            </a:r>
          </a:p>
          <a:p>
            <a:pPr algn="just"/>
            <a:endParaRPr lang="pt-PT" sz="16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pt-PT" sz="1600" dirty="0" smtClean="0">
                <a:solidFill>
                  <a:schemeClr val="tx1"/>
                </a:solidFill>
              </a:rPr>
              <a:t>	• O Decreto-Lei n.º 356/93, de 9 de Outubro – que reestruturou a orgânica e as atribuições e competências do Instituto do Trabalho Portuário.</a:t>
            </a:r>
          </a:p>
          <a:p>
            <a:pPr algn="just"/>
            <a:endParaRPr lang="pt-PT" sz="16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pt-PT" sz="1600" dirty="0" smtClean="0">
                <a:solidFill>
                  <a:schemeClr val="tx1"/>
                </a:solidFill>
              </a:rPr>
              <a:t>	• O Decreto Regulamentar n.º 2/94, de 28 de Janeiro – que definiu o quadro legal de licenciamento, de organização e de funcionamento das entidades a constituir com o fim exclusivo de garantir a cedência temporária de mão-de-obra portuária requisitada pelas empresas  responsáveis pelas operações portuárias, entidades que passaram a designar-se por ETP (Empresas de Trabalho Portuário).</a:t>
            </a:r>
          </a:p>
          <a:p>
            <a:pPr algn="just">
              <a:buNone/>
            </a:pPr>
            <a:r>
              <a:rPr lang="pt-PT" sz="1600" dirty="0" smtClean="0">
                <a:solidFill>
                  <a:schemeClr val="tx1"/>
                </a:solidFill>
              </a:rPr>
              <a:t>	 </a:t>
            </a:r>
          </a:p>
          <a:p>
            <a:pPr algn="just">
              <a:buNone/>
            </a:pPr>
            <a:r>
              <a:rPr lang="pt-PT" sz="1600" dirty="0" smtClean="0">
                <a:solidFill>
                  <a:schemeClr val="tx1"/>
                </a:solidFill>
              </a:rPr>
              <a:t>	• O Decreto-Lei n.º 324/94, de 30 de Dezembro – que estabeleceu as bases gerais das concessões do serviço público de movimentação de cargas nos cais e terminais portuários.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OPERADOR PORTUÁRIO</a:t>
            </a:r>
            <a:br>
              <a:rPr lang="pt-PT" dirty="0" smtClean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539552" y="1484784"/>
            <a:ext cx="8229600" cy="518318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000" b="1" dirty="0" smtClean="0">
                <a:solidFill>
                  <a:schemeClr val="tx1"/>
                </a:solidFill>
              </a:rPr>
              <a:t>	Operador Portuário </a:t>
            </a:r>
            <a:r>
              <a:rPr lang="pt-BR" sz="2000" dirty="0" smtClean="0">
                <a:solidFill>
                  <a:schemeClr val="tx1"/>
                </a:solidFill>
              </a:rPr>
              <a:t>é a pessoa jurídica pré-qualificada para a execução de operação portuária na zona  portuária, isto é, aquela empresa que se qualificou e obteve a concessão para operar em determinada área do porto .</a:t>
            </a:r>
          </a:p>
          <a:p>
            <a:pPr algn="just"/>
            <a:endParaRPr lang="pt-BR" sz="20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pt-PT" sz="2000" b="1" dirty="0" smtClean="0">
                <a:solidFill>
                  <a:schemeClr val="tx1"/>
                </a:solidFill>
              </a:rPr>
              <a:t>	Zona portuária </a:t>
            </a:r>
            <a:r>
              <a:rPr lang="pt-PT" sz="2000" dirty="0" smtClean="0">
                <a:solidFill>
                  <a:schemeClr val="tx1"/>
                </a:solidFill>
              </a:rPr>
              <a:t>é o espaço situado dentro dos limites da área de jurisdição das autoridades portuárias, constituído, designadamente, por planos de água, canais de acesso, molhes e obras de protecção, cais, terminais, terraplenos e quaisquer terrenos ou outras instalações.</a:t>
            </a:r>
          </a:p>
          <a:p>
            <a:pPr algn="just"/>
            <a:endParaRPr lang="pt-PT" sz="20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pt-PT" sz="2000" b="1" dirty="0" smtClean="0">
                <a:solidFill>
                  <a:schemeClr val="tx1"/>
                </a:solidFill>
              </a:rPr>
              <a:t>	Operação Portuária </a:t>
            </a:r>
            <a:r>
              <a:rPr lang="pt-PT" sz="2000" dirty="0" smtClean="0">
                <a:solidFill>
                  <a:schemeClr val="tx1"/>
                </a:solidFill>
              </a:rPr>
              <a:t>compreende a actividade de estiva, desestiva, conferência, carga, descarga, transbordo, movimentação e arrumação de mercadorias em cais, terminais, armazéns e parques, bem como de formação e decomposição de unidades de carga e ainda de recepção, armazenagem e expedição de mercadorias.</a:t>
            </a:r>
            <a:endParaRPr lang="pt-PT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OPERADOR PORTUÁRIO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539552" y="1772816"/>
            <a:ext cx="8229600" cy="49291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PT" sz="2000" b="1" dirty="0" smtClean="0">
                <a:solidFill>
                  <a:schemeClr val="tx1"/>
                </a:solidFill>
              </a:rPr>
              <a:t>	Trabalhadores Portuários </a:t>
            </a:r>
            <a:r>
              <a:rPr lang="pt-PT" sz="2000" dirty="0" smtClean="0">
                <a:solidFill>
                  <a:schemeClr val="tx1"/>
                </a:solidFill>
              </a:rPr>
              <a:t>as pessoas que desempenham a actividade de movimentação de cargas nas zonas acima enunciadas. Daí a estreita conexão entre trabalho portuário e zona portuária. À partida, toda a actividade de movimentação de cargas exercida nas zonas portuárias é considerada trabalho portuário.</a:t>
            </a:r>
          </a:p>
          <a:p>
            <a:pPr algn="just">
              <a:buNone/>
            </a:pPr>
            <a:endParaRPr lang="pt-PT" sz="20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pt-PT" sz="2100" dirty="0" smtClean="0">
                <a:solidFill>
                  <a:schemeClr val="tx1"/>
                </a:solidFill>
              </a:rPr>
              <a:t>	Ora, não nos podemos esquecer que a actividade portuária tem particularidades muito específicas, exigindo a existência, por um lado, de um corpo de trabalhadores permanentes para acorrer à prestação de trabalho normal desse porto , por outro lado, a existência de uma “</a:t>
            </a:r>
            <a:r>
              <a:rPr lang="pt-PT" sz="2100" b="1" dirty="0" err="1" smtClean="0">
                <a:solidFill>
                  <a:schemeClr val="tx1"/>
                </a:solidFill>
              </a:rPr>
              <a:t>poo</a:t>
            </a:r>
            <a:r>
              <a:rPr lang="pt-PT" sz="2100" dirty="0" err="1" smtClean="0">
                <a:solidFill>
                  <a:schemeClr val="tx1"/>
                </a:solidFill>
              </a:rPr>
              <a:t>l</a:t>
            </a:r>
            <a:r>
              <a:rPr lang="pt-PT" sz="2100" dirty="0" smtClean="0">
                <a:solidFill>
                  <a:schemeClr val="tx1"/>
                </a:solidFill>
              </a:rPr>
              <a:t>” de trabalhadores temporários (</a:t>
            </a:r>
            <a:r>
              <a:rPr lang="pt-PT" sz="2100" b="1" dirty="0" err="1" smtClean="0">
                <a:solidFill>
                  <a:schemeClr val="tx1"/>
                </a:solidFill>
              </a:rPr>
              <a:t>ETP’s</a:t>
            </a:r>
            <a:r>
              <a:rPr lang="pt-PT" sz="2100" dirty="0" smtClean="0">
                <a:solidFill>
                  <a:schemeClr val="tx1"/>
                </a:solidFill>
              </a:rPr>
              <a:t>) para fazer face aos picos de trabalho nos portos, ou seja, para fazer face ao trabalho que excede o nível de actividade normal do porto.</a:t>
            </a:r>
          </a:p>
          <a:p>
            <a:pPr>
              <a:buNone/>
            </a:pPr>
            <a:r>
              <a:rPr lang="pt-PT" dirty="0" smtClean="0">
                <a:solidFill>
                  <a:schemeClr val="tx1"/>
                </a:solidFill>
              </a:rPr>
              <a:t> 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P&amp;I</a:t>
            </a:r>
            <a:endParaRPr lang="pt-P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-116" t="16542" r="13679" b="32381"/>
          <a:stretch>
            <a:fillRect/>
          </a:stretch>
        </p:blipFill>
        <p:spPr bwMode="auto">
          <a:xfrm>
            <a:off x="739446" y="1988840"/>
            <a:ext cx="806033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Administrações Portuárias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467544" y="1700808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PT" sz="2400" b="1" dirty="0" smtClean="0">
                <a:solidFill>
                  <a:schemeClr val="tx1"/>
                </a:solidFill>
              </a:rPr>
              <a:t>   </a:t>
            </a:r>
            <a:r>
              <a:rPr lang="pt-PT" sz="2400" dirty="0" smtClean="0">
                <a:solidFill>
                  <a:schemeClr val="tx1"/>
                </a:solidFill>
              </a:rPr>
              <a:t> </a:t>
            </a:r>
            <a:r>
              <a:rPr lang="pt-PT" sz="2400" b="1" dirty="0" smtClean="0">
                <a:solidFill>
                  <a:schemeClr val="tx1"/>
                </a:solidFill>
              </a:rPr>
              <a:t>Tarifas de Porto</a:t>
            </a:r>
          </a:p>
          <a:p>
            <a:pPr>
              <a:buNone/>
            </a:pPr>
            <a:endParaRPr lang="pt-PT" sz="2400" b="1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pt-PT" sz="2400" dirty="0" smtClean="0">
                <a:solidFill>
                  <a:schemeClr val="tx1"/>
                </a:solidFill>
              </a:rPr>
              <a:t>     A tarifa de uso do porto é devida pela disponibilidade e uso dos sistemas relativos à entrada, estacionamento e saída de navios, à operação de navios, cargas e passageiros, à segurança e à conservação do ambiente.</a:t>
            </a:r>
          </a:p>
          <a:p>
            <a:pPr>
              <a:buNone/>
            </a:pPr>
            <a:endParaRPr lang="pt-PT" sz="2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pt-PT" sz="2400" b="1" dirty="0" smtClean="0">
                <a:solidFill>
                  <a:schemeClr val="tx1"/>
                </a:solidFill>
              </a:rPr>
              <a:t>     </a:t>
            </a:r>
            <a:r>
              <a:rPr lang="pt-PT" sz="2400" dirty="0" smtClean="0">
                <a:solidFill>
                  <a:schemeClr val="tx1"/>
                </a:solidFill>
              </a:rPr>
              <a:t>A </a:t>
            </a:r>
            <a:r>
              <a:rPr lang="pt-PT" sz="2400" dirty="0" err="1" smtClean="0">
                <a:solidFill>
                  <a:schemeClr val="tx1"/>
                </a:solidFill>
              </a:rPr>
              <a:t>TUP-Navio</a:t>
            </a:r>
            <a:r>
              <a:rPr lang="pt-PT" sz="2400" dirty="0" smtClean="0">
                <a:solidFill>
                  <a:schemeClr val="tx1"/>
                </a:solidFill>
              </a:rPr>
              <a:t> é aplicada a todos os navios e embarcações que entrem no porto e a unidade de medida é a Arqueação (GT).</a:t>
            </a:r>
          </a:p>
          <a:p>
            <a:pPr>
              <a:buNone/>
            </a:pPr>
            <a:r>
              <a:rPr lang="pt-PT" sz="2400" dirty="0" smtClean="0">
                <a:solidFill>
                  <a:schemeClr val="tx1"/>
                </a:solidFill>
              </a:rPr>
              <a:t/>
            </a:r>
            <a:br>
              <a:rPr lang="pt-PT" sz="2400" dirty="0" smtClean="0">
                <a:solidFill>
                  <a:schemeClr val="tx1"/>
                </a:solidFill>
              </a:rPr>
            </a:br>
            <a:r>
              <a:rPr lang="pt-PT" sz="2400" dirty="0" smtClean="0">
                <a:solidFill>
                  <a:schemeClr val="tx1"/>
                </a:solidFill>
              </a:rPr>
              <a:t>A </a:t>
            </a:r>
            <a:r>
              <a:rPr lang="pt-PT" sz="2400" dirty="0" err="1" smtClean="0">
                <a:solidFill>
                  <a:schemeClr val="tx1"/>
                </a:solidFill>
              </a:rPr>
              <a:t>TUP-Carga</a:t>
            </a:r>
            <a:r>
              <a:rPr lang="pt-PT" sz="2400" dirty="0" smtClean="0">
                <a:solidFill>
                  <a:schemeClr val="tx1"/>
                </a:solidFill>
              </a:rPr>
              <a:t> é aplicada por tonelada ou unidade de carga em correspondência com as categorias ou tipos de carga.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P&amp;I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467544" y="1412776"/>
            <a:ext cx="8229600" cy="5256361"/>
          </a:xfrm>
        </p:spPr>
        <p:txBody>
          <a:bodyPr>
            <a:normAutofit fontScale="25000" lnSpcReduction="20000"/>
          </a:bodyPr>
          <a:lstStyle/>
          <a:p>
            <a:endParaRPr lang="pt-PT" sz="4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pt-PT" sz="5600" dirty="0" smtClean="0">
                <a:solidFill>
                  <a:schemeClr val="tx1"/>
                </a:solidFill>
              </a:rPr>
              <a:t>	</a:t>
            </a:r>
            <a:r>
              <a:rPr lang="pt-PT" sz="5600" b="1" dirty="0" smtClean="0">
                <a:solidFill>
                  <a:schemeClr val="tx1"/>
                </a:solidFill>
              </a:rPr>
              <a:t>Um Clube de P&amp;I (Protecção e Indemnização) fornece cobertura de responsabilidade civil para armadores do mundo inteiro numa base mútua sem fins lucrativos. </a:t>
            </a:r>
            <a:r>
              <a:rPr lang="pt-PT" sz="4800" b="1" dirty="0" smtClean="0">
                <a:solidFill>
                  <a:schemeClr val="tx1"/>
                </a:solidFill>
              </a:rPr>
              <a:t/>
            </a:r>
            <a:br>
              <a:rPr lang="pt-PT" sz="4800" b="1" dirty="0" smtClean="0">
                <a:solidFill>
                  <a:schemeClr val="tx1"/>
                </a:solidFill>
              </a:rPr>
            </a:br>
            <a:endParaRPr lang="pt-PT" sz="4800" b="1" dirty="0" smtClean="0">
              <a:solidFill>
                <a:schemeClr val="tx1"/>
              </a:solidFill>
            </a:endParaRPr>
          </a:p>
          <a:p>
            <a:endParaRPr lang="pt-PT" sz="4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pt-PT" sz="4400" b="1" dirty="0" smtClean="0">
                <a:solidFill>
                  <a:schemeClr val="tx1"/>
                </a:solidFill>
              </a:rPr>
              <a:t>Os principais riscos amparados na cobertura de P&amp; I são:</a:t>
            </a:r>
            <a:r>
              <a:rPr lang="pt-PT" sz="4400" dirty="0" smtClean="0">
                <a:solidFill>
                  <a:schemeClr val="tx1"/>
                </a:solidFill>
              </a:rPr>
              <a:t/>
            </a:r>
            <a:br>
              <a:rPr lang="pt-PT" sz="4400" dirty="0" smtClean="0">
                <a:solidFill>
                  <a:schemeClr val="tx1"/>
                </a:solidFill>
              </a:rPr>
            </a:br>
            <a:endParaRPr lang="pt-PT" sz="4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pt-PT" sz="4400" b="1" dirty="0" smtClean="0">
                <a:solidFill>
                  <a:schemeClr val="tx1"/>
                </a:solidFill>
              </a:rPr>
              <a:t>	Poluição:</a:t>
            </a:r>
            <a:r>
              <a:rPr lang="pt-PT" sz="4400" dirty="0" smtClean="0">
                <a:solidFill>
                  <a:schemeClr val="tx1"/>
                </a:solidFill>
              </a:rPr>
              <a:t> Responsabilidades sob Convenções Internacionais de Poluição e Legislações Nacionais, que englobam não apenas os custos de limpeza da área afectada mas também multas e acções civis por danos ao meio ambiente. </a:t>
            </a:r>
            <a:br>
              <a:rPr lang="pt-PT" sz="4400" dirty="0" smtClean="0">
                <a:solidFill>
                  <a:schemeClr val="tx1"/>
                </a:solidFill>
              </a:rPr>
            </a:br>
            <a:endParaRPr lang="pt-PT" sz="4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pt-PT" sz="4400" b="1" dirty="0" smtClean="0">
                <a:solidFill>
                  <a:schemeClr val="tx1"/>
                </a:solidFill>
              </a:rPr>
              <a:t>	Certificados:</a:t>
            </a:r>
            <a:r>
              <a:rPr lang="pt-PT" sz="4400" dirty="0" smtClean="0">
                <a:solidFill>
                  <a:schemeClr val="tx1"/>
                </a:solidFill>
              </a:rPr>
              <a:t> Para determinados tipos de embarcação os Clubes emitem o </a:t>
            </a:r>
            <a:r>
              <a:rPr lang="pt-PT" sz="4400" dirty="0" err="1" smtClean="0">
                <a:solidFill>
                  <a:schemeClr val="tx1"/>
                </a:solidFill>
              </a:rPr>
              <a:t>Blue</a:t>
            </a:r>
            <a:r>
              <a:rPr lang="pt-PT" sz="4400" dirty="0" smtClean="0">
                <a:solidFill>
                  <a:schemeClr val="tx1"/>
                </a:solidFill>
              </a:rPr>
              <a:t> </a:t>
            </a:r>
            <a:r>
              <a:rPr lang="pt-PT" sz="4400" dirty="0" err="1" smtClean="0">
                <a:solidFill>
                  <a:schemeClr val="tx1"/>
                </a:solidFill>
              </a:rPr>
              <a:t>Card</a:t>
            </a:r>
            <a:r>
              <a:rPr lang="pt-PT" sz="4400" dirty="0" smtClean="0">
                <a:solidFill>
                  <a:schemeClr val="tx1"/>
                </a:solidFill>
              </a:rPr>
              <a:t> (Certificado de Garantia Financeira - CLC 69) que atende as exigências da Capitania dos Portos. Em algumas situações, podem ser apresentadas garantias que impedem o arresto de embarcações. </a:t>
            </a:r>
            <a:br>
              <a:rPr lang="pt-PT" sz="4400" dirty="0" smtClean="0">
                <a:solidFill>
                  <a:schemeClr val="tx1"/>
                </a:solidFill>
              </a:rPr>
            </a:br>
            <a:endParaRPr lang="pt-PT" sz="4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pt-PT" sz="4400" b="1" dirty="0" smtClean="0">
                <a:solidFill>
                  <a:schemeClr val="tx1"/>
                </a:solidFill>
              </a:rPr>
              <a:t>	Abalroamento :</a:t>
            </a:r>
            <a:r>
              <a:rPr lang="pt-PT" sz="4400" dirty="0" smtClean="0">
                <a:solidFill>
                  <a:schemeClr val="tx1"/>
                </a:solidFill>
              </a:rPr>
              <a:t> A cobertura básica é de 1/4 do risco podendo ser estendida para 4/4. Tal cobertura é um complemento à Apólice Casco , onde a cobertura é limitada a 3/4 dos prejuízos. </a:t>
            </a:r>
            <a:br>
              <a:rPr lang="pt-PT" sz="4400" dirty="0" smtClean="0">
                <a:solidFill>
                  <a:schemeClr val="tx1"/>
                </a:solidFill>
              </a:rPr>
            </a:br>
            <a:endParaRPr lang="pt-PT" sz="4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pt-PT" sz="4400" b="1" dirty="0" smtClean="0">
                <a:solidFill>
                  <a:schemeClr val="tx1"/>
                </a:solidFill>
              </a:rPr>
              <a:t>	Acidentes Pessoais:</a:t>
            </a:r>
            <a:r>
              <a:rPr lang="pt-PT" sz="4400" dirty="0" smtClean="0">
                <a:solidFill>
                  <a:schemeClr val="tx1"/>
                </a:solidFill>
              </a:rPr>
              <a:t> Responsabilidade por custos incorridos decorrentes de naufrágio, perda da embarcação, morte, doença ou acidente com passageiros, tripulantes e terceiros. O limite de responsabilidade é o contratado. </a:t>
            </a:r>
            <a:br>
              <a:rPr lang="pt-PT" sz="4400" dirty="0" smtClean="0">
                <a:solidFill>
                  <a:schemeClr val="tx1"/>
                </a:solidFill>
              </a:rPr>
            </a:br>
            <a:endParaRPr lang="pt-PT" sz="4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pt-PT" sz="4400" b="1" dirty="0" smtClean="0">
                <a:solidFill>
                  <a:schemeClr val="tx1"/>
                </a:solidFill>
              </a:rPr>
              <a:t>	Remoção de Destroços:</a:t>
            </a:r>
            <a:r>
              <a:rPr lang="pt-PT" sz="4400" dirty="0" smtClean="0">
                <a:solidFill>
                  <a:schemeClr val="tx1"/>
                </a:solidFill>
              </a:rPr>
              <a:t> A responsabilidade pela remoção está amparada na cobertura básica , limitada ao valor segurado , não havendo a necessidade de cobertura adicional. </a:t>
            </a:r>
            <a:br>
              <a:rPr lang="pt-PT" sz="4400" dirty="0" smtClean="0">
                <a:solidFill>
                  <a:schemeClr val="tx1"/>
                </a:solidFill>
              </a:rPr>
            </a:br>
            <a:endParaRPr lang="pt-PT" sz="4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pt-PT" sz="4400" b="1" dirty="0" smtClean="0">
                <a:solidFill>
                  <a:schemeClr val="tx1"/>
                </a:solidFill>
              </a:rPr>
              <a:t>	Riscos de Guerra:</a:t>
            </a:r>
            <a:r>
              <a:rPr lang="pt-PT" sz="4400" dirty="0" smtClean="0">
                <a:solidFill>
                  <a:schemeClr val="tx1"/>
                </a:solidFill>
              </a:rPr>
              <a:t> Cobertura em excesso ao risco contratado na apólice casco. </a:t>
            </a:r>
            <a:br>
              <a:rPr lang="pt-PT" sz="4400" dirty="0" smtClean="0">
                <a:solidFill>
                  <a:schemeClr val="tx1"/>
                </a:solidFill>
              </a:rPr>
            </a:br>
            <a:endParaRPr lang="pt-PT" sz="4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pt-PT" sz="4400" b="1" dirty="0" smtClean="0">
                <a:solidFill>
                  <a:schemeClr val="tx1"/>
                </a:solidFill>
              </a:rPr>
              <a:t>	Danos a </a:t>
            </a:r>
            <a:r>
              <a:rPr lang="pt-PT" sz="4400" b="1" dirty="0" err="1" smtClean="0">
                <a:solidFill>
                  <a:schemeClr val="tx1"/>
                </a:solidFill>
              </a:rPr>
              <a:t>Objetos</a:t>
            </a:r>
            <a:r>
              <a:rPr lang="pt-PT" sz="4400" b="1" dirty="0" smtClean="0">
                <a:solidFill>
                  <a:schemeClr val="tx1"/>
                </a:solidFill>
              </a:rPr>
              <a:t> Fixos e Flutuantes:</a:t>
            </a:r>
            <a:r>
              <a:rPr lang="pt-PT" sz="4400" dirty="0" smtClean="0">
                <a:solidFill>
                  <a:schemeClr val="tx1"/>
                </a:solidFill>
              </a:rPr>
              <a:t> Responsabilidade por danos a docas, instalações portuárias, bóias, etc. </a:t>
            </a:r>
            <a:br>
              <a:rPr lang="pt-PT" sz="4400" dirty="0" smtClean="0">
                <a:solidFill>
                  <a:schemeClr val="tx1"/>
                </a:solidFill>
              </a:rPr>
            </a:br>
            <a:endParaRPr lang="pt-PT" sz="4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pt-PT" sz="4400" b="1" dirty="0" smtClean="0">
                <a:solidFill>
                  <a:schemeClr val="tx1"/>
                </a:solidFill>
              </a:rPr>
              <a:t>	Honorários de peritos e advogados especializados:</a:t>
            </a:r>
            <a:r>
              <a:rPr lang="pt-PT" sz="4400" dirty="0" smtClean="0">
                <a:solidFill>
                  <a:schemeClr val="tx1"/>
                </a:solidFill>
              </a:rPr>
              <a:t> Devidamente amparado para os riscos cobertos. Para tanto, existe uma ampla rede de peritos e advogados credenciados. </a:t>
            </a:r>
            <a:br>
              <a:rPr lang="pt-PT" sz="4400" dirty="0" smtClean="0">
                <a:solidFill>
                  <a:schemeClr val="tx1"/>
                </a:solidFill>
              </a:rPr>
            </a:br>
            <a:endParaRPr lang="pt-PT" sz="4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pt-PT" sz="4400" b="1" dirty="0" smtClean="0">
                <a:solidFill>
                  <a:schemeClr val="tx1"/>
                </a:solidFill>
              </a:rPr>
              <a:t>	Responsabilidade por perdas, faltas e danos a carga:</a:t>
            </a:r>
            <a:r>
              <a:rPr lang="pt-PT" sz="4400" dirty="0" smtClean="0">
                <a:solidFill>
                  <a:schemeClr val="tx1"/>
                </a:solidFill>
              </a:rPr>
              <a:t> Incluindo multas alfandegárias. </a:t>
            </a:r>
            <a:br>
              <a:rPr lang="pt-PT" sz="4400" dirty="0" smtClean="0">
                <a:solidFill>
                  <a:schemeClr val="tx1"/>
                </a:solidFill>
              </a:rPr>
            </a:br>
            <a:endParaRPr lang="pt-PT" sz="4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pt-PT" sz="4400" b="1" dirty="0" smtClean="0">
                <a:solidFill>
                  <a:schemeClr val="tx1"/>
                </a:solidFill>
              </a:rPr>
              <a:t>	Disputas, decorrente de frete, </a:t>
            </a:r>
            <a:r>
              <a:rPr lang="pt-PT" sz="4400" b="1" dirty="0" err="1" smtClean="0">
                <a:solidFill>
                  <a:schemeClr val="tx1"/>
                </a:solidFill>
              </a:rPr>
              <a:t>sobrestadia</a:t>
            </a:r>
            <a:r>
              <a:rPr lang="pt-PT" sz="4400" b="1" dirty="0" smtClean="0">
                <a:solidFill>
                  <a:schemeClr val="tx1"/>
                </a:solidFill>
              </a:rPr>
              <a:t> e defesa:</a:t>
            </a:r>
            <a:r>
              <a:rPr lang="pt-PT" sz="4400" dirty="0" smtClean="0">
                <a:solidFill>
                  <a:schemeClr val="tx1"/>
                </a:solidFill>
              </a:rPr>
              <a:t> Cobertura opcional que fornece assessoria em assuntos excluídos na cobertura básica. 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000" dirty="0" smtClean="0"/>
              <a:t>SANIDADE MARÍTIMA</a:t>
            </a:r>
            <a:endParaRPr lang="pt-PT" sz="4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t="16542" r="2270" b="5499"/>
          <a:stretch>
            <a:fillRect/>
          </a:stretch>
        </p:blipFill>
        <p:spPr bwMode="auto">
          <a:xfrm>
            <a:off x="755576" y="1628800"/>
            <a:ext cx="80613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SEF</a:t>
            </a:r>
            <a:endParaRPr lang="pt-P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t="16542" r="28245" b="5499"/>
          <a:stretch>
            <a:fillRect/>
          </a:stretch>
        </p:blipFill>
        <p:spPr bwMode="auto">
          <a:xfrm>
            <a:off x="971600" y="1412776"/>
            <a:ext cx="7920880" cy="531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SHIP MANAGEMENT</a:t>
            </a:r>
            <a:endParaRPr lang="pt-P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2270" t="18133" r="40454" b="7090"/>
          <a:stretch>
            <a:fillRect/>
          </a:stretch>
        </p:blipFill>
        <p:spPr bwMode="auto">
          <a:xfrm>
            <a:off x="1979712" y="1340768"/>
            <a:ext cx="648493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SHIPMANAGEMENT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683568" y="2060848"/>
            <a:ext cx="8229600" cy="417671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PT" sz="2000" dirty="0" smtClean="0">
                <a:solidFill>
                  <a:schemeClr val="tx1"/>
                </a:solidFill>
              </a:rPr>
              <a:t>	Pode ser efectuado pela empresa armadora (Total </a:t>
            </a:r>
            <a:r>
              <a:rPr lang="pt-PT" sz="2000" dirty="0" err="1" smtClean="0">
                <a:solidFill>
                  <a:schemeClr val="tx1"/>
                </a:solidFill>
              </a:rPr>
              <a:t>Management</a:t>
            </a:r>
            <a:r>
              <a:rPr lang="pt-PT" sz="2000" dirty="0" smtClean="0">
                <a:solidFill>
                  <a:schemeClr val="tx1"/>
                </a:solidFill>
              </a:rPr>
              <a:t>) ou por uma empresa especializada para o efeito. Há casos em que a empresa armadora aproveita este departamento para  fazer o “Ship </a:t>
            </a:r>
            <a:r>
              <a:rPr lang="pt-PT" sz="2000" dirty="0" err="1" smtClean="0">
                <a:solidFill>
                  <a:schemeClr val="tx1"/>
                </a:solidFill>
              </a:rPr>
              <a:t>Management</a:t>
            </a:r>
            <a:r>
              <a:rPr lang="pt-PT" sz="2000" dirty="0" smtClean="0">
                <a:solidFill>
                  <a:schemeClr val="tx1"/>
                </a:solidFill>
              </a:rPr>
              <a:t>” de outras empresas armadoras.	</a:t>
            </a:r>
          </a:p>
          <a:p>
            <a:pPr algn="just"/>
            <a:endParaRPr lang="pt-PT" sz="20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pt-PT" sz="2000" dirty="0" smtClean="0">
                <a:solidFill>
                  <a:schemeClr val="tx1"/>
                </a:solidFill>
              </a:rPr>
              <a:t>	Existem ainda outras alternativas tais como subempreitar parte do “</a:t>
            </a:r>
            <a:r>
              <a:rPr lang="pt-PT" sz="2000" dirty="0" err="1" smtClean="0">
                <a:solidFill>
                  <a:schemeClr val="tx1"/>
                </a:solidFill>
              </a:rPr>
              <a:t>Management</a:t>
            </a:r>
            <a:r>
              <a:rPr lang="pt-PT" sz="2000" dirty="0" smtClean="0">
                <a:solidFill>
                  <a:schemeClr val="tx1"/>
                </a:solidFill>
              </a:rPr>
              <a:t>” como a “Departamento Técnico” ou o “Pessoal” (</a:t>
            </a:r>
            <a:r>
              <a:rPr lang="pt-PT" sz="2000" dirty="0" err="1" smtClean="0">
                <a:solidFill>
                  <a:schemeClr val="tx1"/>
                </a:solidFill>
              </a:rPr>
              <a:t>Crewing</a:t>
            </a:r>
            <a:r>
              <a:rPr lang="pt-PT" sz="2000" dirty="0" smtClean="0">
                <a:solidFill>
                  <a:schemeClr val="tx1"/>
                </a:solidFill>
              </a:rPr>
              <a:t>) que costuma ser a área mais subempreitada no mundo do “Shipping”.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SHIPMANAGEMENT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1475656" y="1772816"/>
            <a:ext cx="675394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dirty="0" smtClean="0">
                <a:solidFill>
                  <a:schemeClr val="tx1"/>
                </a:solidFill>
              </a:rPr>
              <a:t>	</a:t>
            </a:r>
          </a:p>
          <a:p>
            <a:pPr>
              <a:buNone/>
            </a:pPr>
            <a:r>
              <a:rPr lang="pt-PT" dirty="0" smtClean="0">
                <a:solidFill>
                  <a:schemeClr val="tx1"/>
                </a:solidFill>
              </a:rPr>
              <a:t>	Departamentos</a:t>
            </a:r>
          </a:p>
          <a:p>
            <a:endParaRPr lang="pt-PT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pt-PT" dirty="0" smtClean="0">
                <a:solidFill>
                  <a:schemeClr val="tx1"/>
                </a:solidFill>
              </a:rPr>
              <a:t>	Departamento de Pessoal (</a:t>
            </a:r>
            <a:r>
              <a:rPr lang="pt-PT" dirty="0" err="1" smtClean="0">
                <a:solidFill>
                  <a:schemeClr val="tx1"/>
                </a:solidFill>
              </a:rPr>
              <a:t>Crewing</a:t>
            </a:r>
            <a:r>
              <a:rPr lang="pt-PT" dirty="0" smtClean="0">
                <a:solidFill>
                  <a:schemeClr val="tx1"/>
                </a:solidFill>
              </a:rPr>
              <a:t>)</a:t>
            </a:r>
          </a:p>
          <a:p>
            <a:pPr lvl="1">
              <a:buNone/>
            </a:pPr>
            <a:r>
              <a:rPr lang="pt-PT" dirty="0" smtClean="0">
                <a:solidFill>
                  <a:schemeClr val="tx1"/>
                </a:solidFill>
              </a:rPr>
              <a:t>	Departamento Técnico</a:t>
            </a:r>
          </a:p>
          <a:p>
            <a:pPr lvl="1">
              <a:buNone/>
            </a:pPr>
            <a:r>
              <a:rPr lang="pt-PT" dirty="0" smtClean="0">
                <a:solidFill>
                  <a:schemeClr val="tx1"/>
                </a:solidFill>
              </a:rPr>
              <a:t>	Documentação</a:t>
            </a:r>
          </a:p>
          <a:p>
            <a:pPr lvl="1">
              <a:buNone/>
            </a:pPr>
            <a:r>
              <a:rPr lang="pt-PT" dirty="0" smtClean="0">
                <a:solidFill>
                  <a:schemeClr val="tx1"/>
                </a:solidFill>
              </a:rPr>
              <a:t>	</a:t>
            </a:r>
            <a:r>
              <a:rPr lang="pt-PT" dirty="0" err="1" smtClean="0">
                <a:solidFill>
                  <a:schemeClr val="tx1"/>
                </a:solidFill>
              </a:rPr>
              <a:t>Procurement</a:t>
            </a:r>
            <a:endParaRPr lang="pt-PT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pt-PT" dirty="0" smtClean="0">
                <a:solidFill>
                  <a:schemeClr val="tx1"/>
                </a:solidFill>
              </a:rPr>
              <a:t>	Comerciais</a:t>
            </a:r>
          </a:p>
          <a:p>
            <a:pPr lvl="1">
              <a:buNone/>
            </a:pPr>
            <a:r>
              <a:rPr lang="pt-PT" dirty="0" smtClean="0">
                <a:solidFill>
                  <a:schemeClr val="tx1"/>
                </a:solidFill>
              </a:rPr>
              <a:t>	Operações</a:t>
            </a:r>
          </a:p>
          <a:p>
            <a:pPr lvl="1">
              <a:buNone/>
            </a:pPr>
            <a:r>
              <a:rPr lang="pt-PT" dirty="0" smtClean="0">
                <a:solidFill>
                  <a:schemeClr val="tx1"/>
                </a:solidFill>
              </a:rPr>
              <a:t>	Serviços Administrativos</a:t>
            </a:r>
          </a:p>
          <a:p>
            <a:pPr lvl="1"/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TRANSITÁRIO</a:t>
            </a:r>
            <a:br>
              <a:rPr lang="pt-PT" dirty="0" smtClean="0"/>
            </a:br>
            <a:endParaRPr lang="pt-PT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-348" t="15903" r="956" b="7231"/>
          <a:stretch>
            <a:fillRect/>
          </a:stretch>
        </p:blipFill>
        <p:spPr bwMode="auto">
          <a:xfrm>
            <a:off x="899592" y="1628800"/>
            <a:ext cx="7618413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TRANSITÁRIO</a:t>
            </a:r>
            <a:br>
              <a:rPr lang="pt-PT" dirty="0" smtClean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683568" y="1628800"/>
            <a:ext cx="7978080" cy="4641379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t-PT" sz="2000" dirty="0" smtClean="0">
                <a:solidFill>
                  <a:schemeClr val="tx1"/>
                </a:solidFill>
              </a:rPr>
              <a:t>	Coordena e organiza todas as operações de transporte, designadamente transporte internacional, tratando as mercadorias como se fossem suas. Recebeu formação técnica  e possui capacidade profissional certificada. Frequenta cursos de formação especializada sobretudo em mercadorias perigosas (ADR-IATA-IMDG). Domina as questões financeiras/cambiais e aduaneiras. </a:t>
            </a:r>
          </a:p>
          <a:p>
            <a:pPr algn="just"/>
            <a:endParaRPr lang="pt-PT" sz="20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pt-PT" sz="2000" dirty="0" smtClean="0">
                <a:solidFill>
                  <a:schemeClr val="tx1"/>
                </a:solidFill>
              </a:rPr>
              <a:t>	É um MTO – Operador de Transporte Multimodal .Dispõe de uma extensa organização. Usa as mais avançadas tecnologias de informação e comunicação através das quais acompanha constantemente a rota das mercadorias de modo a assegurar a fluidez do tráfego ,segurança das cargas e rapidez na entrega no destino.</a:t>
            </a:r>
          </a:p>
          <a:p>
            <a:pPr algn="just">
              <a:buNone/>
            </a:pPr>
            <a:r>
              <a:rPr lang="pt-PT" sz="2000" dirty="0" smtClean="0">
                <a:solidFill>
                  <a:schemeClr val="tx1"/>
                </a:solidFill>
              </a:rPr>
              <a:t> </a:t>
            </a:r>
          </a:p>
          <a:p>
            <a:pPr algn="just">
              <a:buNone/>
            </a:pPr>
            <a:r>
              <a:rPr lang="pt-PT" sz="2000" dirty="0" smtClean="0">
                <a:solidFill>
                  <a:schemeClr val="tx1"/>
                </a:solidFill>
              </a:rPr>
              <a:t>	É também conhecido por NVOC (</a:t>
            </a:r>
            <a:r>
              <a:rPr lang="pt-PT" sz="2000" dirty="0" err="1" smtClean="0">
                <a:solidFill>
                  <a:schemeClr val="tx1"/>
                </a:solidFill>
              </a:rPr>
              <a:t>Non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Vessels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Operator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Carrier</a:t>
            </a:r>
            <a:r>
              <a:rPr lang="pt-PT" sz="2000" dirty="0" smtClean="0">
                <a:solidFill>
                  <a:schemeClr val="tx1"/>
                </a:solidFill>
              </a:rPr>
              <a:t>)  podendo inclusive emitir o Conhecimento de Embarque Combinado (B/L)  de toda a cadeia de transporte.</a:t>
            </a:r>
          </a:p>
          <a:p>
            <a:endParaRPr lang="pt-P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Underwriters</a:t>
            </a:r>
            <a:endParaRPr lang="pt-P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2270" t="16542" r="2270" b="56598"/>
          <a:stretch>
            <a:fillRect/>
          </a:stretch>
        </p:blipFill>
        <p:spPr bwMode="auto">
          <a:xfrm>
            <a:off x="179388" y="1773238"/>
            <a:ext cx="8964612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Underwriters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467544" y="2060848"/>
            <a:ext cx="8229600" cy="421005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</a:t>
            </a:r>
          </a:p>
          <a:p>
            <a:pPr algn="just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O </a:t>
            </a:r>
            <a:r>
              <a:rPr lang="en-US" sz="2000" dirty="0" err="1" smtClean="0">
                <a:solidFill>
                  <a:schemeClr val="tx1"/>
                </a:solidFill>
              </a:rPr>
              <a:t>seguro</a:t>
            </a:r>
            <a:r>
              <a:rPr lang="en-US" sz="2000" dirty="0" smtClean="0">
                <a:solidFill>
                  <a:schemeClr val="tx1"/>
                </a:solidFill>
              </a:rPr>
              <a:t> do </a:t>
            </a:r>
            <a:r>
              <a:rPr lang="en-US" sz="2000" dirty="0" err="1" smtClean="0">
                <a:solidFill>
                  <a:schemeClr val="tx1"/>
                </a:solidFill>
              </a:rPr>
              <a:t>navio</a:t>
            </a:r>
            <a:r>
              <a:rPr lang="en-US" sz="2000" dirty="0" smtClean="0">
                <a:solidFill>
                  <a:schemeClr val="tx1"/>
                </a:solidFill>
              </a:rPr>
              <a:t> e da </a:t>
            </a:r>
            <a:r>
              <a:rPr lang="en-US" sz="2000" dirty="0" err="1" smtClean="0">
                <a:solidFill>
                  <a:schemeClr val="tx1"/>
                </a:solidFill>
              </a:rPr>
              <a:t>carga</a:t>
            </a:r>
            <a:r>
              <a:rPr lang="en-US" sz="2000" dirty="0" smtClean="0">
                <a:solidFill>
                  <a:schemeClr val="tx1"/>
                </a:solidFill>
              </a:rPr>
              <a:t> é de </a:t>
            </a:r>
            <a:r>
              <a:rPr lang="en-US" sz="2000" dirty="0" err="1" smtClean="0">
                <a:solidFill>
                  <a:schemeClr val="tx1"/>
                </a:solidFill>
              </a:rPr>
              <a:t>extrema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importância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para</a:t>
            </a:r>
            <a:r>
              <a:rPr lang="en-US" sz="2000" dirty="0" smtClean="0">
                <a:solidFill>
                  <a:schemeClr val="tx1"/>
                </a:solidFill>
              </a:rPr>
              <a:t> as </a:t>
            </a:r>
            <a:r>
              <a:rPr lang="en-US" sz="2000" dirty="0" err="1" smtClean="0">
                <a:solidFill>
                  <a:schemeClr val="tx1"/>
                </a:solidFill>
              </a:rPr>
              <a:t>empresas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envolvidas</a:t>
            </a:r>
            <a:r>
              <a:rPr lang="en-US" sz="2000" dirty="0" smtClean="0">
                <a:solidFill>
                  <a:schemeClr val="tx1"/>
                </a:solidFill>
              </a:rPr>
              <a:t> no </a:t>
            </a:r>
            <a:r>
              <a:rPr lang="en-US" sz="2000" dirty="0" err="1" smtClean="0">
                <a:solidFill>
                  <a:schemeClr val="tx1"/>
                </a:solidFill>
              </a:rPr>
              <a:t>coméricio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internacional</a:t>
            </a:r>
            <a:r>
              <a:rPr lang="en-US" sz="2000" dirty="0" smtClean="0">
                <a:solidFill>
                  <a:schemeClr val="tx1"/>
                </a:solidFill>
              </a:rPr>
              <a:t>. As </a:t>
            </a:r>
            <a:r>
              <a:rPr lang="en-US" sz="2000" dirty="0" err="1" smtClean="0">
                <a:solidFill>
                  <a:schemeClr val="tx1"/>
                </a:solidFill>
              </a:rPr>
              <a:t>apólices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cuja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cobertura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são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os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navios</a:t>
            </a:r>
            <a:r>
              <a:rPr lang="en-US" sz="2000" dirty="0" smtClean="0">
                <a:solidFill>
                  <a:schemeClr val="tx1"/>
                </a:solidFill>
              </a:rPr>
              <a:t> e a </a:t>
            </a:r>
            <a:r>
              <a:rPr lang="en-US" sz="2000" dirty="0" err="1" smtClean="0">
                <a:solidFill>
                  <a:schemeClr val="tx1"/>
                </a:solidFill>
              </a:rPr>
              <a:t>carga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são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conhecidas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por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apólices</a:t>
            </a:r>
            <a:r>
              <a:rPr lang="en-US" sz="2000" dirty="0" smtClean="0">
                <a:solidFill>
                  <a:schemeClr val="tx1"/>
                </a:solidFill>
              </a:rPr>
              <a:t> de </a:t>
            </a:r>
            <a:r>
              <a:rPr lang="en-US" sz="2000" dirty="0" err="1" smtClean="0">
                <a:solidFill>
                  <a:schemeClr val="tx1"/>
                </a:solidFill>
              </a:rPr>
              <a:t>seguro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marítimo</a:t>
            </a:r>
            <a:r>
              <a:rPr lang="en-US" sz="2000" dirty="0" smtClean="0">
                <a:solidFill>
                  <a:schemeClr val="tx1"/>
                </a:solidFill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</a:rPr>
              <a:t>casco</a:t>
            </a:r>
            <a:r>
              <a:rPr lang="en-US" sz="2000" dirty="0" smtClean="0">
                <a:solidFill>
                  <a:schemeClr val="tx1"/>
                </a:solidFill>
              </a:rPr>
              <a:t> e </a:t>
            </a:r>
            <a:r>
              <a:rPr lang="en-US" sz="2000" dirty="0" err="1" smtClean="0">
                <a:solidFill>
                  <a:schemeClr val="tx1"/>
                </a:solidFill>
              </a:rPr>
              <a:t>máquinas</a:t>
            </a:r>
            <a:r>
              <a:rPr lang="en-US" sz="2000" dirty="0" smtClean="0">
                <a:solidFill>
                  <a:schemeClr val="tx1"/>
                </a:solidFill>
              </a:rPr>
              <a:t>).</a:t>
            </a:r>
          </a:p>
          <a:p>
            <a:pPr algn="just"/>
            <a:endParaRPr lang="en-US" sz="20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Os Underwriters </a:t>
            </a:r>
            <a:r>
              <a:rPr lang="en-US" sz="2000" dirty="0" err="1" smtClean="0">
                <a:solidFill>
                  <a:schemeClr val="tx1"/>
                </a:solidFill>
              </a:rPr>
              <a:t>avaliam</a:t>
            </a:r>
            <a:r>
              <a:rPr lang="en-US" sz="2000" dirty="0" smtClean="0">
                <a:solidFill>
                  <a:schemeClr val="tx1"/>
                </a:solidFill>
              </a:rPr>
              <a:t> o </a:t>
            </a:r>
            <a:r>
              <a:rPr lang="en-US" sz="2000" dirty="0" err="1" smtClean="0">
                <a:solidFill>
                  <a:schemeClr val="tx1"/>
                </a:solidFill>
              </a:rPr>
              <a:t>risco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envolvido</a:t>
            </a:r>
            <a:r>
              <a:rPr lang="en-US" sz="2000" dirty="0" smtClean="0">
                <a:solidFill>
                  <a:schemeClr val="tx1"/>
                </a:solidFill>
              </a:rPr>
              <a:t> e </a:t>
            </a:r>
            <a:r>
              <a:rPr lang="en-US" sz="2000" dirty="0" err="1" smtClean="0">
                <a:solidFill>
                  <a:schemeClr val="tx1"/>
                </a:solidFill>
              </a:rPr>
              <a:t>cobram</a:t>
            </a:r>
            <a:r>
              <a:rPr lang="en-US" sz="2000" dirty="0" smtClean="0">
                <a:solidFill>
                  <a:schemeClr val="tx1"/>
                </a:solidFill>
              </a:rPr>
              <a:t> um </a:t>
            </a:r>
            <a:r>
              <a:rPr lang="en-US" sz="2000" dirty="0" err="1" smtClean="0">
                <a:solidFill>
                  <a:schemeClr val="tx1"/>
                </a:solidFill>
              </a:rPr>
              <a:t>custo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chamado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prémio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que</a:t>
            </a:r>
            <a:r>
              <a:rPr lang="en-US" sz="2000" dirty="0" smtClean="0">
                <a:solidFill>
                  <a:schemeClr val="tx1"/>
                </a:solidFill>
              </a:rPr>
              <a:t> a parte </a:t>
            </a:r>
            <a:r>
              <a:rPr lang="en-US" sz="2000" dirty="0" err="1" smtClean="0">
                <a:solidFill>
                  <a:schemeClr val="tx1"/>
                </a:solidFill>
              </a:rPr>
              <a:t>segura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terá</a:t>
            </a:r>
            <a:r>
              <a:rPr lang="en-US" sz="2000" dirty="0" smtClean="0">
                <a:solidFill>
                  <a:schemeClr val="tx1"/>
                </a:solidFill>
              </a:rPr>
              <a:t> de </a:t>
            </a:r>
            <a:r>
              <a:rPr lang="en-US" sz="2000" dirty="0" err="1" smtClean="0">
                <a:solidFill>
                  <a:schemeClr val="tx1"/>
                </a:solidFill>
              </a:rPr>
              <a:t>pagar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para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assegurar</a:t>
            </a:r>
            <a:r>
              <a:rPr lang="en-US" sz="2000" dirty="0" smtClean="0">
                <a:solidFill>
                  <a:schemeClr val="tx1"/>
                </a:solidFill>
              </a:rPr>
              <a:t> a </a:t>
            </a:r>
            <a:r>
              <a:rPr lang="en-US" sz="2000" dirty="0" err="1" smtClean="0">
                <a:solidFill>
                  <a:schemeClr val="tx1"/>
                </a:solidFill>
              </a:rPr>
              <a:t>cobertura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que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os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subscritorers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fornecem</a:t>
            </a:r>
            <a:r>
              <a:rPr lang="en-US" sz="2000" dirty="0" smtClean="0">
                <a:solidFill>
                  <a:schemeClr val="tx1"/>
                </a:solidFill>
              </a:rPr>
              <a:t> . Os Underwriters </a:t>
            </a:r>
            <a:r>
              <a:rPr lang="en-US" sz="2000" dirty="0" err="1" smtClean="0">
                <a:solidFill>
                  <a:schemeClr val="tx1"/>
                </a:solidFill>
              </a:rPr>
              <a:t>listam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os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riscos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que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estão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preparados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para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cobertura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apólice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proposta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tal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como</a:t>
            </a:r>
            <a:r>
              <a:rPr lang="en-US" sz="2000" dirty="0" smtClean="0">
                <a:solidFill>
                  <a:schemeClr val="tx1"/>
                </a:solidFill>
              </a:rPr>
              <a:t> a </a:t>
            </a:r>
            <a:r>
              <a:rPr lang="en-US" sz="2000" dirty="0" err="1" smtClean="0">
                <a:solidFill>
                  <a:schemeClr val="tx1"/>
                </a:solidFill>
              </a:rPr>
              <a:t>perda</a:t>
            </a:r>
            <a:r>
              <a:rPr lang="en-US" sz="2000" dirty="0" smtClean="0">
                <a:solidFill>
                  <a:schemeClr val="tx1"/>
                </a:solidFill>
              </a:rPr>
              <a:t> de </a:t>
            </a:r>
            <a:r>
              <a:rPr lang="en-US" sz="2000" dirty="0" err="1" smtClean="0">
                <a:solidFill>
                  <a:schemeClr val="tx1"/>
                </a:solidFill>
              </a:rPr>
              <a:t>navio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ou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carga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durante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adversas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condições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metereológicas</a:t>
            </a:r>
            <a:r>
              <a:rPr lang="en-US" sz="2000" dirty="0" smtClean="0">
                <a:solidFill>
                  <a:schemeClr val="tx1"/>
                </a:solidFill>
              </a:rPr>
              <a:t> no mar num </a:t>
            </a:r>
            <a:r>
              <a:rPr lang="en-US" sz="2000" dirty="0" err="1" smtClean="0">
                <a:solidFill>
                  <a:schemeClr val="tx1"/>
                </a:solidFill>
              </a:rPr>
              <a:t>contracto</a:t>
            </a:r>
            <a:r>
              <a:rPr lang="en-US" sz="2000" dirty="0" smtClean="0">
                <a:solidFill>
                  <a:schemeClr val="tx1"/>
                </a:solidFill>
              </a:rPr>
              <a:t> de </a:t>
            </a:r>
            <a:r>
              <a:rPr lang="en-US" sz="2000" dirty="0" err="1" smtClean="0">
                <a:solidFill>
                  <a:schemeClr val="tx1"/>
                </a:solidFill>
              </a:rPr>
              <a:t>seguro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marítimo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endParaRPr lang="pt-PT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Administrações Portuárias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683568" y="1628800"/>
            <a:ext cx="7848872" cy="4497363"/>
          </a:xfrm>
        </p:spPr>
        <p:txBody>
          <a:bodyPr/>
          <a:lstStyle/>
          <a:p>
            <a:endParaRPr lang="pt-PT" sz="24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pt-PT" sz="2400" b="1" dirty="0" smtClean="0">
                <a:solidFill>
                  <a:schemeClr val="tx1"/>
                </a:solidFill>
              </a:rPr>
              <a:t>Taxas nas Concessões</a:t>
            </a:r>
          </a:p>
          <a:p>
            <a:pPr>
              <a:buNone/>
            </a:pPr>
            <a:endParaRPr lang="pt-PT" sz="2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pt-PT" sz="2400" dirty="0" smtClean="0">
                <a:solidFill>
                  <a:schemeClr val="tx1"/>
                </a:solidFill>
              </a:rPr>
              <a:t>  	Taxas dominiais fixas – Pela utilização de armazéns,  terraplenos, </a:t>
            </a:r>
            <a:r>
              <a:rPr lang="pt-PT" sz="2400" dirty="0" err="1" smtClean="0">
                <a:solidFill>
                  <a:schemeClr val="tx1"/>
                </a:solidFill>
              </a:rPr>
              <a:t>muro-cais</a:t>
            </a:r>
            <a:r>
              <a:rPr lang="pt-PT" sz="2400" dirty="0" smtClean="0">
                <a:solidFill>
                  <a:schemeClr val="tx1"/>
                </a:solidFill>
              </a:rPr>
              <a:t> .</a:t>
            </a:r>
          </a:p>
          <a:p>
            <a:endParaRPr lang="pt-PT" sz="2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pt-PT" sz="2400" dirty="0" smtClean="0">
                <a:solidFill>
                  <a:schemeClr val="tx1"/>
                </a:solidFill>
              </a:rPr>
              <a:t>	Taxas variáveis – Por tonelada de carga movimentada ou unidade (contentores e viaturas).</a:t>
            </a:r>
          </a:p>
          <a:p>
            <a:endParaRPr lang="pt-PT" dirty="0" smtClean="0"/>
          </a:p>
          <a:p>
            <a:pPr lvl="1"/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83568" y="2204864"/>
            <a:ext cx="7772400" cy="1500187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Muito obrigado </a:t>
            </a:r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Armador</a:t>
            </a:r>
            <a:endParaRPr lang="pt-P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1077" t="18133" r="42840" b="34137"/>
          <a:stretch>
            <a:fillRect/>
          </a:stretch>
        </p:blipFill>
        <p:spPr bwMode="auto">
          <a:xfrm>
            <a:off x="2915816" y="4221088"/>
            <a:ext cx="5112568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917" t="32500" r="29358" b="27251"/>
          <a:stretch>
            <a:fillRect/>
          </a:stretch>
        </p:blipFill>
        <p:spPr bwMode="auto">
          <a:xfrm>
            <a:off x="1691680" y="1268760"/>
            <a:ext cx="5040560" cy="295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Armador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539552" y="1556792"/>
            <a:ext cx="7956748" cy="4896544"/>
          </a:xfrm>
        </p:spPr>
        <p:txBody>
          <a:bodyPr>
            <a:normAutofit/>
          </a:bodyPr>
          <a:lstStyle/>
          <a:p>
            <a:endParaRPr lang="pt-PT" dirty="0" smtClean="0"/>
          </a:p>
          <a:p>
            <a:endParaRPr lang="pt-PT" dirty="0" smtClean="0"/>
          </a:p>
          <a:p>
            <a:r>
              <a:rPr lang="pt-PT" sz="2400" dirty="0" smtClean="0">
                <a:solidFill>
                  <a:schemeClr val="tx1"/>
                </a:solidFill>
              </a:rPr>
              <a:t>Armador do navio aquele que, nos seu próprio interesse, procede ao armamento do navio . </a:t>
            </a:r>
            <a:r>
              <a:rPr lang="pt-PT" sz="1400" dirty="0" smtClean="0">
                <a:solidFill>
                  <a:schemeClr val="tx1"/>
                </a:solidFill>
              </a:rPr>
              <a:t>(</a:t>
            </a:r>
            <a:r>
              <a:rPr lang="pt-PT" sz="1400" dirty="0" err="1" smtClean="0">
                <a:solidFill>
                  <a:schemeClr val="tx1"/>
                </a:solidFill>
              </a:rPr>
              <a:t>Dec.Lei</a:t>
            </a:r>
            <a:r>
              <a:rPr lang="pt-PT" sz="1400" dirty="0" smtClean="0">
                <a:solidFill>
                  <a:schemeClr val="tx1"/>
                </a:solidFill>
              </a:rPr>
              <a:t> 202/98  de 10 de Julho)</a:t>
            </a:r>
          </a:p>
          <a:p>
            <a:endParaRPr lang="pt-PT" sz="1400" dirty="0" smtClean="0">
              <a:solidFill>
                <a:schemeClr val="tx1"/>
              </a:solidFill>
            </a:endParaRPr>
          </a:p>
          <a:p>
            <a:pPr algn="just"/>
            <a:r>
              <a:rPr lang="pt-PT" sz="2400" dirty="0" smtClean="0">
                <a:solidFill>
                  <a:schemeClr val="tx1"/>
                </a:solidFill>
              </a:rPr>
              <a:t>aquele que, sendo ou não proprietário, assume directamente a exploração comercial de um navio, auferindo os benefícios   (cobrança de fretes e alugueres) e suportando os prejuízos (pessoal, manutenção, combustível, leasing do navio, taxas, </a:t>
            </a:r>
            <a:r>
              <a:rPr lang="pt-PT" sz="2400" dirty="0" err="1" smtClean="0">
                <a:solidFill>
                  <a:schemeClr val="tx1"/>
                </a:solidFill>
              </a:rPr>
              <a:t>etc</a:t>
            </a:r>
            <a:r>
              <a:rPr lang="pt-PT" sz="2400" dirty="0" smtClean="0">
                <a:solidFill>
                  <a:schemeClr val="tx1"/>
                </a:solidFill>
              </a:rPr>
              <a:t>).</a:t>
            </a:r>
          </a:p>
          <a:p>
            <a:pPr>
              <a:buNone/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Alfândega</a:t>
            </a:r>
            <a:endParaRPr lang="pt-P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3024" t="16883" r="14414" b="6494"/>
          <a:stretch>
            <a:fillRect/>
          </a:stretch>
        </p:blipFill>
        <p:spPr bwMode="auto">
          <a:xfrm>
            <a:off x="1259632" y="1556792"/>
            <a:ext cx="7056784" cy="484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Alfândega</a:t>
            </a:r>
            <a:endParaRPr lang="pt-PT" dirty="0"/>
          </a:p>
        </p:txBody>
      </p:sp>
      <p:pic>
        <p:nvPicPr>
          <p:cNvPr id="1026" name="Picture 2" descr="http://upload.wikimedia.org/wikipedia/commons/thumb/0/08/Zonmar.svg/300px-Zonmar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484784"/>
            <a:ext cx="2857500" cy="4257675"/>
          </a:xfrm>
          <a:prstGeom prst="rect">
            <a:avLst/>
          </a:prstGeom>
          <a:noFill/>
        </p:spPr>
      </p:pic>
      <p:sp>
        <p:nvSpPr>
          <p:cNvPr id="6" name="Rectângulo 5"/>
          <p:cNvSpPr/>
          <p:nvPr/>
        </p:nvSpPr>
        <p:spPr>
          <a:xfrm>
            <a:off x="755576" y="1988840"/>
            <a:ext cx="4572000" cy="2871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Dentro do mar territorial, o Estado costeiro dispõe de direitos soberanos idênticos aos de que goza em seu território e suas águas interiores, para exercer jurisdição, aplicar as suas leis e regulamentar o uso e a exploração dos recursos. Entretanto, as embarcações estrangeiras civis e militares têm o "direito de passagem inocente" pelo mar territorial, desde que não violem as leis do Estado costeiro nem constituam ameaça à segurança.</a:t>
            </a:r>
            <a:endParaRPr lang="pt-P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Alfândega</a:t>
            </a:r>
            <a:br>
              <a:rPr lang="pt-PT" dirty="0" smtClean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539552" y="1628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b="1" dirty="0" smtClean="0">
                <a:solidFill>
                  <a:schemeClr val="tx1"/>
                </a:solidFill>
              </a:rPr>
              <a:t>DGAIEC </a:t>
            </a:r>
            <a:r>
              <a:rPr lang="pt-PT" b="1" dirty="0">
                <a:solidFill>
                  <a:schemeClr val="tx1"/>
                </a:solidFill>
              </a:rPr>
              <a:t>(Direcção Geral das </a:t>
            </a:r>
            <a:r>
              <a:rPr lang="pt-PT" b="1" dirty="0" smtClean="0">
                <a:solidFill>
                  <a:schemeClr val="tx1"/>
                </a:solidFill>
              </a:rPr>
              <a:t>Alfândegas </a:t>
            </a:r>
            <a:r>
              <a:rPr lang="pt-PT" b="1" dirty="0">
                <a:solidFill>
                  <a:schemeClr val="tx1"/>
                </a:solidFill>
              </a:rPr>
              <a:t>e Impostos Especiais </a:t>
            </a:r>
            <a:r>
              <a:rPr lang="pt-PT" b="1" dirty="0" smtClean="0">
                <a:solidFill>
                  <a:schemeClr val="tx1"/>
                </a:solidFill>
              </a:rPr>
              <a:t>    sobre o </a:t>
            </a:r>
            <a:r>
              <a:rPr lang="pt-PT" b="1" dirty="0">
                <a:solidFill>
                  <a:schemeClr val="tx1"/>
                </a:solidFill>
              </a:rPr>
              <a:t>Consumo) </a:t>
            </a:r>
            <a:r>
              <a:rPr lang="pt-PT" b="1" dirty="0" smtClean="0">
                <a:solidFill>
                  <a:schemeClr val="tx1"/>
                </a:solidFill>
              </a:rPr>
              <a:t>– </a:t>
            </a:r>
            <a:r>
              <a:rPr lang="pt-PT" b="1" dirty="0">
                <a:solidFill>
                  <a:schemeClr val="tx1"/>
                </a:solidFill>
              </a:rPr>
              <a:t>Missão</a:t>
            </a:r>
            <a:br>
              <a:rPr lang="pt-PT" b="1" dirty="0">
                <a:solidFill>
                  <a:schemeClr val="tx1"/>
                </a:solidFill>
              </a:rPr>
            </a:br>
            <a:endParaRPr lang="pt-PT" b="1" dirty="0" smtClean="0">
              <a:solidFill>
                <a:schemeClr val="tx1"/>
              </a:solidFill>
            </a:endParaRPr>
          </a:p>
          <a:p>
            <a:pPr indent="0" algn="just">
              <a:buNone/>
            </a:pPr>
            <a:r>
              <a:rPr lang="pt-PT" sz="2000" dirty="0" smtClean="0">
                <a:solidFill>
                  <a:schemeClr val="tx1"/>
                </a:solidFill>
              </a:rPr>
              <a:t>É o serviço do Ministério das Finanças que tem por missão exercer o controlo da fronteira externa comunitária e do território aduaneiro nacional, para fins fiscais, económicos e de protecção da sociedade, designadamente no âmbito da cultura e da segurança e da saúde públicas, bem como administrar os impostos especiais sobre o consumo e os demais impostos indirectos que lhe estão cometidos, de acordo com as políticas definidas pelo Governo e nos termos do disposto na legislação comunitária.</a:t>
            </a:r>
          </a:p>
          <a:p>
            <a:pPr algn="just"/>
            <a:endParaRPr lang="pt-P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_wav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1596</TotalTime>
  <Words>367</Words>
  <Application>Microsoft Office PowerPoint</Application>
  <PresentationFormat>Apresentação no Ecrã (4:3)</PresentationFormat>
  <Paragraphs>219</Paragraphs>
  <Slides>40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40</vt:i4>
      </vt:variant>
    </vt:vector>
  </HeadingPairs>
  <TitlesOfParts>
    <vt:vector size="41" baseType="lpstr">
      <vt:lpstr>Presentation1_wave</vt:lpstr>
      <vt:lpstr>Administrações Portuárias</vt:lpstr>
      <vt:lpstr>Administrações Portuárias</vt:lpstr>
      <vt:lpstr>Administrações Portuárias</vt:lpstr>
      <vt:lpstr>Administrações Portuárias</vt:lpstr>
      <vt:lpstr>Armador</vt:lpstr>
      <vt:lpstr>Armador</vt:lpstr>
      <vt:lpstr>Alfândega</vt:lpstr>
      <vt:lpstr>Alfândega</vt:lpstr>
      <vt:lpstr> Alfândega </vt:lpstr>
      <vt:lpstr>Alfândega</vt:lpstr>
      <vt:lpstr>Alfândega</vt:lpstr>
      <vt:lpstr>Agentes de Navegação</vt:lpstr>
      <vt:lpstr>Agentes de Navegação</vt:lpstr>
      <vt:lpstr>Agentes de Navegação</vt:lpstr>
      <vt:lpstr>Agentes de Navegação</vt:lpstr>
      <vt:lpstr> Afretador, Fretador </vt:lpstr>
      <vt:lpstr>Capitanias</vt:lpstr>
      <vt:lpstr>Capitanias</vt:lpstr>
      <vt:lpstr>Capitanias</vt:lpstr>
      <vt:lpstr>SHIP BROKER</vt:lpstr>
      <vt:lpstr> SHIPBROKER  </vt:lpstr>
      <vt:lpstr>SHIPBROKER</vt:lpstr>
      <vt:lpstr>SHIPBROKER</vt:lpstr>
      <vt:lpstr> OPERADOR PORTUÁRIO </vt:lpstr>
      <vt:lpstr>OPERADOR PORTUÁRIO</vt:lpstr>
      <vt:lpstr>OPERADOR PORTUÁRIO</vt:lpstr>
      <vt:lpstr> OPERADOR PORTUÁRIO </vt:lpstr>
      <vt:lpstr>OPERADOR PORTUÁRIO</vt:lpstr>
      <vt:lpstr>P&amp;I</vt:lpstr>
      <vt:lpstr>P&amp;I</vt:lpstr>
      <vt:lpstr>SANIDADE MARÍTIMA</vt:lpstr>
      <vt:lpstr>SEF</vt:lpstr>
      <vt:lpstr>SHIP MANAGEMENT</vt:lpstr>
      <vt:lpstr>SHIPMANAGEMENT</vt:lpstr>
      <vt:lpstr>SHIPMANAGEMENT</vt:lpstr>
      <vt:lpstr> TRANSITÁRIO </vt:lpstr>
      <vt:lpstr> TRANSITÁRIO </vt:lpstr>
      <vt:lpstr>Underwriters</vt:lpstr>
      <vt:lpstr>Underwriters</vt:lpstr>
      <vt:lpstr>Diapositivo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Alfândega</dc:title>
  <dc:creator>ajordao</dc:creator>
  <cp:lastModifiedBy>Optimus</cp:lastModifiedBy>
  <cp:revision>137</cp:revision>
  <dcterms:created xsi:type="dcterms:W3CDTF">2011-02-14T09:23:35Z</dcterms:created>
  <dcterms:modified xsi:type="dcterms:W3CDTF">2011-02-27T19:42:35Z</dcterms:modified>
</cp:coreProperties>
</file>