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handoutMasterIdLst>
    <p:handoutMasterId r:id="rId81"/>
  </p:handoutMasterIdLst>
  <p:sldIdLst>
    <p:sldId id="317" r:id="rId2"/>
    <p:sldId id="318" r:id="rId3"/>
    <p:sldId id="319" r:id="rId4"/>
    <p:sldId id="320" r:id="rId5"/>
    <p:sldId id="321" r:id="rId6"/>
    <p:sldId id="322" r:id="rId7"/>
    <p:sldId id="302" r:id="rId8"/>
    <p:sldId id="324" r:id="rId9"/>
    <p:sldId id="326" r:id="rId10"/>
    <p:sldId id="325" r:id="rId11"/>
    <p:sldId id="327" r:id="rId12"/>
    <p:sldId id="330" r:id="rId13"/>
    <p:sldId id="328" r:id="rId14"/>
    <p:sldId id="331" r:id="rId15"/>
    <p:sldId id="332" r:id="rId16"/>
    <p:sldId id="333" r:id="rId17"/>
    <p:sldId id="259" r:id="rId18"/>
    <p:sldId id="264" r:id="rId19"/>
    <p:sldId id="270" r:id="rId20"/>
    <p:sldId id="364" r:id="rId21"/>
    <p:sldId id="334" r:id="rId22"/>
    <p:sldId id="351" r:id="rId23"/>
    <p:sldId id="352" r:id="rId24"/>
    <p:sldId id="335" r:id="rId25"/>
    <p:sldId id="336" r:id="rId26"/>
    <p:sldId id="354" r:id="rId27"/>
    <p:sldId id="353" r:id="rId28"/>
    <p:sldId id="337" r:id="rId29"/>
    <p:sldId id="338" r:id="rId30"/>
    <p:sldId id="355" r:id="rId31"/>
    <p:sldId id="339" r:id="rId32"/>
    <p:sldId id="340" r:id="rId33"/>
    <p:sldId id="343" r:id="rId34"/>
    <p:sldId id="344" r:id="rId35"/>
    <p:sldId id="345" r:id="rId36"/>
    <p:sldId id="341" r:id="rId37"/>
    <p:sldId id="342" r:id="rId38"/>
    <p:sldId id="347" r:id="rId39"/>
    <p:sldId id="348" r:id="rId40"/>
    <p:sldId id="349" r:id="rId41"/>
    <p:sldId id="346" r:id="rId42"/>
    <p:sldId id="350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282" r:id="rId52"/>
    <p:sldId id="284" r:id="rId53"/>
    <p:sldId id="283" r:id="rId54"/>
    <p:sldId id="285" r:id="rId55"/>
    <p:sldId id="312" r:id="rId56"/>
    <p:sldId id="365" r:id="rId57"/>
    <p:sldId id="366" r:id="rId58"/>
    <p:sldId id="258" r:id="rId59"/>
    <p:sldId id="287" r:id="rId60"/>
    <p:sldId id="288" r:id="rId61"/>
    <p:sldId id="289" r:id="rId62"/>
    <p:sldId id="290" r:id="rId63"/>
    <p:sldId id="291" r:id="rId64"/>
    <p:sldId id="292" r:id="rId65"/>
    <p:sldId id="293" r:id="rId66"/>
    <p:sldId id="294" r:id="rId67"/>
    <p:sldId id="295" r:id="rId68"/>
    <p:sldId id="311" r:id="rId69"/>
    <p:sldId id="304" r:id="rId70"/>
    <p:sldId id="300" r:id="rId71"/>
    <p:sldId id="305" r:id="rId72"/>
    <p:sldId id="306" r:id="rId73"/>
    <p:sldId id="303" r:id="rId74"/>
    <p:sldId id="307" r:id="rId75"/>
    <p:sldId id="308" r:id="rId76"/>
    <p:sldId id="315" r:id="rId77"/>
    <p:sldId id="314" r:id="rId78"/>
    <p:sldId id="309" r:id="rId79"/>
  </p:sldIdLst>
  <p:sldSz cx="9144000" cy="6858000" type="screen4x3"/>
  <p:notesSz cx="6854825" cy="9750425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E00"/>
    <a:srgbClr val="009900"/>
    <a:srgbClr val="003300"/>
    <a:srgbClr val="E7FFFF"/>
    <a:srgbClr val="A81B04"/>
    <a:srgbClr val="FF00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Destaqu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5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PT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PT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PT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4EC0E2-E6C5-4CC2-92A1-317721539AE2}" type="slidenum">
              <a:rPr lang="pt-PT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69E30-F263-4223-A5D1-C4A27A1B0B4E}" type="datetimeFigureOut">
              <a:rPr lang="pt-PT" smtClean="0"/>
              <a:pPr/>
              <a:t>26-05-2010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31838"/>
            <a:ext cx="4873625" cy="3656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630738"/>
            <a:ext cx="5483225" cy="438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261475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3025" y="9261475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E354B-2078-484A-8E01-F4E59D264B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ângulo arredondad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ângulo arredondad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41456E3-0AEB-4293-A043-9FCFC10EFE0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1D3C-BA7D-4805-850F-EF8558CC74B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6EA8-35AC-43E0-B646-0B3FD184AA8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DFD1-8AE1-4F4F-8BB7-79ECBD945EC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4EC4-233F-4DE1-86FE-EF8E2D98C10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6" name="Marcador de Posição d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63201F-E594-47ED-82A9-3BF6C56E5F6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8D4245F-4DDC-4B68-982D-EAC6A7A1729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A4F6-5D9E-4A2C-874A-61DD92169B7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2EF3-4AC7-4E4C-ACFC-BE6E158A948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ângulo arredondad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ângulo arredondad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E57EA8B-C25E-46DF-A00B-98ECC2AB1D4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image" Target="../media/image16.jpeg"/><Relationship Id="rId4" Type="http://schemas.openxmlformats.org/officeDocument/2006/relationships/slide" Target="slide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lâmp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6988"/>
            <a:ext cx="1420813" cy="689927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Sociedade, Tecnologia e Ciência Sistemas Ambientais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 Cons</a:t>
            </a:r>
            <a:r>
              <a:rPr lang="pt-PT" dirty="0" smtClean="0"/>
              <a:t>umo e Eficiência Energética</a:t>
            </a:r>
            <a:endParaRPr lang="pt-PT" dirty="0"/>
          </a:p>
        </p:txBody>
      </p:sp>
      <p:pic>
        <p:nvPicPr>
          <p:cNvPr id="4" name="Imagem 3" descr="Imagem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5929330"/>
            <a:ext cx="7662672" cy="682752"/>
          </a:xfrm>
          <a:prstGeom prst="rect">
            <a:avLst/>
          </a:prstGeom>
        </p:spPr>
      </p:pic>
      <p:pic>
        <p:nvPicPr>
          <p:cNvPr id="5" name="Imagem 4" descr="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214" y="5143512"/>
            <a:ext cx="5000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56E3-0AEB-4293-A043-9FCFC10EFE0C}" type="slidenum">
              <a:rPr lang="pt-PT" smtClean="0"/>
              <a:pPr/>
              <a:t>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dirty="0" smtClean="0"/>
              <a:t>Os combustíveis fósseis são resultado de um processo de decomposição das plantas e dos animais. Ou seja, tudo começa aquando da morte das plantas, dos dinossauros e outras criaturas, segue-se pela decomposição dos corpos enterrados, nas camadas debaixo da terra. </a:t>
            </a:r>
          </a:p>
          <a:p>
            <a:r>
              <a:rPr lang="pt-PT" dirty="0" smtClean="0"/>
              <a:t>São necessários dois milhões de anos para que estas camadas de matéria orgânica se transformem em pedra preta e dura a que chamamos o carvão, num líquido negro: o petróleo, ou ainda no gás natural.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645734"/>
          </a:xfrm>
        </p:spPr>
        <p:txBody>
          <a:bodyPr>
            <a:noAutofit/>
          </a:bodyPr>
          <a:lstStyle/>
          <a:p>
            <a:pPr algn="just"/>
            <a:r>
              <a:rPr lang="pt-PT" dirty="0" smtClean="0"/>
              <a:t>Cada um dos combustíveis fósseis é extraído de diferente maneira. </a:t>
            </a:r>
          </a:p>
          <a:p>
            <a:pPr lvl="1" algn="just"/>
            <a:r>
              <a:rPr lang="pt-PT" sz="2400" dirty="0" smtClean="0"/>
              <a:t>O carvão retira-se de minas profundas através da escavação.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214686"/>
            <a:ext cx="5038726" cy="335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pt-PT" sz="2400" dirty="0" smtClean="0"/>
              <a:t>As companhias petrolíferas extraem </a:t>
            </a:r>
          </a:p>
          <a:p>
            <a:pPr marL="365760" lvl="1" indent="-256032">
              <a:buClr>
                <a:schemeClr val="accent3"/>
              </a:buClr>
              <a:buNone/>
            </a:pPr>
            <a:r>
              <a:rPr lang="pt-PT" sz="2400" dirty="0" smtClean="0"/>
              <a:t>	o petróleo escavando poços muito</a:t>
            </a:r>
          </a:p>
          <a:p>
            <a:pPr marL="365760" lvl="1" indent="-256032">
              <a:buClr>
                <a:schemeClr val="accent3"/>
              </a:buClr>
              <a:buNone/>
            </a:pPr>
            <a:r>
              <a:rPr lang="pt-PT" sz="2400" dirty="0" smtClean="0"/>
              <a:t>	 fundos. O petróleo é então bombeado e trazido para a superfície terrestre (tal como o furo de água existente em algumas das casas rurais). Normalmente são transportados em tanques e barcos próprios até chegar à maioria dos países do mundo (é o que</a:t>
            </a:r>
          </a:p>
          <a:p>
            <a:pPr marL="365760" lvl="1" indent="-256032">
              <a:buClr>
                <a:schemeClr val="accent3"/>
              </a:buClr>
              <a:buNone/>
            </a:pPr>
            <a:r>
              <a:rPr lang="pt-PT" sz="2400" dirty="0" smtClean="0"/>
              <a:t>	 acontece em Portugal, pois quase todo</a:t>
            </a:r>
          </a:p>
          <a:p>
            <a:pPr marL="365760" lvl="1" indent="-256032">
              <a:buClr>
                <a:schemeClr val="accent3"/>
              </a:buClr>
              <a:buNone/>
            </a:pPr>
            <a:r>
              <a:rPr lang="pt-PT" sz="2400" dirty="0" smtClean="0"/>
              <a:t>	o petróleo é exportado) depois de ser </a:t>
            </a:r>
          </a:p>
          <a:p>
            <a:pPr marL="365760" lvl="1" indent="-256032">
              <a:buClr>
                <a:schemeClr val="accent3"/>
              </a:buClr>
              <a:buNone/>
            </a:pPr>
            <a:r>
              <a:rPr lang="pt-PT" sz="2400" dirty="0" smtClean="0"/>
              <a:t>	refinado.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8604"/>
            <a:ext cx="2786067" cy="18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572008"/>
            <a:ext cx="2240633" cy="212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5525" y="785794"/>
            <a:ext cx="30384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Os combustíveis fósseis demoram dois milhões de anos para se formarem.</a:t>
            </a:r>
          </a:p>
          <a:p>
            <a:pPr lvl="1" algn="just">
              <a:lnSpc>
                <a:spcPct val="150000"/>
              </a:lnSpc>
            </a:pPr>
            <a:r>
              <a:rPr lang="pt-PT" dirty="0" smtClean="0"/>
              <a:t>Actualmente os humanos gastam desmesuradamente recursos que se formaram à mais de 65 milhões de anos, no tempo dos dinossauros. Uma vez esgotados não é possível fabricá-los e temos que esperar muito tempo para voltarem a existir. Assim, é melhor preservá-los e poupá-los antes que esgotem. Eles não se renovam nem se fabricam.  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Energia Nuclear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O fenómeno da radioactividade foi descoberto pelo físico francês </a:t>
            </a:r>
            <a:r>
              <a:rPr lang="pt-PT" dirty="0" err="1" smtClean="0"/>
              <a:t>Henri</a:t>
            </a:r>
            <a:r>
              <a:rPr lang="pt-PT" dirty="0" smtClean="0"/>
              <a:t> </a:t>
            </a:r>
            <a:r>
              <a:rPr lang="pt-PT" dirty="0" err="1" smtClean="0"/>
              <a:t>Becquerel</a:t>
            </a:r>
            <a:r>
              <a:rPr lang="pt-PT" dirty="0" smtClean="0"/>
              <a:t> em 1896, quando verificou que sais de urânio emitiam radiação semelhante à dos </a:t>
            </a:r>
            <a:r>
              <a:rPr lang="pt-PT" dirty="0" err="1" smtClean="0"/>
              <a:t>raios-X</a:t>
            </a:r>
            <a:r>
              <a:rPr lang="pt-PT" dirty="0" smtClean="0"/>
              <a:t>, impressionando chapas fotográficas e concluiu que, se um átomo tiver seu núcleo muito energético, ele tenderá a estabilizar-se, emitindo o excesso de energia na forma de partículas e ondas.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325112"/>
          </a:xfrm>
        </p:spPr>
        <p:txBody>
          <a:bodyPr/>
          <a:lstStyle/>
          <a:p>
            <a:r>
              <a:rPr lang="pt-PT" dirty="0" smtClean="0"/>
              <a:t>Em apenas 30 anos, a energia nuclear aumentou a sua participação na produção total de energia eléctrica partindo de um valor extremamente pequeno, 0.1%, para um valor substancial de 17%.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15</a:t>
            </a:fld>
            <a:endParaRPr lang="pt-P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262181"/>
            <a:ext cx="3714776" cy="316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pt-PT" dirty="0" smtClean="0"/>
              <a:t>Como os combustíveis fósseis são recursos não renováveis e muito poluentes, o Homem teve a necessidade de encontrar energias alternativas para suprimir as suas necessidades e eliminar os problemas ambientais.</a:t>
            </a:r>
          </a:p>
          <a:p>
            <a:pPr lvl="1" algn="just">
              <a:lnSpc>
                <a:spcPct val="120000"/>
              </a:lnSpc>
            </a:pPr>
            <a:r>
              <a:rPr lang="pt-PT" dirty="0" smtClean="0"/>
              <a:t>As alternativas possíveis são a energia eólica, solar, hidroeléctrica, geotérmica, marés, ondas, biomassa e </a:t>
            </a:r>
            <a:r>
              <a:rPr lang="pt-PT" dirty="0" err="1" smtClean="0"/>
              <a:t>biogás</a:t>
            </a:r>
            <a:r>
              <a:rPr lang="pt-PT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pt-PT" dirty="0" smtClean="0"/>
              <a:t>As fontes de energia estão ligadas ao tipo de economia: quanto mais industrializada ela for, maior será o uso de energia.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061120_gea_seguidores-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508500"/>
            <a:ext cx="3097213" cy="2038350"/>
          </a:xfrm>
          <a:prstGeom prst="rect">
            <a:avLst/>
          </a:prstGeom>
          <a:noFill/>
        </p:spPr>
      </p:pic>
      <p:pic>
        <p:nvPicPr>
          <p:cNvPr id="5136" name="Picture 16" descr="hidric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1825625"/>
            <a:ext cx="3143250" cy="2324100"/>
          </a:xfrm>
          <a:prstGeom prst="rect">
            <a:avLst/>
          </a:prstGeom>
          <a:noFill/>
        </p:spPr>
      </p:pic>
      <p:pic>
        <p:nvPicPr>
          <p:cNvPr id="5135" name="Picture 15" descr="imagem"/>
          <p:cNvPicPr>
            <a:picLocks noChangeAspect="1" noChangeArrowheads="1"/>
          </p:cNvPicPr>
          <p:nvPr/>
        </p:nvPicPr>
        <p:blipFill>
          <a:blip r:embed="rId6" cstate="print"/>
          <a:srcRect l="23572"/>
          <a:stretch>
            <a:fillRect/>
          </a:stretch>
        </p:blipFill>
        <p:spPr bwMode="auto">
          <a:xfrm>
            <a:off x="3203575" y="3716338"/>
            <a:ext cx="2735263" cy="2297112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54063" y="501650"/>
            <a:ext cx="7705725" cy="508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u="sng" dirty="0"/>
              <a:t>Energias Renováveis</a:t>
            </a:r>
          </a:p>
          <a:p>
            <a:pPr>
              <a:spcBef>
                <a:spcPct val="50000"/>
              </a:spcBef>
            </a:pPr>
            <a:endParaRPr lang="pt-PT" sz="1100" dirty="0"/>
          </a:p>
          <a:p>
            <a:pPr>
              <a:spcBef>
                <a:spcPct val="50000"/>
              </a:spcBef>
            </a:pPr>
            <a:r>
              <a:rPr lang="pt-PT" sz="2400" dirty="0"/>
              <a:t>     Incluem todas as formas de energia que não se esgotam, como:</a:t>
            </a:r>
          </a:p>
          <a:p>
            <a:pPr>
              <a:spcBef>
                <a:spcPct val="50000"/>
              </a:spcBef>
            </a:pPr>
            <a:r>
              <a:rPr lang="pt-PT" sz="2400" dirty="0"/>
              <a:t>	- solar;</a:t>
            </a:r>
          </a:p>
          <a:p>
            <a:pPr>
              <a:spcBef>
                <a:spcPct val="50000"/>
              </a:spcBef>
            </a:pPr>
            <a:r>
              <a:rPr lang="pt-PT" sz="2400" dirty="0"/>
              <a:t>	- eólica;</a:t>
            </a:r>
          </a:p>
          <a:p>
            <a:pPr>
              <a:spcBef>
                <a:spcPct val="50000"/>
              </a:spcBef>
            </a:pPr>
            <a:r>
              <a:rPr lang="pt-PT" sz="2400" dirty="0"/>
              <a:t>	- hídrica;</a:t>
            </a:r>
          </a:p>
          <a:p>
            <a:pPr>
              <a:spcBef>
                <a:spcPct val="50000"/>
              </a:spcBef>
            </a:pPr>
            <a:r>
              <a:rPr lang="pt-PT" sz="2400" dirty="0"/>
              <a:t>	- geotérmica;</a:t>
            </a:r>
          </a:p>
          <a:p>
            <a:pPr>
              <a:spcBef>
                <a:spcPct val="50000"/>
              </a:spcBef>
            </a:pPr>
            <a:r>
              <a:rPr lang="pt-PT" sz="2400" dirty="0"/>
              <a:t>	- ondas e marés;</a:t>
            </a:r>
          </a:p>
          <a:p>
            <a:pPr>
              <a:spcBef>
                <a:spcPct val="50000"/>
              </a:spcBef>
            </a:pPr>
            <a:r>
              <a:rPr lang="pt-PT" sz="2400" dirty="0"/>
              <a:t>	- biomassa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042988" y="62372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200">
                <a:solidFill>
                  <a:schemeClr val="bg1"/>
                </a:solidFill>
              </a:rPr>
              <a:t>Energia solar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011863" y="3860800"/>
            <a:ext cx="2449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200">
                <a:solidFill>
                  <a:schemeClr val="bg1"/>
                </a:solidFill>
              </a:rPr>
              <a:t>Energia hídrica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3563938" y="5746750"/>
            <a:ext cx="1655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200">
                <a:solidFill>
                  <a:schemeClr val="bg1"/>
                </a:solidFill>
              </a:rPr>
              <a:t>Energia eólica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6357950" y="3811012"/>
            <a:ext cx="25923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2830" rIns="142830" anchor="ctr">
            <a:spAutoFit/>
          </a:bodyPr>
          <a:lstStyle/>
          <a:p>
            <a:pPr algn="r"/>
            <a:r>
              <a:rPr lang="pt-PT" sz="2400" dirty="0"/>
              <a:t>Os recursos renováveis representam actualmente cerca de 20% do fornecimento total de energia no mundo.</a:t>
            </a:r>
          </a:p>
        </p:txBody>
      </p:sp>
      <p:sp>
        <p:nvSpPr>
          <p:cNvPr id="12" name="Marcador de Posição do Número do Diapositivo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13" name="Marcador de Posição do Rodapé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pcparadis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100" y="692150"/>
            <a:ext cx="3579813" cy="2684463"/>
          </a:xfrm>
          <a:prstGeom prst="rect">
            <a:avLst/>
          </a:prstGeom>
          <a:noFill/>
        </p:spPr>
      </p:pic>
      <p:pic>
        <p:nvPicPr>
          <p:cNvPr id="10250" name="Picture 10" descr="biomass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3729038"/>
            <a:ext cx="3527425" cy="2565400"/>
          </a:xfrm>
          <a:prstGeom prst="rect">
            <a:avLst/>
          </a:prstGeom>
          <a:noFill/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572000" y="3789363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400">
                <a:solidFill>
                  <a:schemeClr val="bg1"/>
                </a:solidFill>
              </a:rPr>
              <a:t>Biomassa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003800" y="2852738"/>
            <a:ext cx="24495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200">
                <a:solidFill>
                  <a:schemeClr val="bg1"/>
                </a:solidFill>
              </a:rPr>
              <a:t>Energia das ondas</a:t>
            </a:r>
          </a:p>
        </p:txBody>
      </p:sp>
      <p:pic>
        <p:nvPicPr>
          <p:cNvPr id="10253" name="Picture 13" descr="islandia-geotermic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741363"/>
            <a:ext cx="3919538" cy="2616200"/>
          </a:xfrm>
          <a:prstGeom prst="rect">
            <a:avLst/>
          </a:prstGeom>
          <a:noFill/>
        </p:spPr>
      </p:pic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84213" y="3009900"/>
            <a:ext cx="2449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200">
                <a:solidFill>
                  <a:schemeClr val="bg1"/>
                </a:solidFill>
              </a:rPr>
              <a:t>Energia geotérmica</a:t>
            </a:r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18</a:t>
            </a:fld>
            <a:endParaRPr lang="pt-PT"/>
          </a:p>
        </p:txBody>
      </p:sp>
      <p:sp>
        <p:nvSpPr>
          <p:cNvPr id="12" name="Marcador de Posição do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27" name="Group 43"/>
          <p:cNvGraphicFramePr>
            <a:graphicFrameLocks noGrp="1"/>
          </p:cNvGraphicFramePr>
          <p:nvPr/>
        </p:nvGraphicFramePr>
        <p:xfrm>
          <a:off x="466725" y="958850"/>
          <a:ext cx="8208963" cy="539911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105275"/>
                <a:gridCol w="4103688"/>
              </a:tblGrid>
              <a:tr h="76643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Energias Renováveis</a:t>
                      </a:r>
                      <a:endParaRPr kumimoji="0" lang="pt-P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764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Vantagens</a:t>
                      </a:r>
                      <a:endParaRPr kumimoji="0" lang="pt-P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Desvantagens</a:t>
                      </a:r>
                      <a:endParaRPr kumimoji="0" lang="pt-P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10338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t-P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Podem ser consideradas inesgotáveis à escala humana.</a:t>
                      </a: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P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Algumas têm custos elevados na sua implementação, devido ao fraco investimento neste tipo de energia.</a:t>
                      </a: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7664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t-PT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Permitem reduzir significativamente as emissões de CO</a:t>
                      </a:r>
                      <a:r>
                        <a:rPr kumimoji="0" lang="pt-PT" sz="18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pt-PT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P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Podem causar impactes visuais negativos no meio ambiente.</a:t>
                      </a: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10338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t-PT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Reduzem a dependência energética da nossa sociedade face aos combustíveis fósseis.</a:t>
                      </a:r>
                      <a:endParaRPr kumimoji="0" 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P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Pode gerar-se algum ruído, no caso da exploração de alguns recursos energéticos renováveis</a:t>
                      </a: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10338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t-P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Conduzem à investigação em novas tecnologias que permitam melhor eficiência energética.</a:t>
                      </a: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Marcador de Posição do Número do Diapositivo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19</a:t>
            </a:fld>
            <a:endParaRPr lang="pt-PT"/>
          </a:p>
        </p:txBody>
      </p:sp>
      <p:sp>
        <p:nvSpPr>
          <p:cNvPr id="27" name="Marcador de Posição do Rodapé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 smtClean="0"/>
              <a:t>Conceito de Energia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Devido à sua natureza abstracta, o conceito energia não é fácil de compreender.</a:t>
            </a:r>
          </a:p>
          <a:p>
            <a:r>
              <a:rPr lang="pt-PT" dirty="0" smtClean="0"/>
              <a:t>A energia é uma medida da capacidade de interacção de um Sistema.</a:t>
            </a:r>
            <a:br>
              <a:rPr lang="pt-PT" dirty="0" smtClean="0"/>
            </a:br>
            <a:r>
              <a:rPr lang="pt-PT" dirty="0" smtClean="0"/>
              <a:t>A Unidade SI da energia é o Joule </a:t>
            </a:r>
            <a:r>
              <a:rPr lang="pt-PT" sz="2000" dirty="0" smtClean="0"/>
              <a:t>(outras Unidades de Energia são: kWh, cal...)</a:t>
            </a:r>
          </a:p>
          <a:p>
            <a:r>
              <a:rPr lang="pt-PT" dirty="0" smtClean="0"/>
              <a:t>Energia é a capacidade de mobilizar uma força. Daí, energia ser fonte de vida e ser causa de acção e de movimento e, por isso, poder ser condição de progresso, de crescimento de riqueza e de bem estar.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b="1" dirty="0" smtClean="0"/>
              <a:t>Energia Hidroeléctrica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A energia hidroeléctrica é a electricidade produzida através do movimento da água. Esta usa a energia cinética da água para produzir electricidade.</a:t>
            </a:r>
          </a:p>
          <a:p>
            <a:r>
              <a:rPr lang="pt-PT" dirty="0" smtClean="0"/>
              <a:t>Normalmente, constroem-se diques que param o curso da água acumulando-a num reservatório a que se chama barragem. Noutros casos, existem diques que não param o curso natural da água, mas obriga-a a passar pela turbina, fazendo-a girar de forma a produzir electricidade. 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Barragem do Alqueva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21</a:t>
            </a:fld>
            <a:endParaRPr lang="pt-P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4857744" cy="364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357430"/>
            <a:ext cx="3009904" cy="389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Esquema de turbina hidráulica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22</a:t>
            </a:fld>
            <a:endParaRPr lang="pt-P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805" y="2249488"/>
            <a:ext cx="5758389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/>
          <a:lstStyle/>
          <a:p>
            <a:pPr algn="ctr"/>
            <a:r>
              <a:rPr lang="pt-PT" dirty="0" smtClean="0"/>
              <a:t>Turbina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23</a:t>
            </a:fld>
            <a:endParaRPr lang="pt-P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703" y="1643050"/>
            <a:ext cx="5591941" cy="493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Energia Solar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A energia solar refere-se à utilização directa dos raios solares na produção de energia.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O sol sempre foi uma fonte de energia. Quando se põe a roupa a secar está-se a usar o seu calor. As plantas usam o sol para produzir alimento, e os animais alimentam-se delas.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24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Esta radiação disponível à superfície terrestre divide-se em três componentes:</a:t>
            </a:r>
          </a:p>
          <a:p>
            <a:pPr lvl="1" algn="just">
              <a:lnSpc>
                <a:spcPct val="150000"/>
              </a:lnSpc>
            </a:pPr>
            <a:r>
              <a:rPr lang="pt-PT" u="sng" dirty="0" smtClean="0"/>
              <a:t>directa</a:t>
            </a:r>
            <a:r>
              <a:rPr lang="pt-PT" dirty="0" smtClean="0"/>
              <a:t>: vem "directamente" desde o sol;</a:t>
            </a:r>
          </a:p>
          <a:p>
            <a:pPr lvl="1" algn="just">
              <a:lnSpc>
                <a:spcPct val="150000"/>
              </a:lnSpc>
            </a:pPr>
            <a:r>
              <a:rPr lang="pt-PT" u="sng" dirty="0" smtClean="0"/>
              <a:t>difusa</a:t>
            </a:r>
            <a:r>
              <a:rPr lang="pt-PT" dirty="0" smtClean="0"/>
              <a:t>: proveniente de todo o céu: das nuvens, gotas de água, etc.;</a:t>
            </a:r>
          </a:p>
          <a:p>
            <a:pPr lvl="1" algn="just">
              <a:lnSpc>
                <a:spcPct val="150000"/>
              </a:lnSpc>
            </a:pPr>
            <a:r>
              <a:rPr lang="pt-PT" u="sng" dirty="0" smtClean="0"/>
              <a:t>reflectida</a:t>
            </a:r>
            <a:r>
              <a:rPr lang="pt-PT" dirty="0" smtClean="0"/>
              <a:t>: proveniente da reflexão no chão e dos objectos circundantes.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25</a:t>
            </a:fld>
            <a:endParaRPr lang="pt-PT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Energia Solar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 energia solar pode ser utilizada para aquecer água nas casas, empresas e piscinas, e aquecimento do ambiente interior. Este processo começou a ser utilizado, pois este sistema era mais benéfico do que o carvão e a madeira, e a electricidade e o gás artificial eram muito caros.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26</a:t>
            </a:fld>
            <a:endParaRPr lang="pt-PT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Energia Solar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Este processo consiste em colocar placas solares (painéis grandes, negros, recobertos por vidro ou outra superfície transparente) nos telhados das casas, sendo assim possível o aquecimento da água que se encontra nos canos por baixo da placa solar. 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27</a:t>
            </a:fld>
            <a:endParaRPr lang="pt-PT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Energia Solar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28</a:t>
            </a:fld>
            <a:endParaRPr lang="pt-P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357430"/>
            <a:ext cx="5252061" cy="356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Energia Solar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29</a:t>
            </a:fld>
            <a:endParaRPr lang="pt-P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47866"/>
            <a:ext cx="5357849" cy="459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Energia Solar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pt-PT" dirty="0" smtClean="0"/>
              <a:t>A energia aparece de diferentes formas e é de diferentes tipos:</a:t>
            </a:r>
          </a:p>
          <a:p>
            <a:pPr lvl="4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 calor, </a:t>
            </a:r>
          </a:p>
          <a:p>
            <a:pPr lvl="4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 luz</a:t>
            </a:r>
          </a:p>
          <a:p>
            <a:pPr lvl="4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 mecânica</a:t>
            </a:r>
          </a:p>
          <a:p>
            <a:pPr lvl="4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 eléctrica</a:t>
            </a:r>
          </a:p>
          <a:p>
            <a:pPr lvl="4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 química</a:t>
            </a:r>
          </a:p>
          <a:p>
            <a:pPr lvl="4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 nuclear…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Central Solar da Amareleja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30</a:t>
            </a:fld>
            <a:endParaRPr lang="pt-PT"/>
          </a:p>
        </p:txBody>
      </p:sp>
      <p:pic>
        <p:nvPicPr>
          <p:cNvPr id="3076" name="Picture 4" descr="http://www.destaquesdodia.com/wp-content/uploads/2009/04/central-solar-fotovoltaica-de-amarele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357430"/>
            <a:ext cx="6194928" cy="3799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Energia Geotérmica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A energia geotérmica existe desde que o nosso planeta foi criado. </a:t>
            </a:r>
          </a:p>
          <a:p>
            <a:pPr algn="just">
              <a:lnSpc>
                <a:spcPct val="150000"/>
              </a:lnSpc>
            </a:pPr>
            <a:r>
              <a:rPr lang="pt-PT" i="1" dirty="0" err="1" smtClean="0"/>
              <a:t>Geo</a:t>
            </a:r>
            <a:r>
              <a:rPr lang="pt-PT" dirty="0" smtClean="0"/>
              <a:t> significa terra e </a:t>
            </a:r>
            <a:r>
              <a:rPr lang="pt-PT" i="1" dirty="0" smtClean="0"/>
              <a:t>térmica</a:t>
            </a:r>
            <a:r>
              <a:rPr lang="pt-PT" dirty="0" smtClean="0"/>
              <a:t> significa calor, por isso, geotérmica é a energia calorífica que vem da terra, resultando do fluxo de calor das camadas mais profundas, devido ao magma, e à radioactividade natural das rochas.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31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Este recurso pode ser classificado em duas categorias:</a:t>
            </a:r>
          </a:p>
          <a:p>
            <a:pPr lvl="1" algn="just">
              <a:lnSpc>
                <a:spcPct val="150000"/>
              </a:lnSpc>
            </a:pPr>
            <a:r>
              <a:rPr lang="pt-PT" u="sng" dirty="0" smtClean="0"/>
              <a:t>Alta temperatura (T&gt;150 ºC):</a:t>
            </a:r>
            <a:r>
              <a:rPr lang="pt-PT" dirty="0" smtClean="0"/>
              <a:t> este recurso está geralmente associado a áreas de actividade vulcânica, sísmica ou magmática. A estas temperaturas é possível o aproveitamento para a produção de energia eléctrica.</a:t>
            </a:r>
          </a:p>
          <a:p>
            <a:pPr lvl="1" algn="just">
              <a:lnSpc>
                <a:spcPct val="150000"/>
              </a:lnSpc>
            </a:pPr>
            <a:r>
              <a:rPr lang="pt-PT" u="sng" dirty="0" smtClean="0"/>
              <a:t>Baixa temperatura (T&lt;100 ºC):</a:t>
            </a:r>
            <a:r>
              <a:rPr lang="pt-PT" dirty="0" smtClean="0"/>
              <a:t> resultam geralmente da circulação de água de origem meteórica em falhas e fracturas e por água residente em rochas porosas a grande profundidade. 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32</a:t>
            </a:fld>
            <a:endParaRPr lang="pt-PT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Energia Geotérmica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 água contida nos reservatórios subterrâneos é aquecida pelo magma, aquecendo e podendo até ferver, pois em termos médios a temperatura aumenta 1ºC por cada 32m que se avança em profundidade na crusta terrestre. </a:t>
            </a:r>
          </a:p>
          <a:p>
            <a:r>
              <a:rPr lang="pt-PT" dirty="0" smtClean="0"/>
              <a:t>Onde a água quente sobe até à superfície terrestre em pequenos lagos são as chamadas furnas.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33</a:t>
            </a:fld>
            <a:endParaRPr lang="pt-PT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Energia Geotérmica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No território continental português não existe actividade magmática recente, pelo que as zonas geotérmicas estão reduzidas às das nascentes termais que se localizam em zonas fracturadas do continente. </a:t>
            </a:r>
          </a:p>
          <a:p>
            <a:r>
              <a:rPr lang="pt-PT" dirty="0" smtClean="0"/>
              <a:t>Porém, existem as furnas dos Açores, onde a água tem temperaturas que ultrapassam os 200ºC.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34</a:t>
            </a:fld>
            <a:endParaRPr lang="pt-PT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Energia Geotérmica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dirty="0" smtClean="0"/>
              <a:t>Esta energia é utilizada para aquecer prédios, casas e piscinas. Porém, em alguns locais do planeta onde existe muito vapor e a água atinge temperaturas muito altas, é possível produzir energia eléctrica. </a:t>
            </a:r>
          </a:p>
          <a:p>
            <a:r>
              <a:rPr lang="pt-PT" dirty="0" smtClean="0"/>
              <a:t>A água é drenada até á superfície por tubos sendo conduzida até á central eléctrica geotérmica. O processo utilizado é o mesmo que numa central eléctrica normal, porém não é necessário a queima de combustíveis para produzir electricidade.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35</a:t>
            </a:fld>
            <a:endParaRPr lang="pt-PT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Energia Geotérmica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36</a:t>
            </a:fld>
            <a:endParaRPr lang="pt-P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7" y="2322100"/>
            <a:ext cx="5285891" cy="396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Energia Geotérmica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37</a:t>
            </a:fld>
            <a:endParaRPr lang="pt-P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70387"/>
            <a:ext cx="6243944" cy="415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Energia Geotérmica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Energia das Ondas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 energia das ondas é definida pela energia total contida em cada onda e é a soma da energia potencial do fluído deslocado a partir do nível médio da água entre a cava e a crista da onda incluindo a energia cinética das partículas da água em movimento. </a:t>
            </a:r>
          </a:p>
          <a:p>
            <a:r>
              <a:rPr lang="pt-PT" dirty="0" smtClean="0"/>
              <a:t>Esta energia resulta da força do vento exercida na superfície dos Oceanos.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38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Quando a onda se desfaz e a água recua o ar desloca-se em sentido contrário passando novamente pela turbina entrando na câmara por comportas especiais normalmente fechadas.</a:t>
            </a:r>
          </a:p>
          <a:p>
            <a:r>
              <a:rPr lang="pt-PT" dirty="0" smtClean="0"/>
              <a:t>Esta é apenas uma das maneiras de retirar energia da ondas. Actualmente, utiliza-se o movimento de subida/descida do onda para dar potência a um êmbolo que se move para cima e para baixo num cilindro. O êmbolo pode por um gerador a funcionar.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39</a:t>
            </a:fld>
            <a:endParaRPr lang="pt-PT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Energia das Ondas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Nós utilizamos energia na maior parte das actividades do dia-a-dia, desde o levantar da cama até ao enviar satélites para o espaço. E mesmo quando não estamos a fazer nada, a energia está sempre presente.</a:t>
            </a:r>
          </a:p>
          <a:p>
            <a:pPr>
              <a:lnSpc>
                <a:spcPct val="110000"/>
              </a:lnSpc>
            </a:pPr>
            <a:r>
              <a:rPr lang="pt-PT" dirty="0" smtClean="0"/>
              <a:t>Assim, a energia pode ser transferida ou convertida de uma forma para outra, mas nunca é criada ou destruída. </a:t>
            </a:r>
          </a:p>
          <a:p>
            <a:pPr algn="ctr">
              <a:lnSpc>
                <a:spcPct val="110000"/>
              </a:lnSpc>
              <a:buNone/>
            </a:pPr>
            <a:r>
              <a:rPr lang="pt-PT" dirty="0" smtClean="0"/>
              <a:t>“Nada se perde, nada se cria, tudo se Transforma” </a:t>
            </a:r>
            <a:r>
              <a:rPr lang="pt-PT" sz="2000" dirty="0" smtClean="0"/>
              <a:t>(Lei de </a:t>
            </a:r>
            <a:r>
              <a:rPr lang="pt-PT" sz="2000" dirty="0" err="1" smtClean="0"/>
              <a:t>Lavoisier</a:t>
            </a:r>
            <a:r>
              <a:rPr lang="pt-PT" sz="2000" dirty="0" smtClean="0"/>
              <a:t>)</a:t>
            </a:r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Os sistemas para retirar energia das ondas são muito pequenos e apenas suficientes para iluminar uma casa ou algumas bóias de aviso por vezes colocadas no mar.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40</a:t>
            </a:fld>
            <a:endParaRPr lang="pt-PT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Energia das Ondas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41</a:t>
            </a:fld>
            <a:endParaRPr lang="pt-P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635"/>
            <a:ext cx="3786214" cy="171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5095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071678"/>
            <a:ext cx="33337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Energia das Ondas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PT" u="sng" dirty="0" smtClean="0"/>
              <a:t>Desvantagens</a:t>
            </a:r>
            <a:endParaRPr lang="pt-PT" dirty="0" smtClean="0"/>
          </a:p>
          <a:p>
            <a:pPr lvl="1" algn="just">
              <a:lnSpc>
                <a:spcPct val="150000"/>
              </a:lnSpc>
            </a:pPr>
            <a:r>
              <a:rPr lang="pt-PT" dirty="0" smtClean="0"/>
              <a:t>O fornecimento da energia das ondas não é contínuo;</a:t>
            </a:r>
          </a:p>
          <a:p>
            <a:pPr lvl="1" algn="just">
              <a:lnSpc>
                <a:spcPct val="150000"/>
              </a:lnSpc>
            </a:pPr>
            <a:r>
              <a:rPr lang="pt-PT" dirty="0" smtClean="0"/>
              <a:t>Apresenta baixo rendimento;</a:t>
            </a:r>
          </a:p>
          <a:p>
            <a:pPr lvl="1" algn="just">
              <a:lnSpc>
                <a:spcPct val="150000"/>
              </a:lnSpc>
            </a:pPr>
            <a:r>
              <a:rPr lang="pt-PT" dirty="0" smtClean="0"/>
              <a:t>É fortemente dispendiosa</a:t>
            </a:r>
          </a:p>
          <a:p>
            <a:pPr lvl="1" algn="just">
              <a:lnSpc>
                <a:spcPct val="150000"/>
              </a:lnSpc>
            </a:pPr>
            <a:r>
              <a:rPr lang="pt-PT" dirty="0" smtClean="0"/>
              <a:t>Existe pouca experiência e tradição de empreendimentos deste tipo em Portugal.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42</a:t>
            </a:fld>
            <a:endParaRPr lang="pt-PT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Energia das Ondas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Biomassa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Através da fotossíntese, as plantas capturam energia do sol e transformam em energia química. Esta energia pode ser convertida em vária formas de energia: electricidade, combustível ou calor. 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As fontes orgânicas que são usadas para produzir energias usando este processo são chamadas de biomassa. 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43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tabLst>
                <a:tab pos="371475" algn="l"/>
              </a:tabLst>
            </a:pPr>
            <a:r>
              <a:rPr lang="pt-PT" dirty="0" smtClean="0"/>
              <a:t>A biomassa é o material que normalmente imaginamos como lixo.</a:t>
            </a:r>
          </a:p>
          <a:p>
            <a:pPr algn="just">
              <a:lnSpc>
                <a:spcPct val="150000"/>
              </a:lnSpc>
              <a:tabLst>
                <a:tab pos="371475" algn="l"/>
              </a:tabLst>
            </a:pPr>
            <a:r>
              <a:rPr lang="pt-PT" dirty="0" smtClean="0"/>
              <a:t>Existem três fontes energéticas de origem natural:</a:t>
            </a:r>
          </a:p>
          <a:p>
            <a:pPr lvl="1" algn="just">
              <a:lnSpc>
                <a:spcPct val="150000"/>
              </a:lnSpc>
              <a:tabLst>
                <a:tab pos="371475" algn="l"/>
              </a:tabLst>
            </a:pPr>
            <a:r>
              <a:rPr lang="pt-PT" dirty="0" smtClean="0"/>
              <a:t>	biomassa sólida;</a:t>
            </a:r>
          </a:p>
          <a:p>
            <a:pPr lvl="1" algn="just">
              <a:lnSpc>
                <a:spcPct val="150000"/>
              </a:lnSpc>
              <a:tabLst>
                <a:tab pos="371475" algn="l"/>
              </a:tabLst>
            </a:pPr>
            <a:r>
              <a:rPr lang="pt-PT" dirty="0" smtClean="0"/>
              <a:t>	</a:t>
            </a:r>
            <a:r>
              <a:rPr lang="pt-PT" dirty="0" err="1" smtClean="0"/>
              <a:t>biocombustíveis</a:t>
            </a:r>
            <a:r>
              <a:rPr lang="pt-PT" dirty="0" smtClean="0"/>
              <a:t> gasosos;</a:t>
            </a:r>
          </a:p>
          <a:p>
            <a:pPr lvl="1" algn="just">
              <a:lnSpc>
                <a:spcPct val="150000"/>
              </a:lnSpc>
              <a:tabLst>
                <a:tab pos="371475" algn="l"/>
              </a:tabLst>
            </a:pPr>
            <a:r>
              <a:rPr lang="pt-PT" dirty="0" smtClean="0"/>
              <a:t>	</a:t>
            </a:r>
            <a:r>
              <a:rPr lang="pt-PT" dirty="0" err="1" smtClean="0"/>
              <a:t>biocombustíveis</a:t>
            </a:r>
            <a:r>
              <a:rPr lang="pt-PT" dirty="0" smtClean="0"/>
              <a:t> líquidos.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44</a:t>
            </a:fld>
            <a:endParaRPr lang="pt-PT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Biomassa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Biomassa Sólida</a:t>
            </a:r>
          </a:p>
          <a:p>
            <a:pPr lvl="1"/>
            <a:r>
              <a:rPr lang="pt-PT" dirty="0" smtClean="0"/>
              <a:t>Tem como fonte os produtos e resíduos da agricultura (incluindo substâncias vegetais e animais), os resíduos da floresta e das indústrias conexas e a fracção biodegradável dos resíduos industriais e urbanos.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45</a:t>
            </a:fld>
            <a:endParaRPr lang="pt-PT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Biomassa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Biocombustíveis</a:t>
            </a:r>
            <a:r>
              <a:rPr lang="en-GB" dirty="0" smtClean="0"/>
              <a:t> </a:t>
            </a:r>
            <a:r>
              <a:rPr lang="en-GB" dirty="0" err="1" smtClean="0"/>
              <a:t>gasosos</a:t>
            </a:r>
            <a:r>
              <a:rPr lang="en-GB" dirty="0" smtClean="0"/>
              <a:t>: </a:t>
            </a:r>
            <a:r>
              <a:rPr lang="en-GB" dirty="0" err="1" smtClean="0"/>
              <a:t>biogás</a:t>
            </a:r>
            <a:r>
              <a:rPr lang="pt-PT" dirty="0" smtClean="0"/>
              <a:t> </a:t>
            </a:r>
          </a:p>
          <a:p>
            <a:pPr lvl="1" algn="just">
              <a:lnSpc>
                <a:spcPct val="150000"/>
              </a:lnSpc>
            </a:pPr>
            <a:r>
              <a:rPr lang="pt-PT" dirty="0" smtClean="0"/>
              <a:t>Tem origem nos efluentes agro-pecuários, da agro-indústria e urbanos (lamas das estações de tratamento dos efluentes domésticos) e ainda nos aterros de resíduos sólidos urbanos.</a:t>
            </a:r>
          </a:p>
          <a:p>
            <a:pPr lvl="1" algn="just">
              <a:lnSpc>
                <a:spcPct val="150000"/>
              </a:lnSpc>
            </a:pPr>
            <a:r>
              <a:rPr lang="pt-PT" dirty="0" smtClean="0"/>
              <a:t>Este resulta da degradação biológica anaeróbia da matéria orgânica contida nos resíduos anteriormente referidos e é constituído por uma mistura de metano (CH</a:t>
            </a:r>
            <a:r>
              <a:rPr lang="pt-PT" baseline="-25000" dirty="0" smtClean="0"/>
              <a:t>4</a:t>
            </a:r>
            <a:r>
              <a:rPr lang="pt-PT" dirty="0" smtClean="0"/>
              <a:t>) em percentagens que variam entre os 50% e os 70% sendo o restante essencialmente CO</a:t>
            </a:r>
            <a:r>
              <a:rPr lang="pt-PT" baseline="-25000" dirty="0" smtClean="0"/>
              <a:t>2</a:t>
            </a:r>
            <a:r>
              <a:rPr lang="pt-PT" dirty="0" smtClean="0"/>
              <a:t>. 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46</a:t>
            </a:fld>
            <a:endParaRPr lang="pt-PT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Biomassa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Biocombustíveis</a:t>
            </a:r>
            <a:r>
              <a:rPr lang="pt-PT" dirty="0" smtClean="0"/>
              <a:t> líquidos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Existe uma série de </a:t>
            </a:r>
            <a:r>
              <a:rPr lang="pt-PT" dirty="0" err="1" smtClean="0"/>
              <a:t>biocombustíveis</a:t>
            </a:r>
            <a:r>
              <a:rPr lang="pt-PT" dirty="0" smtClean="0"/>
              <a:t> líquidos com potencial de utilização.</a:t>
            </a:r>
          </a:p>
          <a:p>
            <a:pPr lvl="1" algn="just">
              <a:lnSpc>
                <a:spcPct val="150000"/>
              </a:lnSpc>
            </a:pPr>
            <a:r>
              <a:rPr lang="pt-PT" u="sng" dirty="0" err="1" smtClean="0"/>
              <a:t>biodiesel</a:t>
            </a:r>
            <a:r>
              <a:rPr lang="pt-PT" u="sng" dirty="0" smtClean="0"/>
              <a:t>:</a:t>
            </a:r>
            <a:r>
              <a:rPr lang="pt-PT" dirty="0" smtClean="0"/>
              <a:t> obtido principalmente a partir de óleos de colza ou girassol, por um processo químico chamado </a:t>
            </a:r>
            <a:r>
              <a:rPr lang="pt-PT" dirty="0" err="1" smtClean="0"/>
              <a:t>transesterificação</a:t>
            </a:r>
            <a:r>
              <a:rPr lang="pt-PT" dirty="0" smtClean="0"/>
              <a:t>.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47</a:t>
            </a:fld>
            <a:endParaRPr lang="pt-PT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Biomassa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 algn="just">
              <a:lnSpc>
                <a:spcPct val="150000"/>
              </a:lnSpc>
            </a:pPr>
            <a:r>
              <a:rPr lang="pt-PT" u="sng" dirty="0" smtClean="0"/>
              <a:t>etanol:</a:t>
            </a:r>
            <a:r>
              <a:rPr lang="pt-PT" dirty="0" smtClean="0"/>
              <a:t> é o mais comum dos álcoois e caracteriza-se por ser um composto orgânico, incolor, volátil, inflamável, solúvel em água, com cheiro e sabor característicos. Produzido a partir da fermentação de hidratos de carbono (açúcar, amido, celulose), com origem em culturas como a cana de açúcar ou por processos sintéticos.</a:t>
            </a:r>
          </a:p>
          <a:p>
            <a:pPr lvl="1" algn="just">
              <a:lnSpc>
                <a:spcPct val="150000"/>
              </a:lnSpc>
            </a:pPr>
            <a:r>
              <a:rPr lang="pt-PT" u="sng" dirty="0" smtClean="0"/>
              <a:t>metanol:</a:t>
            </a:r>
            <a:r>
              <a:rPr lang="pt-PT" dirty="0" smtClean="0"/>
              <a:t> os processos de produção mais comuns são de síntese a partir do gás natural, ou ainda a partir da madeira através de um processo de gaseificação.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48</a:t>
            </a:fld>
            <a:endParaRPr lang="pt-PT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Biomassa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 biomassa pode ser aproveitada para produzir electricidade reduzindo a necessidade de recorrer a outras fontes de energia. </a:t>
            </a:r>
          </a:p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49</a:t>
            </a:fld>
            <a:endParaRPr lang="pt-PT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Biomassa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b="1" dirty="0" smtClean="0"/>
              <a:t>História da Energia e da Electricidade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 smtClean="0"/>
              <a:t>A história da energia está associada à modernização das sociedades, à possibilidade de comunicação entre comunidades geograficamente separadas, à intensidade da circulação de pessoas e mercadorias, a novos modos de organizar o espaço privado e o espaço público, à impregnação da tecnologia no quotidiano e ao despertar da consciência ecológica e social. </a:t>
            </a:r>
          </a:p>
          <a:p>
            <a:r>
              <a:rPr lang="pt-PT" dirty="0" smtClean="0"/>
              <a:t>O carvão, a electricidade, o petróleo, as energias renováveis, a energia nuclear e outros recursos transformaram os equilíbrios das nações, das empresas e das famílias.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PT" sz="3200" u="sng" dirty="0" smtClean="0"/>
              <a:t>Vantagens</a:t>
            </a:r>
          </a:p>
          <a:p>
            <a:pPr lvl="1" algn="just"/>
            <a:r>
              <a:rPr lang="pt-PT" dirty="0" smtClean="0"/>
              <a:t>Pode ser reutilizada e transformada noutros produtos como o papel e fertilizantes; </a:t>
            </a:r>
          </a:p>
          <a:p>
            <a:pPr lvl="1" algn="just"/>
            <a:r>
              <a:rPr lang="pt-PT" dirty="0" smtClean="0"/>
              <a:t>Acumula-se menos lixo nas lixeiras, sendo necessária menos terra para depositá-lo;</a:t>
            </a:r>
          </a:p>
          <a:p>
            <a:pPr lvl="1" algn="just"/>
            <a:r>
              <a:rPr lang="pt-PT" dirty="0" smtClean="0"/>
              <a:t>Não contribui para o aquecimento global da Terra;</a:t>
            </a:r>
          </a:p>
          <a:p>
            <a:pPr lvl="1" algn="just"/>
            <a:r>
              <a:rPr lang="pt-PT" dirty="0" smtClean="0"/>
              <a:t>Pode ser reduzida, reciclada e reutilizada; </a:t>
            </a:r>
          </a:p>
          <a:p>
            <a:pPr lvl="1" algn="just"/>
            <a:r>
              <a:rPr lang="pt-PT" dirty="0" smtClean="0"/>
              <a:t>Tem baixo custo de aquisição; </a:t>
            </a:r>
          </a:p>
          <a:p>
            <a:pPr lvl="1" algn="just"/>
            <a:r>
              <a:rPr lang="pt-PT" dirty="0" smtClean="0"/>
              <a:t>As cinzas são menos agressivas ao meio ambiente; </a:t>
            </a:r>
          </a:p>
          <a:p>
            <a:pPr lvl="1" algn="just"/>
            <a:r>
              <a:rPr lang="pt-PT" dirty="0" smtClean="0"/>
              <a:t>Provoca uma menor corrosão dos equipamentos;</a:t>
            </a:r>
          </a:p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50</a:t>
            </a:fld>
            <a:endParaRPr lang="pt-PT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Biomassa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Picture 10" descr="planeta06glow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71678"/>
            <a:ext cx="5240352" cy="3930264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71472" y="857232"/>
            <a:ext cx="7559675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2800" b="1" dirty="0"/>
              <a:t>Saber utilizar </a:t>
            </a:r>
            <a:r>
              <a:rPr lang="pt-PT" sz="2800" dirty="0"/>
              <a:t>a </a:t>
            </a:r>
            <a:r>
              <a:rPr lang="pt-PT" sz="3600" dirty="0"/>
              <a:t>energia</a:t>
            </a:r>
            <a:r>
              <a:rPr lang="pt-PT" sz="2800" dirty="0"/>
              <a:t> é </a:t>
            </a:r>
            <a:r>
              <a:rPr lang="pt-PT" sz="2800" b="1" dirty="0"/>
              <a:t>utilizá-la</a:t>
            </a:r>
          </a:p>
          <a:p>
            <a:pPr algn="ctr"/>
            <a:r>
              <a:rPr lang="pt-PT" sz="2800" dirty="0"/>
              <a:t>de forma eficiente</a:t>
            </a:r>
            <a:r>
              <a:rPr lang="pt-PT" sz="2800" b="1" dirty="0"/>
              <a:t>!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419475" y="5984875"/>
            <a:ext cx="203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2000" b="1" dirty="0"/>
              <a:t>Uso Doméstico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51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071538" y="1000108"/>
            <a:ext cx="65532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b="1" dirty="0"/>
              <a:t>Utilizar energia de uma forma eficiente: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918">
            <a:off x="1127125" y="1944688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785918" y="1844675"/>
            <a:ext cx="6697663" cy="113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b="1" dirty="0"/>
              <a:t>Reflecte-se na redução das facturas de electricidade e de gás butano;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763713" y="3141663"/>
            <a:ext cx="6462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2400" b="1" dirty="0"/>
              <a:t>Não traz prejuízo ao nível do conforto e da qualidade de vida;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763713" y="4221163"/>
            <a:ext cx="3793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2400" b="1" dirty="0"/>
              <a:t>É favorável ao ambiente.</a:t>
            </a: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918">
            <a:off x="1127125" y="3097213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918">
            <a:off x="1055688" y="4105275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Marcador de Posição do Número do Diapositivo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52</a:t>
            </a:fld>
            <a:endParaRPr lang="pt-PT"/>
          </a:p>
        </p:txBody>
      </p:sp>
      <p:sp>
        <p:nvSpPr>
          <p:cNvPr id="12" name="Marcador de Posição do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2" grpId="0"/>
      <p:bldP spid="2970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14348" y="2071678"/>
            <a:ext cx="814393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chemeClr val="accent2"/>
                </a:solidFill>
              </a:rPr>
              <a:t>Conforto</a:t>
            </a:r>
          </a:p>
          <a:p>
            <a:pPr algn="ctr"/>
            <a:endParaRPr lang="pt-PT" sz="900" dirty="0">
              <a:solidFill>
                <a:schemeClr val="accent2"/>
              </a:solidFill>
            </a:endParaRPr>
          </a:p>
          <a:p>
            <a:pPr algn="ctr"/>
            <a:r>
              <a:rPr lang="pt-PT" sz="2000" b="1" dirty="0"/>
              <a:t>(aquecimento, arrefecimento, iluminação e protecção acústica)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214678" y="1142984"/>
            <a:ext cx="496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400" dirty="0"/>
              <a:t>…pretende adquirir uma casa?!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187450" y="3789363"/>
            <a:ext cx="18261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PT" sz="2000" b="1" dirty="0">
                <a:solidFill>
                  <a:schemeClr val="accent2"/>
                </a:solidFill>
              </a:rPr>
              <a:t> arquitectura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187450" y="4430713"/>
            <a:ext cx="35942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PT" sz="2000" b="1" dirty="0">
                <a:solidFill>
                  <a:schemeClr val="accent2"/>
                </a:solidFill>
              </a:rPr>
              <a:t> tecnologias de construção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835150" y="4803775"/>
            <a:ext cx="676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PT" dirty="0"/>
              <a:t>Complemento indispensável de uma arquitectura sensível à relação </a:t>
            </a:r>
            <a:r>
              <a:rPr lang="pt-PT" dirty="0" err="1"/>
              <a:t>clima-conforto-eficiência</a:t>
            </a:r>
            <a:r>
              <a:rPr lang="pt-PT" dirty="0"/>
              <a:t> energética.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68313" y="3062288"/>
            <a:ext cx="4968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000" dirty="0"/>
              <a:t>…aspectos a considerar: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171575" y="5726113"/>
            <a:ext cx="47596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PT" sz="2000" b="1" dirty="0">
                <a:solidFill>
                  <a:schemeClr val="accent2"/>
                </a:solidFill>
              </a:rPr>
              <a:t> </a:t>
            </a:r>
            <a:r>
              <a:rPr lang="pt-PT" sz="2000" b="1" dirty="0">
                <a:solidFill>
                  <a:schemeClr val="accent2"/>
                </a:solidFill>
                <a:hlinkClick r:id="" action="ppaction://hlinkshowjump?jump=nextslide"/>
              </a:rPr>
              <a:t>perfil de ocupação e hábitos de vida</a:t>
            </a:r>
            <a:endParaRPr lang="pt-PT" sz="2000" b="1" dirty="0">
              <a:solidFill>
                <a:schemeClr val="accent2"/>
              </a:solidFill>
            </a:endParaRPr>
          </a:p>
        </p:txBody>
      </p:sp>
      <p:pic>
        <p:nvPicPr>
          <p:cNvPr id="30731" name="Picture 11" descr="planeta06glow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2447925" cy="1836738"/>
          </a:xfrm>
          <a:prstGeom prst="rect">
            <a:avLst/>
          </a:prstGeom>
          <a:noFill/>
        </p:spPr>
      </p:pic>
      <p:sp>
        <p:nvSpPr>
          <p:cNvPr id="12" name="Marcador de Posição do Número do Diapositivo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53</a:t>
            </a:fld>
            <a:endParaRPr lang="pt-PT"/>
          </a:p>
        </p:txBody>
      </p:sp>
      <p:sp>
        <p:nvSpPr>
          <p:cNvPr id="13" name="Marcador de Posição do Rodapé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5" grpId="0"/>
      <p:bldP spid="30726" grpId="0"/>
      <p:bldP spid="30727" grpId="0"/>
      <p:bldP spid="30728" grpId="0"/>
      <p:bldP spid="3072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31202" y="964240"/>
            <a:ext cx="5231133" cy="61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1357298"/>
            <a:ext cx="279082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dirty="0"/>
              <a:t>Ao comprar um</a:t>
            </a:r>
          </a:p>
          <a:p>
            <a:pPr>
              <a:lnSpc>
                <a:spcPct val="150000"/>
              </a:lnSpc>
            </a:pPr>
            <a:r>
              <a:rPr lang="pt-PT" sz="2400" dirty="0"/>
              <a:t>electrodoméstico,</a:t>
            </a:r>
          </a:p>
          <a:p>
            <a:pPr>
              <a:lnSpc>
                <a:spcPct val="150000"/>
              </a:lnSpc>
            </a:pPr>
            <a:r>
              <a:rPr lang="pt-PT" sz="2400" dirty="0"/>
              <a:t>deverá ter em</a:t>
            </a:r>
          </a:p>
          <a:p>
            <a:pPr>
              <a:lnSpc>
                <a:spcPct val="150000"/>
              </a:lnSpc>
            </a:pPr>
            <a:r>
              <a:rPr lang="pt-PT" sz="2400" dirty="0"/>
              <a:t>atenção a</a:t>
            </a:r>
          </a:p>
          <a:p>
            <a:pPr>
              <a:lnSpc>
                <a:spcPct val="150000"/>
              </a:lnSpc>
            </a:pPr>
            <a:r>
              <a:rPr lang="pt-PT" sz="2400" dirty="0"/>
              <a:t>respectiva </a:t>
            </a:r>
            <a:r>
              <a:rPr lang="pt-PT" sz="2400" b="1" dirty="0">
                <a:solidFill>
                  <a:srgbClr val="003300"/>
                </a:solidFill>
                <a:hlinkClick r:id="rId3" action="ppaction://hlinksldjump"/>
              </a:rPr>
              <a:t>etiqueta</a:t>
            </a:r>
          </a:p>
          <a:p>
            <a:pPr>
              <a:lnSpc>
                <a:spcPct val="150000"/>
              </a:lnSpc>
            </a:pPr>
            <a:r>
              <a:rPr lang="pt-PT" sz="2400" b="1" dirty="0">
                <a:solidFill>
                  <a:srgbClr val="003300"/>
                </a:solidFill>
                <a:hlinkClick r:id="rId3" action="ppaction://hlinksldjump"/>
              </a:rPr>
              <a:t>energética</a:t>
            </a:r>
            <a:r>
              <a:rPr lang="pt-PT" sz="2400" dirty="0">
                <a:hlinkClick r:id="rId3" action="ppaction://hlinksldjump"/>
              </a:rPr>
              <a:t> </a:t>
            </a:r>
            <a:r>
              <a:rPr lang="pt-PT" sz="2400" dirty="0"/>
              <a:t>(se</a:t>
            </a:r>
          </a:p>
          <a:p>
            <a:pPr>
              <a:lnSpc>
                <a:spcPct val="150000"/>
              </a:lnSpc>
            </a:pPr>
            <a:r>
              <a:rPr lang="pt-PT" sz="2400" dirty="0"/>
              <a:t>possível, escolher</a:t>
            </a:r>
          </a:p>
          <a:p>
            <a:pPr>
              <a:lnSpc>
                <a:spcPct val="150000"/>
              </a:lnSpc>
            </a:pPr>
            <a:r>
              <a:rPr lang="pt-PT" sz="2400" dirty="0"/>
              <a:t>sempre classe A).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57159" y="785794"/>
            <a:ext cx="8510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pt-PT" sz="2400" b="1" dirty="0"/>
              <a:t>ETIQUETA ENERGÉTICA… Para uma compra inteligente!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54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11188" y="1472157"/>
            <a:ext cx="78851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179388" indent="-179388">
              <a:lnSpc>
                <a:spcPct val="200000"/>
              </a:lnSpc>
              <a:buFont typeface="Arial" pitchFamily="34" charset="0"/>
              <a:buChar char="•"/>
            </a:pPr>
            <a:r>
              <a:rPr lang="pt-PT" sz="2400" dirty="0"/>
              <a:t>C</a:t>
            </a:r>
            <a:r>
              <a:rPr lang="pt-PT" sz="2400" dirty="0" smtClean="0"/>
              <a:t>onsiste </a:t>
            </a:r>
            <a:r>
              <a:rPr lang="pt-PT" sz="2400" dirty="0"/>
              <a:t>num rótulo informativo sobre a eficiência energética e outras características dos equipamentos domésticos. </a:t>
            </a:r>
            <a:endParaRPr lang="pt-PT" sz="2400" dirty="0" smtClean="0"/>
          </a:p>
          <a:p>
            <a:pPr marL="179388" indent="-179388">
              <a:lnSpc>
                <a:spcPct val="200000"/>
              </a:lnSpc>
              <a:buFont typeface="Arial" pitchFamily="34" charset="0"/>
              <a:buChar char="•"/>
            </a:pPr>
            <a:r>
              <a:rPr lang="pt-PT" sz="2400" dirty="0" smtClean="0"/>
              <a:t>A </a:t>
            </a:r>
            <a:r>
              <a:rPr lang="pt-PT" sz="2400" dirty="0"/>
              <a:t>existência deste rótulo permite ao cidadão dispor de informação adicional acerca dos custos de funcionamento e dispor de mais um factor de escolha na altura de aquisição do equipamento. 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214414" y="1071546"/>
            <a:ext cx="6335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800" dirty="0"/>
              <a:t>O que é a</a:t>
            </a:r>
            <a:r>
              <a:rPr lang="pt-PT" sz="3200" dirty="0"/>
              <a:t> etiqueta energética?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55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Encontra-se no exterior da maior parte dos electrodomésticos, incluindo frigoríficos, congeladores, máquinas de lavar roupa e loiça, fornos eléctricos e até nas lâmpadas.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56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 fontScale="92500"/>
          </a:bodyPr>
          <a:lstStyle/>
          <a:p>
            <a:r>
              <a:rPr lang="pt-PT" dirty="0" smtClean="0"/>
              <a:t>Além de indicar </a:t>
            </a:r>
            <a:r>
              <a:rPr lang="pt-PT" dirty="0" smtClean="0">
                <a:solidFill>
                  <a:srgbClr val="A81B04"/>
                </a:solidFill>
              </a:rPr>
              <a:t>dados de consumo</a:t>
            </a:r>
            <a:r>
              <a:rPr lang="pt-PT" dirty="0" smtClean="0"/>
              <a:t>, como a electricidade, a água ou o ruído, a etiqueta </a:t>
            </a:r>
            <a:r>
              <a:rPr lang="pt-PT" dirty="0" smtClean="0">
                <a:solidFill>
                  <a:srgbClr val="A81B04"/>
                </a:solidFill>
              </a:rPr>
              <a:t>classifica os equipamentos</a:t>
            </a:r>
            <a:r>
              <a:rPr lang="pt-PT" dirty="0" smtClean="0"/>
              <a:t> </a:t>
            </a:r>
            <a:r>
              <a:rPr lang="pt-PT" dirty="0" smtClean="0">
                <a:solidFill>
                  <a:srgbClr val="A81B04"/>
                </a:solidFill>
              </a:rPr>
              <a:t>conforme o seu nível de eficiência</a:t>
            </a:r>
            <a:r>
              <a:rPr lang="pt-PT" dirty="0" smtClean="0"/>
              <a:t>, desde a letra </a:t>
            </a:r>
            <a:r>
              <a:rPr lang="pt-PT" dirty="0" smtClean="0">
                <a:solidFill>
                  <a:srgbClr val="A81B04"/>
                </a:solidFill>
              </a:rPr>
              <a:t>A</a:t>
            </a:r>
            <a:r>
              <a:rPr lang="pt-PT" dirty="0" smtClean="0"/>
              <a:t> (</a:t>
            </a:r>
            <a:r>
              <a:rPr lang="pt-PT" dirty="0" smtClean="0">
                <a:solidFill>
                  <a:srgbClr val="A81B04"/>
                </a:solidFill>
              </a:rPr>
              <a:t>o mais eficiente</a:t>
            </a:r>
            <a:r>
              <a:rPr lang="pt-PT" dirty="0" smtClean="0"/>
              <a:t>) até ao </a:t>
            </a:r>
            <a:r>
              <a:rPr lang="pt-PT" dirty="0" smtClean="0">
                <a:solidFill>
                  <a:srgbClr val="A81B04"/>
                </a:solidFill>
              </a:rPr>
              <a:t>G</a:t>
            </a:r>
            <a:r>
              <a:rPr lang="pt-PT" dirty="0" smtClean="0"/>
              <a:t> (o </a:t>
            </a:r>
            <a:r>
              <a:rPr lang="pt-PT" dirty="0" smtClean="0">
                <a:solidFill>
                  <a:srgbClr val="A81B04"/>
                </a:solidFill>
              </a:rPr>
              <a:t>menos eficiente</a:t>
            </a:r>
            <a:r>
              <a:rPr lang="pt-PT" dirty="0" smtClean="0"/>
              <a:t>).</a:t>
            </a:r>
          </a:p>
          <a:p>
            <a:r>
              <a:rPr lang="pt-PT" dirty="0" smtClean="0"/>
              <a:t>Muito </a:t>
            </a:r>
            <a:r>
              <a:rPr lang="pt-PT" dirty="0" smtClean="0"/>
              <a:t>embora esta classificação se aplique à maioria dos aparelhos, existem equipamentos para os quais apenas é permitida a comercialização das classes A a C </a:t>
            </a:r>
            <a:r>
              <a:rPr lang="pt-PT" sz="2400" dirty="0" smtClean="0"/>
              <a:t>(caso de alguns frigoríficos)</a:t>
            </a:r>
            <a:r>
              <a:rPr lang="pt-PT" dirty="0" smtClean="0"/>
              <a:t> e existe ainda uma classificação especial para frigoríficos de eficiência superior (Classe A+).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57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476375" y="1052513"/>
            <a:ext cx="59769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b="1" dirty="0">
                <a:solidFill>
                  <a:schemeClr val="accent2"/>
                </a:solidFill>
              </a:rPr>
              <a:t>Com uma utilização racional dos aparelhos domésticos, pode-se </a:t>
            </a:r>
            <a:r>
              <a:rPr lang="pt-PT" sz="2400" b="1" dirty="0">
                <a:solidFill>
                  <a:srgbClr val="FF0000"/>
                </a:solidFill>
              </a:rPr>
              <a:t>poupar</a:t>
            </a:r>
            <a:r>
              <a:rPr lang="pt-PT" sz="2400" b="1" dirty="0">
                <a:solidFill>
                  <a:schemeClr val="accent2"/>
                </a:solidFill>
              </a:rPr>
              <a:t> </a:t>
            </a:r>
            <a:r>
              <a:rPr lang="pt-PT" sz="2400" b="1" dirty="0"/>
              <a:t>(</a:t>
            </a:r>
            <a:r>
              <a:rPr lang="pt-PT" sz="2400" dirty="0"/>
              <a:t>no sentido de não desperdiçar</a:t>
            </a:r>
            <a:r>
              <a:rPr lang="pt-PT" sz="2400" b="1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pt-PT" sz="2400" b="1" dirty="0">
                <a:solidFill>
                  <a:schemeClr val="accent2"/>
                </a:solidFill>
              </a:rPr>
              <a:t>até cerca de </a:t>
            </a:r>
            <a:r>
              <a:rPr lang="pt-PT" sz="2400" b="1" dirty="0">
                <a:solidFill>
                  <a:srgbClr val="FF0000"/>
                </a:solidFill>
              </a:rPr>
              <a:t>20% de energia</a:t>
            </a:r>
            <a:r>
              <a:rPr lang="pt-PT" sz="2400" b="1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3944938"/>
            <a:ext cx="2519362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58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3075" y="2330450"/>
            <a:ext cx="1992313" cy="1598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28596" y="785794"/>
            <a:ext cx="4381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2800" b="1" dirty="0"/>
              <a:t>Máquina de Lavar Louça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276600" y="1557338"/>
            <a:ext cx="52562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PT" sz="2400" b="1" dirty="0">
                <a:solidFill>
                  <a:schemeClr val="accent2"/>
                </a:solidFill>
              </a:rPr>
              <a:t>Limpar os restos alimentares e passar a louça por água, antes de a colocar na máquina;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348038" y="4437063"/>
            <a:ext cx="54721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2400" b="1" dirty="0">
                <a:solidFill>
                  <a:schemeClr val="accent2"/>
                </a:solidFill>
              </a:rPr>
              <a:t>Fechar a torneira de entrada de água depois de cada lavagem.</a:t>
            </a:r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6918">
            <a:off x="2640013" y="4608513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6918">
            <a:off x="2711450" y="3728441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6918">
            <a:off x="2711450" y="2871185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6918">
            <a:off x="2711450" y="1689100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3348038" y="2895897"/>
            <a:ext cx="5038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chemeClr val="accent2"/>
                </a:solidFill>
              </a:rPr>
              <a:t>Optar pelo programa económico;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3340100" y="3709988"/>
            <a:ext cx="4701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chemeClr val="accent2"/>
                </a:solidFill>
              </a:rPr>
              <a:t>Evitar a operação de secagem;</a:t>
            </a:r>
          </a:p>
        </p:txBody>
      </p:sp>
      <p:sp>
        <p:nvSpPr>
          <p:cNvPr id="14" name="Marcador de Posição do Número do Diapositivo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59</a:t>
            </a:fld>
            <a:endParaRPr lang="pt-PT"/>
          </a:p>
        </p:txBody>
      </p:sp>
      <p:sp>
        <p:nvSpPr>
          <p:cNvPr id="15" name="Marcador de Posição do Rodapé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33804" grpId="0"/>
      <p:bldP spid="338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 smtClean="0"/>
              <a:t>A primeira forma de energia que o homem utilizou foi o esforço muscular (humano e de animais domesticados), a energia eólica (vento), e a energia hidráulica, obtida pela corrente dos rios. Posteriormente, com a Revolução Industrial, na segunda metade do séc. XVIII e no séc. XIX, surgem as modernas máquinas, sendo as fontes de energia mais utilizadas a madeira e o carvão.</a:t>
            </a:r>
          </a:p>
          <a:p>
            <a:r>
              <a:rPr lang="pt-PT" dirty="0" smtClean="0"/>
              <a:t>No século XX, com a invenção do motor de explosão, o petróleo começou a ser o principal recurso energético.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420938"/>
            <a:ext cx="1585912" cy="199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84213" y="549275"/>
            <a:ext cx="44406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2800" b="1" dirty="0"/>
              <a:t>Máquina de Lavar Roupa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419475" y="5013325"/>
            <a:ext cx="5724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2400" b="1" dirty="0">
                <a:solidFill>
                  <a:schemeClr val="accent2"/>
                </a:solidFill>
              </a:rPr>
              <a:t>Lavar a baixas temperaturas e com detergentes sem fosfatos.</a:t>
            </a: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6918">
            <a:off x="2711450" y="1833563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6918">
            <a:off x="2711450" y="2736850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6918">
            <a:off x="2711450" y="3529013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3348038" y="1700213"/>
            <a:ext cx="5295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2"/>
                </a:solidFill>
              </a:rPr>
              <a:t>Utilizar na sua plena capacidade </a:t>
            </a:r>
          </a:p>
          <a:p>
            <a:r>
              <a:rPr lang="pt-PT" sz="2400" b="1" dirty="0">
                <a:solidFill>
                  <a:schemeClr val="accent2"/>
                </a:solidFill>
              </a:rPr>
              <a:t>(máximo de carga);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3348038" y="2636838"/>
            <a:ext cx="5400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2400" b="1" dirty="0">
                <a:solidFill>
                  <a:schemeClr val="accent2"/>
                </a:solidFill>
              </a:rPr>
              <a:t>Escolher o programa indicado para o tipo de roupa a lavar;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419475" y="3573463"/>
            <a:ext cx="5229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chemeClr val="accent2"/>
                </a:solidFill>
              </a:rPr>
              <a:t>Evitar a utilização da pré-lavagem;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3419475" y="4365625"/>
            <a:ext cx="4455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chemeClr val="accent2"/>
                </a:solidFill>
              </a:rPr>
              <a:t>Optar pelo modo económico;</a:t>
            </a:r>
          </a:p>
        </p:txBody>
      </p:sp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6918">
            <a:off x="2711450" y="4392613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6918">
            <a:off x="2711450" y="5184775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Marcador de Posição do Número do Diapositivo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60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6" grpId="0"/>
      <p:bldP spid="34827" grpId="0"/>
      <p:bldP spid="34828" grpId="0"/>
      <p:bldP spid="3482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182" y="2115344"/>
            <a:ext cx="2965450" cy="2281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68313" y="404813"/>
            <a:ext cx="168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2400" b="1"/>
              <a:t>Frigorífico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563938" y="2852738"/>
            <a:ext cx="5400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PT" sz="2000" b="1">
                <a:solidFill>
                  <a:schemeClr val="accent2"/>
                </a:solidFill>
              </a:rPr>
              <a:t>Regular a temperatura para impedir a formação de gelo;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116013" y="6021388"/>
            <a:ext cx="7559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PT" sz="2000" b="1" dirty="0">
                <a:solidFill>
                  <a:schemeClr val="accent2"/>
                </a:solidFill>
              </a:rPr>
              <a:t>Substituir a borracha da porta quando estiver em mau estado.</a:t>
            </a: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6918">
            <a:off x="2855913" y="1041400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492500" y="836613"/>
            <a:ext cx="53276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PT" sz="2000" b="1" dirty="0">
                <a:solidFill>
                  <a:schemeClr val="accent2"/>
                </a:solidFill>
              </a:rPr>
              <a:t>Ter o frigorífico num local fresco e de modo a manter a grelha traseira afastada da parede 5 cm;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563938" y="1916113"/>
            <a:ext cx="5162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2000" b="1" dirty="0">
                <a:solidFill>
                  <a:schemeClr val="accent2"/>
                </a:solidFill>
              </a:rPr>
              <a:t>Reduzir o número de vezes e o tempo de abertura da porta;</a:t>
            </a:r>
          </a:p>
        </p:txBody>
      </p:sp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6918">
            <a:off x="2855913" y="1976438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6918">
            <a:off x="2855913" y="2913063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3522663" y="3789363"/>
            <a:ext cx="48718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chemeClr val="accent2"/>
                </a:solidFill>
              </a:rPr>
              <a:t>Descongelar regularmente o aparelho;</a:t>
            </a:r>
          </a:p>
        </p:txBody>
      </p:sp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6918">
            <a:off x="2855913" y="3849688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571868" y="4508500"/>
            <a:ext cx="49895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2000" b="1" dirty="0">
                <a:solidFill>
                  <a:schemeClr val="accent2"/>
                </a:solidFill>
              </a:rPr>
              <a:t>Tapar os pratos cozinhados e guardá-los em embalagens estanques;</a:t>
            </a:r>
          </a:p>
        </p:txBody>
      </p:sp>
      <p:pic>
        <p:nvPicPr>
          <p:cNvPr id="3585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6918">
            <a:off x="2871788" y="4641850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6918">
            <a:off x="479425" y="6010275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1116013" y="5428427"/>
            <a:ext cx="59378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t-PT" sz="2000" b="1" dirty="0">
                <a:solidFill>
                  <a:schemeClr val="accent2"/>
                </a:solidFill>
              </a:rPr>
              <a:t>Nunca guarde alimentos quentes no frigorífico</a:t>
            </a:r>
            <a:r>
              <a:rPr lang="pt-PT" sz="200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5859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6918">
            <a:off x="479425" y="5360988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Marcador de Posição do Número do Diapositivo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61</a:t>
            </a:fld>
            <a:endParaRPr lang="pt-PT"/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7" grpId="0"/>
      <p:bldP spid="35849" grpId="0"/>
      <p:bldP spid="35850" grpId="0"/>
      <p:bldP spid="35853" grpId="0"/>
      <p:bldP spid="35855" grpId="0"/>
      <p:bldP spid="3585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11188" y="476250"/>
            <a:ext cx="3278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2800" b="1" dirty="0"/>
              <a:t>Ferro de Engomar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428992" y="5000636"/>
            <a:ext cx="5470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PT" sz="2400" b="1" dirty="0">
                <a:solidFill>
                  <a:schemeClr val="accent2"/>
                </a:solidFill>
              </a:rPr>
              <a:t>Desligar o ferro duas ou três peças antes de finalizar o trabalho.</a:t>
            </a: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918">
            <a:off x="2927350" y="1689100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918">
            <a:off x="2943225" y="2481263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3492500" y="1557338"/>
            <a:ext cx="5327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2400" b="1" dirty="0">
                <a:solidFill>
                  <a:schemeClr val="accent2"/>
                </a:solidFill>
              </a:rPr>
              <a:t>Utilizar a temperatura adequada para cada tipo de tecido;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3492500" y="2427288"/>
            <a:ext cx="54721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2400" b="1" dirty="0">
                <a:solidFill>
                  <a:schemeClr val="accent2"/>
                </a:solidFill>
              </a:rPr>
              <a:t>Começar por passar as roupas que necessitam de temperatura mais elevada;</a:t>
            </a:r>
          </a:p>
        </p:txBody>
      </p:sp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918">
            <a:off x="2953277" y="3928080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3500431" y="3857628"/>
            <a:ext cx="5286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2"/>
                </a:solidFill>
              </a:rPr>
              <a:t>Utilizar, o menos possível, o vapor do ferro;</a:t>
            </a:r>
          </a:p>
        </p:txBody>
      </p:sp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918">
            <a:off x="2881840" y="5142524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9" name="Picture 15" descr="l_000187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628775"/>
            <a:ext cx="1993900" cy="176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81" name="Picture 17" descr="l_00019913"/>
          <p:cNvPicPr>
            <a:picLocks noChangeAspect="1" noChangeArrowheads="1"/>
          </p:cNvPicPr>
          <p:nvPr/>
        </p:nvPicPr>
        <p:blipFill>
          <a:blip r:embed="rId4" cstate="print"/>
          <a:srcRect b="16513"/>
          <a:stretch>
            <a:fillRect/>
          </a:stretch>
        </p:blipFill>
        <p:spPr bwMode="auto">
          <a:xfrm>
            <a:off x="684213" y="3954463"/>
            <a:ext cx="2014537" cy="1490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Marcador de Posição do Número do Diapositivo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62</a:t>
            </a:fld>
            <a:endParaRPr lang="pt-PT"/>
          </a:p>
        </p:txBody>
      </p:sp>
      <p:sp>
        <p:nvSpPr>
          <p:cNvPr id="16" name="Marcador de Posição do Rodapé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3" grpId="0"/>
      <p:bldP spid="36874" grpId="0"/>
      <p:bldP spid="3687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827088" y="836613"/>
            <a:ext cx="1797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2800" b="1" dirty="0"/>
              <a:t>Televisão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547813" y="4941888"/>
            <a:ext cx="60848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2400" b="1" dirty="0">
                <a:solidFill>
                  <a:schemeClr val="accent2"/>
                </a:solidFill>
              </a:rPr>
              <a:t>Evitar deixar a televisão ligada sem necessidade </a:t>
            </a:r>
          </a:p>
          <a:p>
            <a:pPr algn="ctr"/>
            <a:r>
              <a:rPr lang="pt-PT" sz="2400" b="1" dirty="0">
                <a:solidFill>
                  <a:schemeClr val="accent2"/>
                </a:solidFill>
              </a:rPr>
              <a:t>(</a:t>
            </a:r>
            <a:r>
              <a:rPr lang="pt-PT" sz="2400" dirty="0">
                <a:solidFill>
                  <a:schemeClr val="accent2"/>
                </a:solidFill>
              </a:rPr>
              <a:t>mesmo a luz de sinalização!</a:t>
            </a:r>
            <a:r>
              <a:rPr lang="pt-PT" sz="2400" b="1" dirty="0">
                <a:solidFill>
                  <a:schemeClr val="accent2"/>
                </a:solidFill>
              </a:rPr>
              <a:t> </a:t>
            </a:r>
            <a:r>
              <a:rPr lang="pt-PT" sz="2400" dirty="0">
                <a:solidFill>
                  <a:schemeClr val="accent2"/>
                </a:solidFill>
              </a:rPr>
              <a:t>Desligue o </a:t>
            </a:r>
            <a:r>
              <a:rPr lang="pt-PT" sz="2400" dirty="0" err="1">
                <a:solidFill>
                  <a:schemeClr val="accent2"/>
                </a:solidFill>
              </a:rPr>
              <a:t>standby</a:t>
            </a:r>
            <a:r>
              <a:rPr lang="pt-PT" sz="2400" b="1" dirty="0">
                <a:solidFill>
                  <a:schemeClr val="accent2"/>
                </a:solidFill>
              </a:rPr>
              <a:t>).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918">
            <a:off x="1055688" y="5002213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8" name="Picture 10" descr="A0001672"/>
          <p:cNvPicPr>
            <a:picLocks noChangeAspect="1" noChangeArrowheads="1"/>
          </p:cNvPicPr>
          <p:nvPr/>
        </p:nvPicPr>
        <p:blipFill>
          <a:blip r:embed="rId3" cstate="print"/>
          <a:srcRect l="7542" r="9291"/>
          <a:stretch>
            <a:fillRect/>
          </a:stretch>
        </p:blipFill>
        <p:spPr bwMode="auto">
          <a:xfrm>
            <a:off x="5214942" y="1071546"/>
            <a:ext cx="316865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63</a:t>
            </a:fld>
            <a:endParaRPr lang="pt-PT"/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640166" y="3526697"/>
            <a:ext cx="500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2400" b="1" dirty="0">
                <a:solidFill>
                  <a:schemeClr val="accent2"/>
                </a:solidFill>
              </a:rPr>
              <a:t>Utilizar, sempre que possível, a panela de pressão;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11188" y="450850"/>
            <a:ext cx="2805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2400" b="1"/>
              <a:t>Fogão de Cozinha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641753" y="5514819"/>
            <a:ext cx="4859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2400" b="1" dirty="0">
                <a:solidFill>
                  <a:schemeClr val="accent2"/>
                </a:solidFill>
              </a:rPr>
              <a:t>Desligar as placas eléctricas algum tempo antes de finalizar o cozinhado.</a:t>
            </a: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918">
            <a:off x="2953278" y="1427750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918">
            <a:off x="2927350" y="2447925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918">
            <a:off x="2881840" y="3570889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918">
            <a:off x="2881840" y="4571020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3643306" y="1071546"/>
            <a:ext cx="5067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2400" b="1" dirty="0">
                <a:solidFill>
                  <a:schemeClr val="accent2"/>
                </a:solidFill>
              </a:rPr>
              <a:t>Baixar a intensidade da chama quando a água do cozinhado estiver a ferver;</a:t>
            </a: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3643306" y="2285992"/>
            <a:ext cx="51847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2400" b="1" dirty="0">
                <a:solidFill>
                  <a:schemeClr val="accent2"/>
                </a:solidFill>
              </a:rPr>
              <a:t>Utilizar uma chama ou placa eléctrica de acordo com o diâmetro dos recipientes;</a:t>
            </a: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3603654" y="4371811"/>
            <a:ext cx="5040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PT" sz="2400" b="1" dirty="0">
                <a:solidFill>
                  <a:schemeClr val="accent2"/>
                </a:solidFill>
              </a:rPr>
              <a:t>Tapar os tachos e panelas durante a</a:t>
            </a:r>
          </a:p>
          <a:p>
            <a:pPr algn="just"/>
            <a:r>
              <a:rPr lang="pt-PT" sz="2400" b="1" dirty="0">
                <a:solidFill>
                  <a:schemeClr val="accent2"/>
                </a:solidFill>
              </a:rPr>
              <a:t>confecção dos alimentos;</a:t>
            </a:r>
          </a:p>
        </p:txBody>
      </p:sp>
      <p:pic>
        <p:nvPicPr>
          <p:cNvPr id="3892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918">
            <a:off x="2881840" y="5785467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9" name="Picture 17" descr="EECO060P000172"/>
          <p:cNvPicPr>
            <a:picLocks noChangeAspect="1" noChangeArrowheads="1"/>
          </p:cNvPicPr>
          <p:nvPr/>
        </p:nvPicPr>
        <p:blipFill>
          <a:blip r:embed="rId3" cstate="print"/>
          <a:srcRect l="23726" t="6975" r="25882" b="4616"/>
          <a:stretch>
            <a:fillRect/>
          </a:stretch>
        </p:blipFill>
        <p:spPr bwMode="auto">
          <a:xfrm>
            <a:off x="827088" y="1412875"/>
            <a:ext cx="1560512" cy="273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31" name="Picture 19" descr="TE4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652963"/>
            <a:ext cx="1363663" cy="1595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Marcador de Posição do Número do Diapositivo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64</a:t>
            </a:fld>
            <a:endParaRPr lang="pt-PT"/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8" grpId="0"/>
      <p:bldP spid="38924" grpId="0"/>
      <p:bldP spid="38925" grpId="0"/>
      <p:bldP spid="3892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84213" y="476250"/>
            <a:ext cx="20617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2800" b="1" dirty="0"/>
              <a:t>Iluminação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140200" y="3305175"/>
            <a:ext cx="47529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PT" sz="2000" b="1" dirty="0">
                <a:solidFill>
                  <a:schemeClr val="accent2"/>
                </a:solidFill>
              </a:rPr>
              <a:t>Utilizar lâmpadas eficientes de potência</a:t>
            </a:r>
          </a:p>
          <a:p>
            <a:pPr algn="just"/>
            <a:r>
              <a:rPr lang="pt-PT" sz="2000" b="1" dirty="0">
                <a:solidFill>
                  <a:schemeClr val="accent2"/>
                </a:solidFill>
              </a:rPr>
              <a:t>adequada (</a:t>
            </a:r>
            <a:r>
              <a:rPr lang="pt-PT" sz="2000" dirty="0">
                <a:solidFill>
                  <a:schemeClr val="accent2"/>
                </a:solidFill>
              </a:rPr>
              <a:t>por exemplo, lâmpadas fluorescentes </a:t>
            </a:r>
            <a:r>
              <a:rPr lang="pt-PT" sz="2000" dirty="0" smtClean="0">
                <a:solidFill>
                  <a:schemeClr val="accent2"/>
                </a:solidFill>
              </a:rPr>
              <a:t>compactas, </a:t>
            </a:r>
            <a:r>
              <a:rPr lang="pt-PT" sz="2000" dirty="0" err="1" smtClean="0">
                <a:solidFill>
                  <a:schemeClr val="accent2"/>
                </a:solidFill>
              </a:rPr>
              <a:t>led’s</a:t>
            </a:r>
            <a:r>
              <a:rPr lang="pt-PT" sz="2000" b="1" dirty="0" smtClean="0">
                <a:solidFill>
                  <a:schemeClr val="accent2"/>
                </a:solidFill>
              </a:rPr>
              <a:t>);</a:t>
            </a:r>
            <a:endParaRPr lang="pt-PT" sz="2000" b="1" dirty="0">
              <a:solidFill>
                <a:schemeClr val="accent2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187450" y="6092825"/>
            <a:ext cx="6875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2000" b="1">
                <a:solidFill>
                  <a:schemeClr val="accent2"/>
                </a:solidFill>
              </a:rPr>
              <a:t>Sempre que possível, instalar detectores de presença.</a:t>
            </a:r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918">
            <a:off x="3575050" y="1041400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4140200" y="908050"/>
            <a:ext cx="4535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PT" sz="2000" b="1" dirty="0">
                <a:solidFill>
                  <a:schemeClr val="accent2"/>
                </a:solidFill>
              </a:rPr>
              <a:t>Utilizar, sempre que possível, a iluminação natural;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4211638" y="1844675"/>
            <a:ext cx="4537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PT" sz="2000" b="1" dirty="0">
                <a:solidFill>
                  <a:schemeClr val="accent2"/>
                </a:solidFill>
              </a:rPr>
              <a:t>Pintar as divisões da casa com cores claras;</a:t>
            </a:r>
          </a:p>
        </p:txBody>
      </p:sp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918">
            <a:off x="3590925" y="1800225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918">
            <a:off x="3590925" y="2592388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4211638" y="2565400"/>
            <a:ext cx="4537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PT" sz="2000" b="1" dirty="0">
                <a:solidFill>
                  <a:schemeClr val="accent2"/>
                </a:solidFill>
              </a:rPr>
              <a:t>Evitar manter luzes acesas desnecessariamente;</a:t>
            </a:r>
          </a:p>
        </p:txBody>
      </p:sp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918">
            <a:off x="3590925" y="3384550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4143372" y="4507064"/>
            <a:ext cx="46815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PT" sz="2000" b="1" dirty="0">
                <a:solidFill>
                  <a:schemeClr val="accent2"/>
                </a:solidFill>
              </a:rPr>
              <a:t>Utilizar, sempre que possível, uma lâmpada em vez de várias;</a:t>
            </a:r>
          </a:p>
        </p:txBody>
      </p:sp>
      <p:pic>
        <p:nvPicPr>
          <p:cNvPr id="3995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918">
            <a:off x="3590925" y="4465638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1155700" y="5221444"/>
            <a:ext cx="7737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PT" sz="2000" b="1" dirty="0">
                <a:solidFill>
                  <a:schemeClr val="accent2"/>
                </a:solidFill>
              </a:rPr>
              <a:t>Utilizar iluminação localizada (candeeiros de mesa, de pé, etc., reduzindo a potência da iluminação ambiente);</a:t>
            </a:r>
          </a:p>
        </p:txBody>
      </p:sp>
      <p:pic>
        <p:nvPicPr>
          <p:cNvPr id="3995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918">
            <a:off x="550863" y="5218113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5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918">
            <a:off x="479425" y="6010275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57" name="Picture 21" descr="dscn10847dq"/>
          <p:cNvPicPr>
            <a:picLocks noChangeAspect="1" noChangeArrowheads="1"/>
          </p:cNvPicPr>
          <p:nvPr/>
        </p:nvPicPr>
        <p:blipFill>
          <a:blip r:embed="rId3" cstate="print"/>
          <a:srcRect r="34889"/>
          <a:stretch>
            <a:fillRect/>
          </a:stretch>
        </p:blipFill>
        <p:spPr bwMode="auto">
          <a:xfrm>
            <a:off x="468313" y="1412875"/>
            <a:ext cx="2790825" cy="3267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" name="Marcador de Posição do Número do Diapositivo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65</a:t>
            </a:fld>
            <a:endParaRPr lang="pt-PT"/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3" grpId="0"/>
      <p:bldP spid="39945" grpId="0"/>
      <p:bldP spid="39946" grpId="0"/>
      <p:bldP spid="39949" grpId="0"/>
      <p:bldP spid="39951" grpId="0"/>
      <p:bldP spid="3995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68313" y="549275"/>
            <a:ext cx="39805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2800" b="1" dirty="0"/>
              <a:t>Aquecimento da Água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428992" y="5072074"/>
            <a:ext cx="5400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PT" sz="2400" b="1" dirty="0">
                <a:solidFill>
                  <a:schemeClr val="accent2"/>
                </a:solidFill>
              </a:rPr>
              <a:t>Utilizar, através de painéis solares, </a:t>
            </a:r>
            <a:r>
              <a:rPr lang="pt-PT" sz="2400" b="1" dirty="0" smtClean="0">
                <a:solidFill>
                  <a:schemeClr val="accent2"/>
                </a:solidFill>
              </a:rPr>
              <a:t>a energia </a:t>
            </a:r>
            <a:r>
              <a:rPr lang="pt-PT" sz="2400" b="1" dirty="0">
                <a:solidFill>
                  <a:schemeClr val="accent2"/>
                </a:solidFill>
              </a:rPr>
              <a:t>solar activa para aquecimento da água.</a:t>
            </a: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918">
            <a:off x="2927350" y="1689100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492500" y="1628775"/>
            <a:ext cx="54006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PT" sz="2400" b="1" dirty="0">
                <a:solidFill>
                  <a:schemeClr val="accent2"/>
                </a:solidFill>
              </a:rPr>
              <a:t>Utilizar racionalmente a água quente:</a:t>
            </a:r>
          </a:p>
          <a:p>
            <a:pPr algn="just"/>
            <a:r>
              <a:rPr lang="pt-PT" sz="2400" dirty="0">
                <a:solidFill>
                  <a:schemeClr val="accent2"/>
                </a:solidFill>
              </a:rPr>
              <a:t>• </a:t>
            </a:r>
            <a:r>
              <a:rPr lang="pt-PT" sz="2400" b="1" dirty="0">
                <a:solidFill>
                  <a:schemeClr val="accent2"/>
                </a:solidFill>
              </a:rPr>
              <a:t>chuveiro em vez de banheira;</a:t>
            </a:r>
          </a:p>
          <a:p>
            <a:r>
              <a:rPr lang="pt-PT" sz="2400" dirty="0">
                <a:solidFill>
                  <a:schemeClr val="accent2"/>
                </a:solidFill>
              </a:rPr>
              <a:t>• </a:t>
            </a:r>
            <a:r>
              <a:rPr lang="pt-PT" sz="2400" b="1" dirty="0">
                <a:solidFill>
                  <a:schemeClr val="accent2"/>
                </a:solidFill>
              </a:rPr>
              <a:t>temperatura entre </a:t>
            </a:r>
            <a:r>
              <a:rPr lang="pt-PT" sz="2400" b="1" dirty="0" smtClean="0">
                <a:solidFill>
                  <a:schemeClr val="accent2"/>
                </a:solidFill>
              </a:rPr>
              <a:t>40 </a:t>
            </a:r>
            <a:r>
              <a:rPr lang="pt-PT" sz="2400" b="1" dirty="0">
                <a:solidFill>
                  <a:schemeClr val="accent2"/>
                </a:solidFill>
              </a:rPr>
              <a:t>e </a:t>
            </a:r>
            <a:r>
              <a:rPr lang="pt-PT" sz="2400" b="1" dirty="0" smtClean="0">
                <a:solidFill>
                  <a:schemeClr val="accent2"/>
                </a:solidFill>
              </a:rPr>
              <a:t>50 ºC</a:t>
            </a:r>
            <a:endParaRPr lang="pt-PT" sz="2400" b="1" dirty="0">
              <a:solidFill>
                <a:schemeClr val="accent2"/>
              </a:solidFill>
            </a:endParaRP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918">
            <a:off x="2810401" y="3856642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3428992" y="3571876"/>
            <a:ext cx="5473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PT" sz="2400" b="1" dirty="0">
                <a:solidFill>
                  <a:schemeClr val="accent2"/>
                </a:solidFill>
              </a:rPr>
              <a:t>Desligar o esquentador quando este não for necessário;</a:t>
            </a:r>
          </a:p>
        </p:txBody>
      </p:sp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918">
            <a:off x="2810402" y="5642590"/>
            <a:ext cx="5365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2" name="Picture 12" descr="big1193758357"/>
          <p:cNvPicPr>
            <a:picLocks noChangeAspect="1" noChangeArrowheads="1"/>
          </p:cNvPicPr>
          <p:nvPr/>
        </p:nvPicPr>
        <p:blipFill>
          <a:blip r:embed="rId3" cstate="print"/>
          <a:srcRect l="17612" r="19389"/>
          <a:stretch>
            <a:fillRect/>
          </a:stretch>
        </p:blipFill>
        <p:spPr bwMode="auto">
          <a:xfrm>
            <a:off x="539750" y="1700213"/>
            <a:ext cx="1800225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Marcador de Posição do Número do Diapositivo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66</a:t>
            </a:fld>
            <a:endParaRPr lang="pt-PT"/>
          </a:p>
        </p:txBody>
      </p:sp>
      <p:sp>
        <p:nvSpPr>
          <p:cNvPr id="13" name="Marcador de Posição do Rodapé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7" grpId="0"/>
      <p:bldP spid="4096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istockphoto_4241389-ok"/>
          <p:cNvPicPr>
            <a:picLocks noChangeAspect="1" noChangeArrowheads="1"/>
          </p:cNvPicPr>
          <p:nvPr/>
        </p:nvPicPr>
        <p:blipFill>
          <a:blip r:embed="rId2" cstate="print"/>
          <a:srcRect l="19868" t="3992" r="22412" b="4518"/>
          <a:stretch>
            <a:fillRect/>
          </a:stretch>
        </p:blipFill>
        <p:spPr bwMode="auto">
          <a:xfrm>
            <a:off x="6516688" y="836613"/>
            <a:ext cx="2089150" cy="3311525"/>
          </a:xfrm>
          <a:prstGeom prst="rect">
            <a:avLst/>
          </a:prstGeom>
          <a:noFill/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00034" y="785794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4000" b="1" dirty="0">
                <a:solidFill>
                  <a:schemeClr val="accent2"/>
                </a:solidFill>
              </a:rPr>
              <a:t>Utilize melhor a</a:t>
            </a:r>
          </a:p>
          <a:p>
            <a:pPr algn="ctr"/>
            <a:r>
              <a:rPr lang="pt-PT" sz="4000" b="1" dirty="0">
                <a:solidFill>
                  <a:srgbClr val="FF0000"/>
                </a:solidFill>
              </a:rPr>
              <a:t>energia </a:t>
            </a:r>
            <a:r>
              <a:rPr lang="pt-PT" sz="4000" b="1" dirty="0">
                <a:solidFill>
                  <a:schemeClr val="accent2"/>
                </a:solidFill>
              </a:rPr>
              <a:t>!!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55650" y="4724400"/>
            <a:ext cx="56165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2400" b="1" dirty="0">
                <a:solidFill>
                  <a:schemeClr val="accent2"/>
                </a:solidFill>
              </a:rPr>
              <a:t>Comece por começar...</a:t>
            </a:r>
          </a:p>
          <a:p>
            <a:pPr algn="ctr"/>
            <a:r>
              <a:rPr lang="pt-PT" sz="2400" b="1" dirty="0">
                <a:solidFill>
                  <a:schemeClr val="accent2"/>
                </a:solidFill>
              </a:rPr>
              <a:t>As oportunidades são muitas...</a:t>
            </a:r>
          </a:p>
          <a:p>
            <a:pPr algn="ctr"/>
            <a:r>
              <a:rPr lang="pt-PT" sz="2400" b="1" dirty="0">
                <a:solidFill>
                  <a:schemeClr val="accent2"/>
                </a:solidFill>
              </a:rPr>
              <a:t>A factura baixa e</a:t>
            </a:r>
          </a:p>
          <a:p>
            <a:pPr algn="ctr"/>
            <a:r>
              <a:rPr lang="pt-PT" sz="2400" b="1" dirty="0">
                <a:solidFill>
                  <a:schemeClr val="accent2"/>
                </a:solidFill>
              </a:rPr>
              <a:t>o ambiente agradece...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7088" y="2636838"/>
            <a:ext cx="533558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2800" b="1" dirty="0">
                <a:solidFill>
                  <a:schemeClr val="accent2"/>
                </a:solidFill>
              </a:rPr>
              <a:t>Seja responsável pela utilização eficiente da energia em sua casa!</a:t>
            </a: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67</a:t>
            </a:fld>
            <a:endParaRPr lang="pt-PT"/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  <p:bldP spid="4199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928688" y="2276475"/>
            <a:ext cx="73152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</a:pPr>
            <a:r>
              <a:rPr lang="pt-PT" sz="2800" dirty="0"/>
              <a:t>	Para se garantir conforto térmico é preciso haver equilíbrio entre o calor produzido pelo corpo e o calor perdido pelo corpo.</a:t>
            </a:r>
            <a:endParaRPr lang="pt-PT" sz="1400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611188" y="547688"/>
            <a:ext cx="35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2400" b="1" u="sng"/>
              <a:t>CONFORTO TÉRMICO</a:t>
            </a:r>
            <a:r>
              <a:rPr lang="pt-PT" sz="2400" b="1"/>
              <a:t>: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68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755650" y="765174"/>
            <a:ext cx="7315200" cy="566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120000"/>
              </a:lnSpc>
              <a:spcBef>
                <a:spcPct val="20000"/>
              </a:spcBef>
            </a:pPr>
            <a:r>
              <a:rPr lang="pt-PT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 conforto térmico depende de muitos factores:</a:t>
            </a:r>
          </a:p>
          <a:p>
            <a:pPr marL="533400" indent="-533400">
              <a:lnSpc>
                <a:spcPct val="120000"/>
              </a:lnSpc>
              <a:spcBef>
                <a:spcPct val="20000"/>
              </a:spcBef>
            </a:pPr>
            <a:endParaRPr lang="pt-PT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PT" sz="2400" dirty="0"/>
              <a:t>Temperatura</a:t>
            </a: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PT" sz="2400" dirty="0"/>
              <a:t>Pressão</a:t>
            </a: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PT" sz="2400" dirty="0"/>
              <a:t>Vento</a:t>
            </a: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PT" sz="2400" dirty="0"/>
              <a:t>Humidade</a:t>
            </a: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PT" sz="2400" dirty="0"/>
              <a:t>Actividade</a:t>
            </a: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PT" sz="2400" dirty="0"/>
              <a:t>Vestuário</a:t>
            </a: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PT" sz="2400" dirty="0"/>
              <a:t>Luminosidade</a:t>
            </a: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PT" sz="2400" dirty="0"/>
              <a:t>Ruído</a:t>
            </a: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PT" sz="2400" dirty="0"/>
              <a:t>Qualidade do ar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69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66725" y="1711096"/>
            <a:ext cx="8137525" cy="195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2830" rIns="14283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dirty="0"/>
              <a:t>Actualmente, os recursos energéticos que podem ser utilizados pelo Homem são de dois tipos:</a:t>
            </a:r>
          </a:p>
          <a:p>
            <a:pPr algn="ctr">
              <a:lnSpc>
                <a:spcPct val="150000"/>
              </a:lnSpc>
            </a:pPr>
            <a:r>
              <a:rPr lang="pt-PT" sz="2800" dirty="0"/>
              <a:t> </a:t>
            </a:r>
            <a:r>
              <a:rPr lang="pt-PT" sz="2800" dirty="0">
                <a:solidFill>
                  <a:srgbClr val="FF0000"/>
                </a:solidFill>
              </a:rPr>
              <a:t>não renováveis</a:t>
            </a:r>
            <a:r>
              <a:rPr lang="pt-PT" sz="2800" dirty="0"/>
              <a:t> e </a:t>
            </a:r>
            <a:r>
              <a:rPr lang="pt-PT" sz="2800" dirty="0">
                <a:solidFill>
                  <a:srgbClr val="006600"/>
                </a:solidFill>
              </a:rPr>
              <a:t>renováveis</a:t>
            </a:r>
            <a:r>
              <a:rPr lang="pt-PT" sz="2800" dirty="0"/>
              <a:t>.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95288" y="2214554"/>
            <a:ext cx="84248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/>
              <a:t>	Quando dois corpos estão na presença um do outro a temperaturas diferentes há transferência de calor do corpo mais quente para o corpo mais frio até se estabelecer a igualdade de temperaturas.</a:t>
            </a:r>
          </a:p>
          <a:p>
            <a:pPr algn="just">
              <a:lnSpc>
                <a:spcPct val="150000"/>
              </a:lnSpc>
            </a:pPr>
            <a:r>
              <a:rPr lang="pt-PT" sz="2400" dirty="0"/>
              <a:t>	Esta transferência pode dar-se através de um ou mais dos seguintes modos: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642910" y="928670"/>
            <a:ext cx="7704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2400" b="1" dirty="0"/>
              <a:t>FORMAS DE TRANSFERÊNCIA DE CALOR ENTRE HOMEM </a:t>
            </a:r>
            <a:r>
              <a:rPr lang="pt-PT" sz="2400" b="1" dirty="0" smtClean="0"/>
              <a:t>E </a:t>
            </a:r>
            <a:r>
              <a:rPr lang="pt-PT" sz="2400" b="1" dirty="0"/>
              <a:t>MEIO AMBIENTE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928926" y="5929330"/>
            <a:ext cx="18758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2400" b="1" dirty="0"/>
              <a:t>- </a:t>
            </a:r>
            <a:r>
              <a:rPr lang="pt-PT" sz="2400" b="1" dirty="0" err="1"/>
              <a:t>Condução</a:t>
            </a:r>
            <a:endParaRPr lang="pt-PT" sz="2400" b="1" dirty="0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072066" y="5929330"/>
            <a:ext cx="19688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b="1" dirty="0"/>
              <a:t>- </a:t>
            </a:r>
            <a:r>
              <a:rPr lang="pt-PT" sz="2400" b="1" dirty="0" err="1"/>
              <a:t>Convecção</a:t>
            </a:r>
            <a:endParaRPr lang="pt-PT" b="1" dirty="0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7143768" y="5929330"/>
            <a:ext cx="1741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2400" b="1" dirty="0"/>
              <a:t>- </a:t>
            </a:r>
            <a:r>
              <a:rPr lang="pt-PT" sz="2400" b="1" dirty="0" err="1"/>
              <a:t>Radiação</a:t>
            </a:r>
            <a:endParaRPr lang="pt-PT" sz="2400" b="1" dirty="0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714348" y="5929330"/>
            <a:ext cx="2117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2400" b="1" dirty="0"/>
              <a:t>- </a:t>
            </a:r>
            <a:r>
              <a:rPr lang="pt-PT" sz="2400" b="1" dirty="0" err="1"/>
              <a:t>Evaporação</a:t>
            </a:r>
            <a:endParaRPr lang="pt-PT" sz="2400" b="1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70</a:t>
            </a:fld>
            <a:endParaRPr lang="pt-PT"/>
          </a:p>
        </p:txBody>
      </p:sp>
      <p:sp>
        <p:nvSpPr>
          <p:cNvPr id="11" name="Marcador de Posição do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9" grpId="0"/>
      <p:bldP spid="49160" grpId="0"/>
      <p:bldP spid="49161" grpId="0"/>
      <p:bldP spid="4916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39750" y="404813"/>
            <a:ext cx="8135938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pt-PT" sz="2400" b="1" dirty="0"/>
              <a:t>Condução</a:t>
            </a:r>
          </a:p>
          <a:p>
            <a:pPr algn="just">
              <a:lnSpc>
                <a:spcPct val="150000"/>
              </a:lnSpc>
            </a:pPr>
            <a:endParaRPr lang="pt-PT" sz="800" dirty="0"/>
          </a:p>
          <a:p>
            <a:pPr algn="just">
              <a:lnSpc>
                <a:spcPct val="150000"/>
              </a:lnSpc>
            </a:pPr>
            <a:r>
              <a:rPr lang="pt-PT" dirty="0"/>
              <a:t>	</a:t>
            </a:r>
            <a:r>
              <a:rPr lang="pt-PT" sz="2000" dirty="0"/>
              <a:t>Quando a transferência de calor se realiza através de </a:t>
            </a:r>
            <a:r>
              <a:rPr lang="pt-PT" sz="2000" u="sng" dirty="0"/>
              <a:t>sólidos</a:t>
            </a:r>
            <a:r>
              <a:rPr lang="pt-PT" sz="2000" dirty="0"/>
              <a:t> ou </a:t>
            </a:r>
            <a:r>
              <a:rPr lang="pt-PT" sz="2000" u="sng" dirty="0"/>
              <a:t>líquidos</a:t>
            </a:r>
            <a:r>
              <a:rPr lang="pt-PT" sz="2000" dirty="0"/>
              <a:t> </a:t>
            </a:r>
            <a:r>
              <a:rPr lang="pt-PT" sz="2000" u="sng" dirty="0"/>
              <a:t>que não estão em movimento</a:t>
            </a:r>
            <a:r>
              <a:rPr lang="pt-PT" sz="2000" dirty="0"/>
              <a:t> </a:t>
            </a:r>
            <a:r>
              <a:rPr lang="pt-PT" dirty="0"/>
              <a:t>(ex.: contacto entre um corpo quente e um frio).</a:t>
            </a:r>
          </a:p>
          <a:p>
            <a:pPr algn="just">
              <a:lnSpc>
                <a:spcPct val="150000"/>
              </a:lnSpc>
            </a:pPr>
            <a:endParaRPr lang="pt-PT" b="1" dirty="0"/>
          </a:p>
        </p:txBody>
      </p:sp>
      <p:pic>
        <p:nvPicPr>
          <p:cNvPr id="56327" name="Picture 7" descr="isolamentos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924175"/>
            <a:ext cx="2133600" cy="1428750"/>
          </a:xfrm>
          <a:prstGeom prst="rect">
            <a:avLst/>
          </a:prstGeom>
          <a:noFill/>
        </p:spPr>
      </p:pic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684213" y="4724400"/>
            <a:ext cx="7273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pt-PT" dirty="0"/>
              <a:t>Exemplo: Se tocarmos numa panela no fogão dá-se uma transferência de calor por condução 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71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95288" y="476250"/>
            <a:ext cx="806450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/>
              <a:t>- </a:t>
            </a:r>
            <a:r>
              <a:rPr lang="pt-PT" sz="2400" b="1" dirty="0" err="1"/>
              <a:t>Convecção</a:t>
            </a:r>
            <a:endParaRPr lang="pt-PT" sz="2400" b="1" dirty="0"/>
          </a:p>
          <a:p>
            <a:pPr algn="just">
              <a:lnSpc>
                <a:spcPct val="150000"/>
              </a:lnSpc>
            </a:pPr>
            <a:endParaRPr lang="pt-PT" sz="800" dirty="0"/>
          </a:p>
          <a:p>
            <a:pPr algn="just">
              <a:lnSpc>
                <a:spcPct val="150000"/>
              </a:lnSpc>
            </a:pPr>
            <a:r>
              <a:rPr lang="pt-PT" dirty="0"/>
              <a:t>	</a:t>
            </a:r>
            <a:r>
              <a:rPr lang="pt-PT" sz="2000" dirty="0"/>
              <a:t>Quando a transferência de calor se realiza através dos </a:t>
            </a:r>
            <a:r>
              <a:rPr lang="pt-PT" sz="2000" u="sng" dirty="0"/>
              <a:t>fluidos em movimento</a:t>
            </a:r>
            <a:r>
              <a:rPr lang="pt-PT" sz="2000" dirty="0"/>
              <a:t>, e por isso só tem lugar nos </a:t>
            </a:r>
            <a:r>
              <a:rPr lang="pt-PT" sz="2000" u="sng" dirty="0"/>
              <a:t>líquidos</a:t>
            </a:r>
            <a:r>
              <a:rPr lang="pt-PT" sz="2000" dirty="0"/>
              <a:t> e nos </a:t>
            </a:r>
            <a:r>
              <a:rPr lang="pt-PT" sz="2000" u="sng" dirty="0"/>
              <a:t>gases</a:t>
            </a:r>
            <a:r>
              <a:rPr lang="pt-PT" sz="2000" dirty="0"/>
              <a:t>. O fluxo de energia é criado pelo movimento físico de partículas das zonas quentes para as zonas frias </a:t>
            </a:r>
          </a:p>
        </p:txBody>
      </p:sp>
      <p:pic>
        <p:nvPicPr>
          <p:cNvPr id="57350" name="Picture 6" descr="isolamentos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3573463"/>
            <a:ext cx="2449513" cy="1639887"/>
          </a:xfrm>
          <a:prstGeom prst="rect">
            <a:avLst/>
          </a:prstGeom>
          <a:noFill/>
        </p:spPr>
      </p:pic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555875" y="5335588"/>
            <a:ext cx="3454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000"/>
              <a:t>exemplo: o movimento do ar.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72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23850" y="404813"/>
            <a:ext cx="84248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pt-PT" sz="2400" b="1" dirty="0"/>
              <a:t>Radiação</a:t>
            </a:r>
            <a:endParaRPr lang="pt-PT" sz="2400" dirty="0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042988" y="4724400"/>
            <a:ext cx="7342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pt-PT" b="1"/>
              <a:t>Exemplo: Sair num dia de sol e sentir os raios de sol na nossa cara, ou seja, sentimos a radiação de calor. </a:t>
            </a:r>
          </a:p>
        </p:txBody>
      </p:sp>
      <p:pic>
        <p:nvPicPr>
          <p:cNvPr id="52230" name="Picture 6" descr="isolamentos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92375"/>
            <a:ext cx="2663825" cy="1784350"/>
          </a:xfrm>
          <a:prstGeom prst="rect">
            <a:avLst/>
          </a:prstGeom>
          <a:noFill/>
        </p:spPr>
      </p:pic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68313" y="1125538"/>
            <a:ext cx="81359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2000" dirty="0"/>
              <a:t>	É a capacidade de um material absorver ou reflectir a energia que sobre si incide. </a:t>
            </a:r>
            <a:r>
              <a:rPr lang="pt-PT" sz="2000" b="1" dirty="0"/>
              <a:t/>
            </a:r>
            <a:br>
              <a:rPr lang="pt-PT" sz="2000" b="1" dirty="0"/>
            </a:br>
            <a:endParaRPr lang="pt-PT" sz="2000" b="1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73</a:t>
            </a:fld>
            <a:endParaRPr lang="pt-PT"/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23850" y="549275"/>
            <a:ext cx="8424863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b="1" dirty="0"/>
              <a:t>Evaporação</a:t>
            </a:r>
          </a:p>
          <a:p>
            <a:pPr algn="just">
              <a:lnSpc>
                <a:spcPct val="150000"/>
              </a:lnSpc>
            </a:pPr>
            <a:endParaRPr lang="pt-PT" sz="1000" dirty="0"/>
          </a:p>
          <a:p>
            <a:pPr algn="just">
              <a:lnSpc>
                <a:spcPct val="150000"/>
              </a:lnSpc>
            </a:pPr>
            <a:r>
              <a:rPr lang="pt-PT" sz="2000" dirty="0"/>
              <a:t>	Uma via de grande importância em fisiologia é a evaporação, que constitui uma perda de calor. Esta evaporação, através da sudação, dá-se a nível da pele e arrefece a sua superfície. A sensação de conforto térmico depende do equilíbrio térmico entre a produção de energia pelo corpo somado</a:t>
            </a:r>
          </a:p>
          <a:p>
            <a:pPr algn="just">
              <a:lnSpc>
                <a:spcPct val="150000"/>
              </a:lnSpc>
            </a:pPr>
            <a:r>
              <a:rPr lang="pt-PT" sz="2000" dirty="0"/>
              <a:t>dos ganhos de energia do meio e as perdas para o mesmo, com o objectivo de manter a temperatura interna do corpo em cerca de 37 ºC.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285852" y="5072074"/>
            <a:ext cx="6124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b="1" dirty="0"/>
              <a:t>Exemplo: transpirar num dia de calor, ou durante um exercício físico intenso.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74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500034" y="1071546"/>
            <a:ext cx="819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t-PT" sz="2400" dirty="0"/>
              <a:t>CONFORTO TÉRMICO – Um lar confortável a baixo custo.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95288" y="1628775"/>
            <a:ext cx="3673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3600"/>
              <a:t>Sabia que…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395288" y="2997200"/>
            <a:ext cx="8424862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/>
              <a:t>	Desde 1 de Julho de 2008 é obrigatório que todos os novos edifícios, independentemente da área ou utilização (serviços ou habitação), obedeçam ao novo Sistema de Certificação Energética de edifícios (SCE).</a:t>
            </a: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75</a:t>
            </a:fld>
            <a:endParaRPr lang="pt-PT"/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95288" y="964245"/>
            <a:ext cx="83534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PT" sz="2400" dirty="0"/>
              <a:t>O Certificado Energético contém a seguinte informação:</a:t>
            </a:r>
          </a:p>
          <a:p>
            <a:pPr algn="just"/>
            <a:endParaRPr lang="pt-PT" sz="2400" dirty="0"/>
          </a:p>
          <a:p>
            <a:pPr algn="just"/>
            <a:r>
              <a:rPr lang="pt-PT" sz="2400" dirty="0"/>
              <a:t>	· Classificação Energética do Edifício</a:t>
            </a:r>
          </a:p>
          <a:p>
            <a:pPr algn="just"/>
            <a:r>
              <a:rPr lang="pt-PT" sz="2400" dirty="0"/>
              <a:t>		De A – mais eficiente e menos consumidora...</a:t>
            </a:r>
          </a:p>
          <a:p>
            <a:pPr algn="just"/>
            <a:r>
              <a:rPr lang="pt-PT" sz="2400" dirty="0"/>
              <a:t>		até G – menos eficiente e mais consumidora</a:t>
            </a:r>
          </a:p>
          <a:p>
            <a:pPr algn="just"/>
            <a:endParaRPr lang="pt-PT" sz="2400" dirty="0"/>
          </a:p>
          <a:p>
            <a:pPr algn="just"/>
            <a:r>
              <a:rPr lang="pt-PT" sz="2400" dirty="0"/>
              <a:t>	· Emissões de CO</a:t>
            </a:r>
            <a:r>
              <a:rPr lang="pt-PT" sz="2400" baseline="-25000" dirty="0"/>
              <a:t>2</a:t>
            </a:r>
            <a:r>
              <a:rPr lang="pt-PT" sz="2400" dirty="0"/>
              <a:t> do edifício relativo ao consumo de energia</a:t>
            </a:r>
          </a:p>
          <a:p>
            <a:pPr algn="just"/>
            <a:endParaRPr lang="pt-PT" sz="2400" dirty="0"/>
          </a:p>
          <a:p>
            <a:pPr algn="just"/>
            <a:r>
              <a:rPr lang="pt-PT" sz="2400" dirty="0"/>
              <a:t>	· Necessidades de energia do edifício</a:t>
            </a:r>
          </a:p>
          <a:p>
            <a:pPr algn="just"/>
            <a:endParaRPr lang="pt-PT" sz="2400" dirty="0"/>
          </a:p>
          <a:p>
            <a:pPr algn="just"/>
            <a:r>
              <a:rPr lang="pt-PT" sz="2400" dirty="0"/>
              <a:t>	· Propostas de medidas de eficiência energética para o edifício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76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95288" y="1917700"/>
            <a:ext cx="83534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/>
              <a:t>	 O objectivo de uma boa </a:t>
            </a:r>
            <a:r>
              <a:rPr lang="pt-PT" sz="2400" dirty="0"/>
              <a:t>orientação do edifício</a:t>
            </a:r>
            <a:r>
              <a:rPr lang="pt-PT" sz="2000" dirty="0"/>
              <a:t> é receber grande incidência de calor no Inverno e evitar a sua entrada durante o verão. Assim, na maioria dos casos, a maior fachada dos edifícios deve estar direccionada para sul (convenientemente protegida para evitar a entrada de sol no Verão). A parte da casa virada a norte deve apresentar o mínimo de janelas possível, para evitar a saída de calor no Inverno. 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1214414" y="928670"/>
            <a:ext cx="6767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2400" dirty="0"/>
              <a:t>A orientação e construção de um edifício influencia o seu conforto térmico…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77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500034" y="1605637"/>
            <a:ext cx="82804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pt-PT" dirty="0"/>
              <a:t>• </a:t>
            </a:r>
            <a:r>
              <a:rPr lang="pt-PT" sz="2400" dirty="0">
                <a:solidFill>
                  <a:srgbClr val="A81B04"/>
                </a:solidFill>
              </a:rPr>
              <a:t>Isolamento:</a:t>
            </a:r>
            <a:r>
              <a:rPr lang="pt-PT" dirty="0"/>
              <a:t> </a:t>
            </a:r>
            <a:r>
              <a:rPr lang="pt-PT" sz="2000" dirty="0"/>
              <a:t>O edifício pode ser isolado recorrendo a variados materiais e técnicas. </a:t>
            </a:r>
            <a:endParaRPr lang="pt-PT" dirty="0"/>
          </a:p>
          <a:p>
            <a:pPr algn="just"/>
            <a:r>
              <a:rPr lang="pt-PT" dirty="0" smtClean="0"/>
              <a:t>• </a:t>
            </a:r>
            <a:r>
              <a:rPr lang="pt-PT" sz="2400" dirty="0">
                <a:solidFill>
                  <a:srgbClr val="A81B04"/>
                </a:solidFill>
              </a:rPr>
              <a:t>Janelas:</a:t>
            </a:r>
            <a:r>
              <a:rPr lang="pt-PT" dirty="0"/>
              <a:t> </a:t>
            </a:r>
            <a:r>
              <a:rPr lang="pt-PT" sz="2000" dirty="0"/>
              <a:t>As suas janelas devem ser constituídas por vidros duplos e caixilharias adequadas, servindo de isolante sonoro e impedindo as perdas térmicas.</a:t>
            </a:r>
            <a:r>
              <a:rPr lang="pt-PT" dirty="0"/>
              <a:t> (</a:t>
            </a:r>
            <a:r>
              <a:rPr lang="pt-PT" sz="1600" dirty="0"/>
              <a:t>Alguns cortinados bem colocados podem ajudar a reduzir a quantidade de energia consumida no aquecimento ou arrefecimento de sua casa. Em termos médios, um cortinado normal pode reduzir em 1/3 o calor perdido através de uma janela). </a:t>
            </a:r>
            <a:endParaRPr lang="pt-PT" sz="1400" dirty="0"/>
          </a:p>
          <a:p>
            <a:pPr algn="just"/>
            <a:r>
              <a:rPr lang="pt-PT" dirty="0" smtClean="0"/>
              <a:t>• </a:t>
            </a:r>
            <a:r>
              <a:rPr lang="pt-PT" sz="2400" dirty="0">
                <a:solidFill>
                  <a:srgbClr val="A81B04"/>
                </a:solidFill>
              </a:rPr>
              <a:t>Sombreamentos</a:t>
            </a:r>
            <a:r>
              <a:rPr lang="pt-PT" sz="2800" dirty="0">
                <a:solidFill>
                  <a:srgbClr val="A81B04"/>
                </a:solidFill>
              </a:rPr>
              <a:t>:</a:t>
            </a:r>
            <a:r>
              <a:rPr lang="pt-PT" sz="2000" dirty="0"/>
              <a:t> um correcto sombreamento pode diminuir os gastos de energia, deixando entrar calor no Inverno e protegendo a casa dos raios solares no Verão. As fachadas viradas a sul e oeste deverão estar protegidas de forma a evitar o sobreaquecimento durante o verão (através de palas, cortinados, vegetação, etc.)</a:t>
            </a:r>
            <a:endParaRPr lang="pt-PT" dirty="0"/>
          </a:p>
          <a:p>
            <a:pPr algn="just"/>
            <a:r>
              <a:rPr lang="pt-PT" dirty="0" smtClean="0"/>
              <a:t>• </a:t>
            </a:r>
            <a:r>
              <a:rPr lang="pt-PT" sz="2400" dirty="0">
                <a:solidFill>
                  <a:srgbClr val="A81B04"/>
                </a:solidFill>
              </a:rPr>
              <a:t>Pormenores construtivos:</a:t>
            </a:r>
            <a:r>
              <a:rPr lang="pt-PT" dirty="0"/>
              <a:t> </a:t>
            </a:r>
            <a:r>
              <a:rPr lang="pt-PT" sz="2000" dirty="0"/>
              <a:t>verifique se existem pequenas frinchas de portas e/ou janelas ou a qualidade geral dos materiais e da construção. Estes podem implicar perdas de energia.</a:t>
            </a:r>
            <a:endParaRPr lang="pt-PT" dirty="0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57158" y="857232"/>
            <a:ext cx="85125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dirty="0"/>
              <a:t>A</a:t>
            </a:r>
            <a:r>
              <a:rPr lang="pt-PT" sz="2000" dirty="0"/>
              <a:t> </a:t>
            </a:r>
            <a:r>
              <a:rPr lang="pt-PT" sz="2800" dirty="0"/>
              <a:t>construção do edifício </a:t>
            </a:r>
            <a:r>
              <a:rPr lang="pt-PT" sz="2000" dirty="0"/>
              <a:t>deve considerar os seguintes aspectos: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D08-5FEA-4E80-A50A-9D8FBFB4EBD0}" type="slidenum">
              <a:rPr lang="pt-PT" smtClean="0"/>
              <a:pPr/>
              <a:t>78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pt-PT" sz="3600" u="sng" dirty="0" smtClean="0"/>
              <a:t>Energias Não Renováveis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pt-PT" sz="3100" dirty="0" smtClean="0"/>
              <a:t>Esgotam-se num determinado período de tempo, pois a sua velocidade de renovação é lenta (da ordem dos </a:t>
            </a:r>
            <a:r>
              <a:rPr lang="pt-PT" sz="3100" dirty="0" err="1" smtClean="0"/>
              <a:t>M.a</a:t>
            </a:r>
            <a:r>
              <a:rPr lang="pt-PT" sz="3100" dirty="0" smtClean="0"/>
              <a:t>.). Temos como exemplo os:</a:t>
            </a:r>
          </a:p>
          <a:p>
            <a:pPr lvl="1" algn="just">
              <a:lnSpc>
                <a:spcPct val="150000"/>
              </a:lnSpc>
              <a:spcBef>
                <a:spcPct val="50000"/>
              </a:spcBef>
            </a:pPr>
            <a:r>
              <a:rPr lang="pt-PT" sz="3000" dirty="0" smtClean="0">
                <a:solidFill>
                  <a:schemeClr val="tx1"/>
                </a:solidFill>
              </a:rPr>
              <a:t>combustíveis fósseis </a:t>
            </a:r>
            <a:r>
              <a:rPr lang="pt-PT" sz="2400" dirty="0" smtClean="0">
                <a:solidFill>
                  <a:schemeClr val="tx1"/>
                </a:solidFill>
              </a:rPr>
              <a:t> (carvão, petróleo, gás natural)</a:t>
            </a:r>
          </a:p>
          <a:p>
            <a:pPr lvl="1" algn="just">
              <a:lnSpc>
                <a:spcPct val="150000"/>
              </a:lnSpc>
              <a:spcBef>
                <a:spcPct val="50000"/>
              </a:spcBef>
            </a:pPr>
            <a:r>
              <a:rPr lang="pt-PT" sz="3000" dirty="0" smtClean="0">
                <a:solidFill>
                  <a:schemeClr val="tx1"/>
                </a:solidFill>
              </a:rPr>
              <a:t>minérios radioactivos</a:t>
            </a:r>
          </a:p>
        </p:txBody>
      </p:sp>
      <p:pic>
        <p:nvPicPr>
          <p:cNvPr id="4" name="Picture 6" descr="sem+tít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785794"/>
            <a:ext cx="3024187" cy="1889125"/>
          </a:xfrm>
          <a:prstGeom prst="rect">
            <a:avLst/>
          </a:prstGeom>
          <a:noFill/>
        </p:spPr>
      </p:pic>
      <p:pic>
        <p:nvPicPr>
          <p:cNvPr id="5" name="Picture 5" descr="cartoon comb fósse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2372429" cy="2135186"/>
          </a:xfrm>
          <a:prstGeom prst="rect">
            <a:avLst/>
          </a:prstGeom>
          <a:noFill/>
        </p:spPr>
      </p:pic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Combustíveis Fósseis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Existem três grandes tipos de combustíveis fósseis: o carvão, o petróleo e o gás natural. </a:t>
            </a:r>
          </a:p>
          <a:p>
            <a:r>
              <a:rPr lang="pt-PT" dirty="0" smtClean="0"/>
              <a:t>Estes, além de não renováveis são muito poluidores, pois o seu uso implica muita poluição do ar. </a:t>
            </a:r>
          </a:p>
          <a:p>
            <a:r>
              <a:rPr lang="pt-PT" dirty="0" smtClean="0"/>
              <a:t>Por esses motivos eles estão actualmente em declínio, em especial o petróleo (um poço de petróleo não pode ser enchido pois este combustível é resultado de milhões de anos de decomposição orgânica).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9803-A272-4D0A-BC80-06E1FBEEA374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Rodrigo Corte Real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3616</Words>
  <Application>Microsoft Office PowerPoint</Application>
  <PresentationFormat>Apresentação no Ecrã (4:3)</PresentationFormat>
  <Paragraphs>467</Paragraphs>
  <Slides>78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78</vt:i4>
      </vt:variant>
    </vt:vector>
  </HeadingPairs>
  <TitlesOfParts>
    <vt:vector size="79" baseType="lpstr">
      <vt:lpstr>Urbano</vt:lpstr>
      <vt:lpstr>Sociedade, Tecnologia e Ciência Sistemas Ambientais</vt:lpstr>
      <vt:lpstr>Conceito de Energia</vt:lpstr>
      <vt:lpstr>Diapositivo 3</vt:lpstr>
      <vt:lpstr>Diapositivo 4</vt:lpstr>
      <vt:lpstr>História da Energia e da Electricidade</vt:lpstr>
      <vt:lpstr>Diapositivo 6</vt:lpstr>
      <vt:lpstr>Diapositivo 7</vt:lpstr>
      <vt:lpstr>Diapositivo 8</vt:lpstr>
      <vt:lpstr>Combustíveis Fósseis</vt:lpstr>
      <vt:lpstr>Diapositivo 10</vt:lpstr>
      <vt:lpstr>Diapositivo 11</vt:lpstr>
      <vt:lpstr>Diapositivo 12</vt:lpstr>
      <vt:lpstr>Diapositivo 13</vt:lpstr>
      <vt:lpstr>Energia Nuclear</vt:lpstr>
      <vt:lpstr>Diapositivo 15</vt:lpstr>
      <vt:lpstr>Diapositivo 16</vt:lpstr>
      <vt:lpstr>Diapositivo 17</vt:lpstr>
      <vt:lpstr>Diapositivo 18</vt:lpstr>
      <vt:lpstr>Diapositivo 19</vt:lpstr>
      <vt:lpstr>Energia Hidroeléctrica</vt:lpstr>
      <vt:lpstr>Barragem do Alqueva</vt:lpstr>
      <vt:lpstr>Esquema de turbina hidráulica</vt:lpstr>
      <vt:lpstr>Turbina</vt:lpstr>
      <vt:lpstr>Energia Solar</vt:lpstr>
      <vt:lpstr>Energia Solar</vt:lpstr>
      <vt:lpstr>Energia Solar</vt:lpstr>
      <vt:lpstr>Energia Solar</vt:lpstr>
      <vt:lpstr>Energia Solar</vt:lpstr>
      <vt:lpstr>Energia Solar</vt:lpstr>
      <vt:lpstr>Central Solar da Amareleja</vt:lpstr>
      <vt:lpstr>Energia Geotérmica</vt:lpstr>
      <vt:lpstr>Energia Geotérmica</vt:lpstr>
      <vt:lpstr>Energia Geotérmica</vt:lpstr>
      <vt:lpstr>Energia Geotérmica</vt:lpstr>
      <vt:lpstr>Energia Geotérmica</vt:lpstr>
      <vt:lpstr>Energia Geotérmica</vt:lpstr>
      <vt:lpstr>Energia Geotérmica</vt:lpstr>
      <vt:lpstr>Energia das Ondas</vt:lpstr>
      <vt:lpstr>Energia das Ondas</vt:lpstr>
      <vt:lpstr>Energia das Ondas</vt:lpstr>
      <vt:lpstr>Energia das Ondas</vt:lpstr>
      <vt:lpstr>Energia das Ondas</vt:lpstr>
      <vt:lpstr>Biomassa</vt:lpstr>
      <vt:lpstr>Biomassa</vt:lpstr>
      <vt:lpstr>Biomassa</vt:lpstr>
      <vt:lpstr>Biomassa</vt:lpstr>
      <vt:lpstr>Biomassa</vt:lpstr>
      <vt:lpstr>Biomassa</vt:lpstr>
      <vt:lpstr>Biomassa</vt:lpstr>
      <vt:lpstr>Biomassa</vt:lpstr>
      <vt:lpstr>Diapositivo 51</vt:lpstr>
      <vt:lpstr>Diapositivo 52</vt:lpstr>
      <vt:lpstr>Diapositivo 53</vt:lpstr>
      <vt:lpstr>Diapositivo 54</vt:lpstr>
      <vt:lpstr>Diapositivo 55</vt:lpstr>
      <vt:lpstr>Diapositivo 56</vt:lpstr>
      <vt:lpstr>Diapositivo 57</vt:lpstr>
      <vt:lpstr>Diapositivo 58</vt:lpstr>
      <vt:lpstr>Diapositivo 59</vt:lpstr>
      <vt:lpstr>Diapositivo 60</vt:lpstr>
      <vt:lpstr>Diapositivo 61</vt:lpstr>
      <vt:lpstr>Diapositivo 62</vt:lpstr>
      <vt:lpstr>Diapositivo 63</vt:lpstr>
      <vt:lpstr>Diapositivo 64</vt:lpstr>
      <vt:lpstr>Diapositivo 65</vt:lpstr>
      <vt:lpstr>Diapositivo 66</vt:lpstr>
      <vt:lpstr>Diapositivo 67</vt:lpstr>
      <vt:lpstr>Diapositivo 68</vt:lpstr>
      <vt:lpstr>Diapositivo 69</vt:lpstr>
      <vt:lpstr>Diapositivo 70</vt:lpstr>
      <vt:lpstr>Diapositivo 71</vt:lpstr>
      <vt:lpstr>Diapositivo 72</vt:lpstr>
      <vt:lpstr>Diapositivo 73</vt:lpstr>
      <vt:lpstr>Diapositivo 74</vt:lpstr>
      <vt:lpstr>Diapositivo 75</vt:lpstr>
      <vt:lpstr>Diapositivo 76</vt:lpstr>
      <vt:lpstr>Diapositivo 77</vt:lpstr>
      <vt:lpstr>Diapositivo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PESSOAL</dc:creator>
  <cp:lastModifiedBy>RodrigoCorteReal</cp:lastModifiedBy>
  <cp:revision>71</cp:revision>
  <dcterms:created xsi:type="dcterms:W3CDTF">2008-10-02T08:51:15Z</dcterms:created>
  <dcterms:modified xsi:type="dcterms:W3CDTF">2010-05-26T15:29:21Z</dcterms:modified>
</cp:coreProperties>
</file>