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0" r:id="rId2"/>
    <p:sldId id="261" r:id="rId3"/>
    <p:sldId id="257" r:id="rId4"/>
    <p:sldId id="310" r:id="rId5"/>
    <p:sldId id="309" r:id="rId6"/>
    <p:sldId id="262" r:id="rId7"/>
    <p:sldId id="263" r:id="rId8"/>
    <p:sldId id="295" r:id="rId9"/>
    <p:sldId id="312" r:id="rId10"/>
    <p:sldId id="264" r:id="rId11"/>
    <p:sldId id="313" r:id="rId12"/>
    <p:sldId id="267" r:id="rId13"/>
    <p:sldId id="268" r:id="rId14"/>
    <p:sldId id="270" r:id="rId15"/>
    <p:sldId id="271" r:id="rId16"/>
    <p:sldId id="272" r:id="rId17"/>
    <p:sldId id="273" r:id="rId18"/>
    <p:sldId id="304" r:id="rId19"/>
    <p:sldId id="274" r:id="rId20"/>
    <p:sldId id="275" r:id="rId21"/>
    <p:sldId id="276" r:id="rId22"/>
    <p:sldId id="296" r:id="rId23"/>
    <p:sldId id="277" r:id="rId24"/>
    <p:sldId id="305" r:id="rId25"/>
    <p:sldId id="297" r:id="rId26"/>
    <p:sldId id="278" r:id="rId27"/>
    <p:sldId id="279" r:id="rId28"/>
    <p:sldId id="280" r:id="rId29"/>
    <p:sldId id="281" r:id="rId30"/>
    <p:sldId id="282" r:id="rId31"/>
    <p:sldId id="298" r:id="rId32"/>
    <p:sldId id="299" r:id="rId33"/>
    <p:sldId id="300" r:id="rId34"/>
    <p:sldId id="286" r:id="rId35"/>
    <p:sldId id="287" r:id="rId36"/>
    <p:sldId id="288" r:id="rId37"/>
    <p:sldId id="301" r:id="rId38"/>
    <p:sldId id="306" r:id="rId39"/>
    <p:sldId id="307" r:id="rId40"/>
    <p:sldId id="308" r:id="rId41"/>
    <p:sldId id="302" r:id="rId42"/>
    <p:sldId id="293" r:id="rId43"/>
    <p:sldId id="303" r:id="rId4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tiag" initials="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9900"/>
    <a:srgbClr val="FFE79B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4852" autoAdjust="0"/>
  </p:normalViewPr>
  <p:slideViewPr>
    <p:cSldViewPr>
      <p:cViewPr varScale="1">
        <p:scale>
          <a:sx n="69" d="100"/>
          <a:sy n="69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07AA-2FA1-426E-9E32-868199A4660C}" type="datetimeFigureOut">
              <a:rPr lang="pt-PT" smtClean="0"/>
              <a:pPr/>
              <a:t>27-10-2011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40975-C431-4138-88C8-67F2BE4592D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857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A93A-B987-4AA4-82E1-83053F8979F2}" type="datetimeFigureOut">
              <a:rPr lang="pt-PT" smtClean="0"/>
              <a:pPr/>
              <a:t>27-10-2011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06202-0CDB-4497-9798-E7FDB9747E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428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terteacher.com/whiteboard/alphabetgeometry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terteacher.com/whiteboard/alphabetgeometry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terteacher.com/whiteboard/alphabetgeometry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terteacher.com/whiteboard/alphabetgeometry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NE – Animar</a:t>
            </a:r>
            <a:r>
              <a:rPr lang="pt-PT" baseline="0" dirty="0" smtClean="0"/>
              <a:t> cada um das situações (1) e (2) de forma a surgirem em momentos diferentes, com clique do professor, coordenando-os com o texto no rectângulo.</a:t>
            </a:r>
          </a:p>
          <a:p>
            <a:endParaRPr lang="pt-PT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– as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propriedades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acompanhadas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animação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apresentadas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ser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apresentadas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importante que os alunos compreendam que para construir a imagem de uma figura por uma </a:t>
            </a:r>
            <a:r>
              <a:rPr lang="pt-P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rotação </a:t>
            </a:r>
            <a:r>
              <a:rPr lang="pt-P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temos de 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conhecer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</a:t>
            </a:r>
            <a:r>
              <a:rPr lang="pt-P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amplitude e o sentido do ângulo de rotação;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o </a:t>
            </a:r>
            <a:r>
              <a:rPr lang="pt-P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centro de rotação.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NE - Ver exemplo de animação em </a:t>
            </a:r>
            <a:r>
              <a:rPr lang="pt-PT" dirty="0" smtClean="0">
                <a:hlinkClick r:id="rId3"/>
              </a:rPr>
              <a:t>http://www.misterteacher.com/whiteboard/alphabetgeometry.html</a:t>
            </a:r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construir a imagem de uma figura por uma </a:t>
            </a:r>
            <a:r>
              <a:rPr lang="pt-P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rotação temos de 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conhecer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</a:t>
            </a:r>
            <a:r>
              <a:rPr lang="pt-P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amplitude e o sentido do ângulo de rotação;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o </a:t>
            </a:r>
            <a:r>
              <a:rPr lang="pt-P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centro de rotação.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NE – Animar</a:t>
            </a:r>
            <a:r>
              <a:rPr lang="pt-PT" baseline="0" dirty="0" smtClean="0"/>
              <a:t> cada um dos tópicos de forma a surgirem em momentos diferentes, com clique do professor.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¼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½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¾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associando-os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90, 180 e 270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graus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– </a:t>
            </a:r>
            <a:r>
              <a:rPr lang="pt-PT" dirty="0" smtClean="0"/>
              <a:t>Animar</a:t>
            </a:r>
            <a:r>
              <a:rPr lang="pt-PT" baseline="0" dirty="0" smtClean="0"/>
              <a:t> cada um das situações 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2 e 3 (deslizar) </a:t>
            </a:r>
            <a:r>
              <a:rPr lang="pt-PT" baseline="0" dirty="0" smtClean="0"/>
              <a:t>de forma a surgirem em momentos diferentes, com clique do professor, coordenando-os com o texto no rectângulo. </a:t>
            </a:r>
            <a:r>
              <a:rPr lang="pt-PT" dirty="0" smtClean="0"/>
              <a:t>Ver exemplo de animação em </a:t>
            </a:r>
            <a:r>
              <a:rPr lang="pt-PT" dirty="0" smtClean="0">
                <a:hlinkClick r:id="rId3"/>
              </a:rPr>
              <a:t>http://www.misterteacher.com/whiteboard/alphabetgeometry.html</a:t>
            </a:r>
            <a:endParaRPr lang="pt-PT" baseline="0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– </a:t>
            </a:r>
            <a:r>
              <a:rPr lang="pt-PT" dirty="0" smtClean="0"/>
              <a:t>Animar</a:t>
            </a:r>
            <a:r>
              <a:rPr lang="pt-PT" baseline="0" dirty="0" smtClean="0"/>
              <a:t> cada um das situações 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2 e 3 (deslizar) </a:t>
            </a:r>
            <a:r>
              <a:rPr lang="pt-PT" baseline="0" dirty="0" smtClean="0"/>
              <a:t>de forma a surgirem em momentos diferentes, com clique do professor, coordenando-os com o texto no rectângulo. </a:t>
            </a:r>
            <a:r>
              <a:rPr lang="pt-PT" dirty="0" smtClean="0"/>
              <a:t>Ver exemplo de animação em </a:t>
            </a:r>
            <a:r>
              <a:rPr lang="pt-PT" dirty="0" smtClean="0">
                <a:hlinkClick r:id="rId3"/>
              </a:rPr>
              <a:t>http://www.misterteacher.com/whiteboard/alphabetgeometry.html</a:t>
            </a:r>
            <a:endParaRPr lang="pt-PT" baseline="0" dirty="0" smtClean="0"/>
          </a:p>
          <a:p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construir a imagem de uma figura por uma </a:t>
            </a:r>
            <a:r>
              <a:rPr lang="pt-P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translação </a:t>
            </a:r>
            <a:r>
              <a:rPr lang="pt-P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temos de conhecer</a:t>
            </a:r>
          </a:p>
          <a:p>
            <a:r>
              <a:rPr lang="pt-PT" sz="1200" b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– a direcção e o sentido da ….;</a:t>
            </a:r>
          </a:p>
          <a:p>
            <a:r>
              <a:rPr lang="pt-PT" sz="12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– o </a:t>
            </a:r>
            <a:r>
              <a:rPr lang="pt-PT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NE – É necessário fazer duas animações sequenciadas:</a:t>
            </a:r>
            <a:r>
              <a:rPr lang="pt-PT" baseline="0" dirty="0" smtClean="0"/>
              <a:t> reflexão sobre eixo horizontal (1) e translação à direita (2).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– </a:t>
            </a:r>
            <a:r>
              <a:rPr lang="pt-PT" dirty="0" smtClean="0"/>
              <a:t>Animar</a:t>
            </a:r>
            <a:r>
              <a:rPr lang="pt-PT" baseline="0" dirty="0" smtClean="0"/>
              <a:t> cada um dos tópicos de forma a surgirem em momentos diferentes, com clique do professor.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/>
                </a:solidFill>
              </a:rPr>
              <a:t>NE - Imagens  </a:t>
            </a:r>
            <a:r>
              <a:rPr lang="pt-PT" sz="1200" dirty="0" smtClean="0">
                <a:solidFill>
                  <a:schemeClr val="tx1"/>
                </a:solidFill>
              </a:rPr>
              <a:t>com animação para cada um dos aspectos referidos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/>
                </a:solidFill>
              </a:rPr>
              <a:t>NE - Imagem  </a:t>
            </a:r>
            <a:r>
              <a:rPr lang="pt-PT" sz="1200" dirty="0" smtClean="0">
                <a:solidFill>
                  <a:schemeClr val="tx1"/>
                </a:solidFill>
              </a:rPr>
              <a:t> com animação para cada um dos aspectos referidos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28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sz="1200" b="1" dirty="0" smtClean="0">
                <a:solidFill>
                  <a:schemeClr val="tx1"/>
                </a:solidFill>
              </a:rPr>
              <a:t>NE - Imagem  </a:t>
            </a:r>
            <a:r>
              <a:rPr lang="pt-PT" sz="1200" dirty="0" smtClean="0">
                <a:solidFill>
                  <a:schemeClr val="tx1"/>
                </a:solidFill>
              </a:rPr>
              <a:t> com animação para cada um dos aspectos referidos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29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NE – Animar</a:t>
            </a:r>
            <a:r>
              <a:rPr lang="pt-PT" baseline="0" dirty="0" smtClean="0"/>
              <a:t> cada uma das questões, de forma a surgirem em momentos diferentes, com clique do professor.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30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NE - Disponibilizar de forma a poder ser usado o quadro interactivo.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31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NE – Animar</a:t>
            </a:r>
            <a:r>
              <a:rPr lang="pt-PT" baseline="0" dirty="0" smtClean="0"/>
              <a:t> cada um dos elementos de forma a surgirem em momentos diferentes, com clique do professor.</a:t>
            </a:r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Disponibilizar de forma a poder ser usado o quadro interactivo.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32</a:t>
            </a:fld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NE – Animar</a:t>
            </a:r>
            <a:r>
              <a:rPr lang="pt-PT" baseline="0" dirty="0" smtClean="0"/>
              <a:t> cada um dos elementos de forma a surgirem em momentos diferentes, com clique do professor.</a:t>
            </a:r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       Disponibilizar de forma a poder ser usado o quadro </a:t>
            </a:r>
            <a:r>
              <a:rPr lang="pt-PT" dirty="0" err="1" smtClean="0"/>
              <a:t>interactivo</a:t>
            </a:r>
            <a:r>
              <a:rPr lang="pt-PT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33</a:t>
            </a:fld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Colocar os números</a:t>
            </a:r>
            <a:r>
              <a:rPr lang="pt-PT" baseline="0" dirty="0" smtClean="0"/>
              <a:t> respetivos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35</a:t>
            </a:fld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36</a:t>
            </a:fld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41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94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="0" baseline="0" dirty="0" smtClean="0"/>
          </a:p>
          <a:p>
            <a:endParaRPr lang="pt-PT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NE – Animar</a:t>
            </a:r>
            <a:r>
              <a:rPr lang="pt-PT" baseline="0" dirty="0" smtClean="0"/>
              <a:t> cada um dos elementos de forma a surgirem em momentos diferentes, com clique do professor.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1º eixo a amarelo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2º eixo tracejado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3º setas a laranja, uma de cada vez.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>
                <a:solidFill>
                  <a:srgbClr val="FF0000"/>
                </a:solidFill>
              </a:rPr>
              <a:t>4º setas azul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5º semicírculos, um de cada vez</a:t>
            </a:r>
          </a:p>
          <a:p>
            <a:endParaRPr lang="pt-PT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NE – Animar</a:t>
            </a:r>
            <a:r>
              <a:rPr lang="pt-PT" baseline="0" dirty="0" smtClean="0"/>
              <a:t> cada um dos elementos de forma a surgirem em momentos diferentes, com clique do professor.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1º rectângulo amarelo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2º letra 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3º letras b, q e d sequencialmente.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06202-0CDB-4497-9798-E7FDB9747E36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NE</a:t>
            </a:r>
            <a:r>
              <a:rPr lang="pt-PT" baseline="0" dirty="0" smtClean="0"/>
              <a:t> - </a:t>
            </a:r>
            <a:r>
              <a:rPr lang="pt-PT" dirty="0" smtClean="0"/>
              <a:t>Ver exemplo de animação em </a:t>
            </a:r>
            <a:r>
              <a:rPr lang="pt-PT" dirty="0" smtClean="0">
                <a:hlinkClick r:id="rId3"/>
              </a:rPr>
              <a:t>http://www.misterteacher.com/whiteboard/alphabetgeometry.html</a:t>
            </a:r>
            <a:endParaRPr lang="pt-PT" dirty="0" smtClean="0"/>
          </a:p>
          <a:p>
            <a:endParaRPr lang="pt-PT" dirty="0" smtClean="0"/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Estabecer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paralelo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alunos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acontece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vêm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espelho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observando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pópria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transformado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encontram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 à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mesma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distância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espelho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realçar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encontram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sempre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mesma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distância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linha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perpendicular)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eixo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reflexão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contra-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exemplos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(Num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primeiro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aparece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só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o p  ?  Q</a:t>
            </a: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Depois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aparece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p  ?  b</a:t>
            </a:r>
          </a:p>
          <a:p>
            <a:endParaRPr lang="pt-PT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1424-24F8-44B2-B09F-9409E193BAB2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dirty="0" err="1" smtClean="0"/>
              <a:t>Título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Titulo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Título</a:t>
            </a:r>
            <a:r>
              <a:rPr lang="en-US" dirty="0" smtClean="0"/>
              <a:t> 3</a:t>
            </a:r>
          </a:p>
          <a:p>
            <a:pPr lvl="3"/>
            <a:r>
              <a:rPr lang="en-US" dirty="0" err="1" smtClean="0"/>
              <a:t>Título</a:t>
            </a:r>
            <a:r>
              <a:rPr lang="en-US" dirty="0" smtClean="0"/>
              <a:t>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7BB50F-CEE1-4BF9-924E-6AB50AED4261}" type="datetime1">
              <a:rPr lang="pt-PT" smtClean="0"/>
              <a:pPr/>
              <a:t>27-10-2011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D91F2A-59FB-4142-A0B9-C391B024011F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Marcador de Posição do Rodapé 4"/>
          <p:cNvSpPr txBox="1">
            <a:spLocks/>
          </p:cNvSpPr>
          <p:nvPr userDrawn="1"/>
        </p:nvSpPr>
        <p:spPr>
          <a:xfrm rot="16200000">
            <a:off x="-1229741" y="4838254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 Tudella e RBMestre</a:t>
            </a:r>
            <a:endParaRPr kumimoji="0" lang="pt-PT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B7234-421C-49C0-9A81-0A4251617A6C}" type="datetime1">
              <a:rPr lang="pt-PT" smtClean="0"/>
              <a:pPr/>
              <a:t>27-10-2011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2430C-EC31-4DB6-8CA8-4AEFA336A66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Marcador de Posição do Rodapé 4"/>
          <p:cNvSpPr txBox="1">
            <a:spLocks/>
          </p:cNvSpPr>
          <p:nvPr userDrawn="1"/>
        </p:nvSpPr>
        <p:spPr>
          <a:xfrm rot="16200000">
            <a:off x="-1229741" y="4838254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 </a:t>
            </a:r>
            <a:r>
              <a:rPr kumimoji="0" lang="pt-P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Tudella</a:t>
            </a:r>
            <a:r>
              <a:rPr kumimoji="0" lang="pt-P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pt-PT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RBMestre</a:t>
            </a:r>
            <a:endParaRPr kumimoji="0" lang="pt-PT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336989-46A8-4FF8-8FB3-8011AE9A3ABC}" type="datetime1">
              <a:rPr lang="pt-PT" smtClean="0"/>
              <a:pPr/>
              <a:t>27-10-2011</a:t>
            </a:fld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2430C-EC31-4DB6-8CA8-4AEFA336A66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8422E4-9288-4813-92FB-D0FCDA8C62C7}" type="datetime1">
              <a:rPr lang="pt-PT" smtClean="0"/>
              <a:pPr/>
              <a:t>27-10-2011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AC Tudella e RBMestre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2430C-EC31-4DB6-8CA8-4AEFA336A66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5832140" y="3176972"/>
            <a:ext cx="5832648" cy="0"/>
          </a:xfrm>
          <a:prstGeom prst="line">
            <a:avLst/>
          </a:prstGeom>
          <a:ln w="19050">
            <a:solidFill>
              <a:srgbClr val="D0B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07504" y="6525344"/>
            <a:ext cx="8208912" cy="0"/>
          </a:xfrm>
          <a:prstGeom prst="line">
            <a:avLst/>
          </a:prstGeom>
          <a:ln w="19050">
            <a:solidFill>
              <a:srgbClr val="D0B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_1 (2)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315317" y="6099592"/>
            <a:ext cx="865195" cy="8578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211960" y="6525344"/>
            <a:ext cx="4136504" cy="243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 sz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Matemática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seis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– 6.º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ano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1" name="Marcador de Posição do Rodapé 4"/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085724" y="491026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PT" sz="1000" dirty="0" smtClean="0"/>
              <a:t>AC </a:t>
            </a:r>
            <a:r>
              <a:rPr lang="pt-PT" sz="1000" dirty="0" err="1" smtClean="0"/>
              <a:t>Tudella</a:t>
            </a:r>
            <a:r>
              <a:rPr lang="pt-PT" sz="1000" dirty="0" smtClean="0"/>
              <a:t> e </a:t>
            </a:r>
            <a:r>
              <a:rPr lang="pt-PT" sz="1000" dirty="0" err="1" smtClean="0"/>
              <a:t>RBMestre</a:t>
            </a:r>
            <a:endParaRPr lang="pt-PT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FFC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FFC000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FFC000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terteacher.com/alphabetgeometry/reflection.html" TargetMode="External"/><Relationship Id="rId2" Type="http://schemas.openxmlformats.org/officeDocument/2006/relationships/hyperlink" Target="http://nlvm.usu.edu/en/nav/frames_asid_297_g_2_t_3.html?open=activities&amp;from=category_g_2_t_3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lluminations.nctm.org/ActivityDetail.aspx?ID=168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229200"/>
            <a:ext cx="6696744" cy="1070794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Reflexão, rotação e translação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• 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Noção e propriedades da reflexão, da rotação e da translação</a:t>
            </a:r>
            <a:endParaRPr lang="pt-PT" sz="1400" strike="sngStrik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7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GEOMETRIA</a:t>
            </a:r>
            <a:endParaRPr lang="pt-PT" sz="7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509120"/>
            <a:ext cx="3382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800" dirty="0" smtClean="0">
                <a:latin typeface="Trebuchet MS" pitchFamily="34" charset="0"/>
              </a:rPr>
              <a:t>ISOMETRIAS</a:t>
            </a:r>
            <a:endParaRPr lang="pt-PT" sz="4800" dirty="0">
              <a:latin typeface="Trebuchet MS" pitchFamily="34" charset="0"/>
            </a:endParaRPr>
          </a:p>
        </p:txBody>
      </p:sp>
      <p:pic>
        <p:nvPicPr>
          <p:cNvPr id="7" name="Picture 6" descr="isomet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132856"/>
            <a:ext cx="4968110" cy="3096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3528392"/>
          </a:xfrm>
          <a:noFill/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pt-PT" sz="180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  <a:p>
            <a:pPr algn="just">
              <a:buNone/>
            </a:pPr>
            <a:endParaRPr lang="pt-PT" sz="1800" i="1" dirty="0">
              <a:latin typeface="Trebuchet MS" pitchFamily="34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395536" y="1412776"/>
            <a:ext cx="8136904" cy="496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79388" indent="-179388" algn="just">
              <a:lnSpc>
                <a:spcPct val="150000"/>
              </a:lnSpc>
            </a:pPr>
            <a:endParaRPr lang="pt-PT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latin typeface="Trebuchet MS" pitchFamily="34" charset="0"/>
              </a:rPr>
              <a:t>“No estudo da Geometria e das grandezas geométricas deve tomar-se como </a:t>
            </a:r>
            <a:r>
              <a:rPr lang="pt-PT" b="1" u="sng" dirty="0" smtClean="0">
                <a:latin typeface="Trebuchet MS" pitchFamily="34" charset="0"/>
              </a:rPr>
              <a:t>ponto de partida</a:t>
            </a:r>
            <a:r>
              <a:rPr lang="pt-PT" dirty="0" smtClean="0">
                <a:latin typeface="Trebuchet MS" pitchFamily="34" charset="0"/>
              </a:rPr>
              <a:t> situações do quotidiano dos alunos, recorrendo, por exemplo, a azulejos e outros artefactos de cerâmica, a tapeçarias ou pintura e ao próprio corpo humano.”</a:t>
            </a:r>
          </a:p>
          <a:p>
            <a:pPr marL="179388" indent="-179388">
              <a:lnSpc>
                <a:spcPct val="150000"/>
              </a:lnSpc>
            </a:pPr>
            <a:endParaRPr lang="pt-PT" dirty="0" smtClean="0">
              <a:latin typeface="Trebuchet MS" pitchFamily="34" charset="0"/>
            </a:endParaRP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latin typeface="Trebuchet MS" pitchFamily="34" charset="0"/>
              </a:rPr>
              <a:t>“Dado que a Geometria e a Medida estão diretamente relacionadas com as atividades matemáticas mais antigas em que o ser humano se envolveu, o seu estudo possibilita </a:t>
            </a:r>
            <a:r>
              <a:rPr lang="pt-PT" b="1" dirty="0" smtClean="0">
                <a:latin typeface="Trebuchet MS" pitchFamily="34" charset="0"/>
              </a:rPr>
              <a:t>a exploração de aspetos históricos </a:t>
            </a:r>
            <a:r>
              <a:rPr lang="pt-PT" dirty="0" smtClean="0">
                <a:latin typeface="Trebuchet MS" pitchFamily="34" charset="0"/>
              </a:rPr>
              <a:t>(a Matemática como atividade de resolução de problemas práticos em algumas civilizações e também como atividade predominantemente intelectual, para os Gregos).”</a:t>
            </a:r>
          </a:p>
          <a:p>
            <a:pPr marL="179388" indent="-179388">
              <a:buFont typeface="Arial" pitchFamily="34" charset="0"/>
              <a:buChar char="•"/>
            </a:pPr>
            <a:endParaRPr lang="pt-PT" sz="1600" dirty="0" smtClean="0"/>
          </a:p>
          <a:p>
            <a:pPr marL="179388" indent="-179388"/>
            <a:endParaRPr lang="pt-PT" sz="1600" dirty="0" smtClean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IDEIAS-CHAVE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9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0" name="Marcador de Posição de Conteúdo 4"/>
          <p:cNvSpPr txBox="1">
            <a:spLocks/>
          </p:cNvSpPr>
          <p:nvPr/>
        </p:nvSpPr>
        <p:spPr>
          <a:xfrm>
            <a:off x="1591196" y="5949280"/>
            <a:ext cx="712879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Programa de Matemática para o Ensino Básico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988840"/>
            <a:ext cx="7920880" cy="294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latin typeface="Trebuchet MS" pitchFamily="34" charset="0"/>
              </a:rPr>
              <a:t>“O estudo da Geometria deve ter </a:t>
            </a:r>
            <a:r>
              <a:rPr lang="pt-PT" b="1" dirty="0" smtClean="0">
                <a:latin typeface="Trebuchet MS" pitchFamily="34" charset="0"/>
              </a:rPr>
              <a:t>como base </a:t>
            </a:r>
            <a:r>
              <a:rPr lang="pt-PT" b="1" u="sng" dirty="0" smtClean="0">
                <a:latin typeface="Trebuchet MS" pitchFamily="34" charset="0"/>
              </a:rPr>
              <a:t>tarefas</a:t>
            </a:r>
            <a:r>
              <a:rPr lang="pt-PT" b="1" dirty="0" smtClean="0">
                <a:latin typeface="Trebuchet MS" pitchFamily="34" charset="0"/>
              </a:rPr>
              <a:t> que proporcionem oportunidades para observar, analisar, relacionar e construir figuras geométricas e de operar com elas</a:t>
            </a:r>
            <a:r>
              <a:rPr lang="pt-PT" dirty="0" smtClean="0">
                <a:latin typeface="Trebuchet MS" pitchFamily="34" charset="0"/>
              </a:rPr>
              <a:t>. As tarefas que envolvem as isometrias do plano devem merecer atenção especial neste ciclo, sobretudo as que dizem respeito a reflexões e rotações, pois permitem a aprendizagem de conceitos geométricos de forma dinâmica e o aprofundamento da sua compreensão.”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IDEIAS-CHAVE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7" name="Marcador de Posição de Conteúdo 4"/>
          <p:cNvSpPr txBox="1">
            <a:spLocks/>
          </p:cNvSpPr>
          <p:nvPr/>
        </p:nvSpPr>
        <p:spPr>
          <a:xfrm>
            <a:off x="1601057" y="5183804"/>
            <a:ext cx="712879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Programa de Matemática para o Ensino Básico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408712" cy="377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arcador de Posição de Conteúdo 3"/>
          <p:cNvSpPr txBox="1">
            <a:spLocks/>
          </p:cNvSpPr>
          <p:nvPr/>
        </p:nvSpPr>
        <p:spPr>
          <a:xfrm>
            <a:off x="539552" y="5661248"/>
            <a:ext cx="7848872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9690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</a:rPr>
              <a:t>Procura descrever o que aconteceu. O que se manteve e o que se alterou?</a:t>
            </a:r>
          </a:p>
          <a:p>
            <a:pPr marL="59690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</a:rPr>
              <a:t>Quantos eixos de reflexão tem a figura? Localiza-o(s).</a:t>
            </a:r>
          </a:p>
          <a:p>
            <a:pPr marL="59690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19" name="Conexão recta unidireccional 18"/>
          <p:cNvCxnSpPr/>
          <p:nvPr/>
        </p:nvCxnSpPr>
        <p:spPr>
          <a:xfrm rot="5400000">
            <a:off x="6012160" y="3212976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9512" y="105273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PT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Observando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atentamente a imagem que se segue…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8264" y="908720"/>
            <a:ext cx="165618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2 - Pág. 8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5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1345"/>
            <a:ext cx="6408712" cy="377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exão recta 8"/>
          <p:cNvCxnSpPr/>
          <p:nvPr/>
        </p:nvCxnSpPr>
        <p:spPr>
          <a:xfrm flipV="1">
            <a:off x="971600" y="3753553"/>
            <a:ext cx="7200800" cy="5040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rot="5400000">
            <a:off x="3419872" y="3465521"/>
            <a:ext cx="1152128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/>
          <p:nvPr/>
        </p:nvCxnSpPr>
        <p:spPr>
          <a:xfrm rot="5400000" flipH="1" flipV="1">
            <a:off x="3456670" y="4580851"/>
            <a:ext cx="108012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rda 16"/>
          <p:cNvSpPr/>
          <p:nvPr/>
        </p:nvSpPr>
        <p:spPr>
          <a:xfrm rot="5400000">
            <a:off x="4341436" y="3048013"/>
            <a:ext cx="1541248" cy="1656184"/>
          </a:xfrm>
          <a:prstGeom prst="chord">
            <a:avLst>
              <a:gd name="adj1" fmla="val 5069587"/>
              <a:gd name="adj2" fmla="val 1620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orda 17"/>
          <p:cNvSpPr/>
          <p:nvPr/>
        </p:nvSpPr>
        <p:spPr>
          <a:xfrm rot="16200000">
            <a:off x="4391980" y="3285501"/>
            <a:ext cx="1440160" cy="1656184"/>
          </a:xfrm>
          <a:prstGeom prst="chord">
            <a:avLst>
              <a:gd name="adj1" fmla="val 4973489"/>
              <a:gd name="adj2" fmla="val 1620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3" name="Conexão recta 22"/>
          <p:cNvCxnSpPr/>
          <p:nvPr/>
        </p:nvCxnSpPr>
        <p:spPr>
          <a:xfrm rot="5400000">
            <a:off x="3347864" y="3753553"/>
            <a:ext cx="360040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20272" y="908721"/>
            <a:ext cx="15841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2 - Pág. 8</a:t>
            </a:r>
            <a:endParaRPr lang="pt-PT" sz="1600" b="1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105273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PT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Observando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atentamente a imagem que se segue…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6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08912" cy="1296144"/>
          </a:xfrm>
          <a:noFill/>
          <a:effectLst/>
        </p:spPr>
        <p:txBody>
          <a:bodyPr>
            <a:noAutofit/>
          </a:bodyPr>
          <a:lstStyle/>
          <a:p>
            <a:r>
              <a:rPr lang="pt-PT" sz="1800" b="1" dirty="0" smtClean="0">
                <a:solidFill>
                  <a:schemeClr val="tx1"/>
                </a:solidFill>
              </a:rPr>
              <a:t>Já reparaste que o carácter “p” é uma das letras mais versáteis do alfabeto?</a:t>
            </a:r>
            <a:br>
              <a:rPr lang="pt-PT" sz="1800" b="1" dirty="0" smtClean="0">
                <a:solidFill>
                  <a:schemeClr val="tx1"/>
                </a:solidFill>
              </a:rPr>
            </a:br>
            <a:r>
              <a:rPr lang="pt-PT" sz="1800" b="1" dirty="0" smtClean="0">
                <a:solidFill>
                  <a:schemeClr val="tx1"/>
                </a:solidFill>
              </a:rPr>
              <a:t/>
            </a:r>
            <a:br>
              <a:rPr lang="pt-PT" sz="1800" b="1" dirty="0" smtClean="0">
                <a:solidFill>
                  <a:schemeClr val="tx1"/>
                </a:solidFill>
              </a:rPr>
            </a:br>
            <a:r>
              <a:rPr lang="pt-PT" sz="1800" b="1" dirty="0" smtClean="0">
                <a:solidFill>
                  <a:schemeClr val="tx1"/>
                </a:solidFill>
              </a:rPr>
              <a:t>Observa:</a:t>
            </a:r>
            <a:endParaRPr lang="pt-PT" sz="1800" b="1" dirty="0">
              <a:solidFill>
                <a:schemeClr val="tx1"/>
              </a:solidFill>
            </a:endParaRPr>
          </a:p>
        </p:txBody>
      </p:sp>
      <p:sp>
        <p:nvSpPr>
          <p:cNvPr id="4" name="Marcador de Posição de Conteúdo 3"/>
          <p:cNvSpPr txBox="1">
            <a:spLocks/>
          </p:cNvSpPr>
          <p:nvPr/>
        </p:nvSpPr>
        <p:spPr>
          <a:xfrm>
            <a:off x="539552" y="4941168"/>
            <a:ext cx="784887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noProof="0" dirty="0" smtClean="0">
                <a:latin typeface="Trebuchet MS" pitchFamily="34" charset="0"/>
              </a:rPr>
              <a:t>Como vês com o mesmo carácter é possível representar pelo menos 4 letras diferentes. Procura descrever que transformações ocorreram para a partir de “p” obter cada uma das outras letras.</a:t>
            </a: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4572000" y="2564904"/>
            <a:ext cx="14401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q</a:t>
            </a:r>
            <a:endParaRPr lang="pt-PT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187624" y="2420888"/>
            <a:ext cx="122413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Arial Rounded MT Bold" pitchFamily="34" charset="0"/>
              </a:rPr>
              <a:t>p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3131840" y="2564904"/>
            <a:ext cx="14401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6012160" y="2564904"/>
            <a:ext cx="14401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d</a:t>
            </a:r>
            <a:endParaRPr lang="pt-PT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908721"/>
            <a:ext cx="18002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Ponto de partida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0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4139952" y="764704"/>
            <a:ext cx="165618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q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3" name="Grupo 12"/>
          <p:cNvGrpSpPr/>
          <p:nvPr/>
        </p:nvGrpSpPr>
        <p:grpSpPr>
          <a:xfrm>
            <a:off x="1187624" y="764704"/>
            <a:ext cx="1872208" cy="2376264"/>
            <a:chOff x="539552" y="2204864"/>
            <a:chExt cx="1728192" cy="3096344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4"/>
              <a:ext cx="1224136" cy="20928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19" name="Conexão recta unidireccional 18"/>
          <p:cNvCxnSpPr/>
          <p:nvPr/>
        </p:nvCxnSpPr>
        <p:spPr>
          <a:xfrm>
            <a:off x="3059832" y="1988840"/>
            <a:ext cx="1152128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ângulo 32"/>
          <p:cNvSpPr/>
          <p:nvPr/>
        </p:nvSpPr>
        <p:spPr>
          <a:xfrm>
            <a:off x="1403648" y="3933056"/>
            <a:ext cx="165618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b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36" name="Conexão recta unidireccional 35"/>
          <p:cNvCxnSpPr/>
          <p:nvPr/>
        </p:nvCxnSpPr>
        <p:spPr>
          <a:xfrm rot="5400000">
            <a:off x="1584462" y="3537012"/>
            <a:ext cx="1223342" cy="7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716016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(1)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907704" y="59492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(2)</a:t>
            </a:r>
            <a:endParaRPr lang="pt-PT" dirty="0"/>
          </a:p>
        </p:txBody>
      </p:sp>
      <p:sp>
        <p:nvSpPr>
          <p:cNvPr id="25" name="TextBox 24"/>
          <p:cNvSpPr txBox="1"/>
          <p:nvPr/>
        </p:nvSpPr>
        <p:spPr>
          <a:xfrm>
            <a:off x="7308304" y="908720"/>
            <a:ext cx="129614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Reflexão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7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87624" y="299695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?</a:t>
            </a:r>
            <a:endParaRPr lang="pt-PT" sz="66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908720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?</a:t>
            </a:r>
            <a:endParaRPr lang="pt-PT" sz="66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20" grpId="0"/>
      <p:bldP spid="22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 txBox="1">
            <a:spLocks/>
          </p:cNvSpPr>
          <p:nvPr/>
        </p:nvSpPr>
        <p:spPr>
          <a:xfrm>
            <a:off x="5364088" y="1340768"/>
            <a:ext cx="3312368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400" dirty="0" smtClean="0">
                <a:latin typeface="Trebuchet MS" pitchFamily="34" charset="0"/>
              </a:rPr>
              <a:t>A letra </a:t>
            </a:r>
            <a:r>
              <a:rPr lang="pt-PT" sz="1400" i="1" dirty="0" smtClean="0">
                <a:latin typeface="Trebuchet MS" pitchFamily="34" charset="0"/>
              </a:rPr>
              <a:t>p</a:t>
            </a:r>
            <a:r>
              <a:rPr lang="pt-PT" sz="1400" dirty="0" smtClean="0">
                <a:latin typeface="Trebuchet MS" pitchFamily="34" charset="0"/>
              </a:rPr>
              <a:t> pode transformar-se em </a:t>
            </a:r>
            <a:r>
              <a:rPr lang="pt-PT" sz="1400" i="1" dirty="0" smtClean="0">
                <a:latin typeface="Trebuchet MS" pitchFamily="34" charset="0"/>
              </a:rPr>
              <a:t>q </a:t>
            </a:r>
            <a:r>
              <a:rPr lang="pt-PT" sz="1400" dirty="0" smtClean="0">
                <a:latin typeface="Trebuchet MS" pitchFamily="34" charset="0"/>
              </a:rPr>
              <a:t>através de uma </a:t>
            </a:r>
            <a:r>
              <a:rPr lang="pt-PT" sz="1400" b="1" dirty="0">
                <a:solidFill>
                  <a:srgbClr val="FFC000"/>
                </a:solidFill>
                <a:latin typeface="Trebuchet MS" pitchFamily="34" charset="0"/>
              </a:rPr>
              <a:t>r</a:t>
            </a:r>
            <a:r>
              <a:rPr lang="pt-PT" sz="1400" b="1" dirty="0" smtClean="0">
                <a:solidFill>
                  <a:srgbClr val="FFC000"/>
                </a:solidFill>
                <a:latin typeface="Trebuchet MS" pitchFamily="34" charset="0"/>
              </a:rPr>
              <a:t>eflexão</a:t>
            </a:r>
            <a:r>
              <a:rPr lang="pt-PT" sz="1400" dirty="0" smtClean="0">
                <a:latin typeface="Trebuchet MS" pitchFamily="34" charset="0"/>
              </a:rPr>
              <a:t>, isto é, criou-se uma imagem em espelho.  Neste caso (1), a letra </a:t>
            </a:r>
            <a:r>
              <a:rPr lang="pt-PT" sz="1400" i="1" dirty="0" smtClean="0">
                <a:latin typeface="Trebuchet MS" pitchFamily="34" charset="0"/>
              </a:rPr>
              <a:t>q</a:t>
            </a:r>
            <a:r>
              <a:rPr lang="pt-PT" sz="1400" dirty="0" smtClean="0">
                <a:latin typeface="Trebuchet MS" pitchFamily="34" charset="0"/>
              </a:rPr>
              <a:t> seria a imagem refletida no espelho se o colocássemos  sobre a linha vertical tracejada — </a:t>
            </a:r>
            <a:r>
              <a:rPr lang="pt-PT" sz="1400" dirty="0" smtClean="0">
                <a:solidFill>
                  <a:srgbClr val="FFC000"/>
                </a:solidFill>
                <a:latin typeface="Trebuchet MS" pitchFamily="34" charset="0"/>
              </a:rPr>
              <a:t>eixo de reflexão</a:t>
            </a:r>
            <a:r>
              <a:rPr lang="pt-PT" sz="14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marL="82550"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400" dirty="0" smtClean="0">
                <a:solidFill>
                  <a:schemeClr val="tx1"/>
                </a:solidFill>
                <a:latin typeface="Trebuchet MS" pitchFamily="34" charset="0"/>
              </a:rPr>
              <a:t>Este eixo pode ser colocado em  variadas posições. Nestes exemplos utilizou-se um eixo de reflexão vertical  e um eixo de reflexão horizontal. Nestes casos a imagem obtida é também diferente.</a:t>
            </a:r>
          </a:p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000" dirty="0" smtClean="0">
                <a:latin typeface="Trebuchet MS" pitchFamily="34" charset="0"/>
              </a:rPr>
              <a:t> </a:t>
            </a:r>
            <a:endParaRPr kumimoji="0" lang="pt-PT" sz="20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707904" y="764704"/>
            <a:ext cx="165618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q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3" name="Grupo 12"/>
          <p:cNvGrpSpPr/>
          <p:nvPr/>
        </p:nvGrpSpPr>
        <p:grpSpPr>
          <a:xfrm>
            <a:off x="1187624" y="764704"/>
            <a:ext cx="1872208" cy="2376264"/>
            <a:chOff x="539552" y="2204864"/>
            <a:chExt cx="1728192" cy="3096344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4"/>
              <a:ext cx="1224136" cy="20928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19" name="Conexão recta unidireccional 18"/>
          <p:cNvCxnSpPr/>
          <p:nvPr/>
        </p:nvCxnSpPr>
        <p:spPr>
          <a:xfrm>
            <a:off x="3059832" y="1988840"/>
            <a:ext cx="864096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 rot="5400000">
            <a:off x="2267744" y="1988840"/>
            <a:ext cx="2304256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hamada com Linha 1 24"/>
          <p:cNvSpPr/>
          <p:nvPr/>
        </p:nvSpPr>
        <p:spPr>
          <a:xfrm>
            <a:off x="4427984" y="357917"/>
            <a:ext cx="2520280" cy="360040"/>
          </a:xfrm>
          <a:prstGeom prst="borderCallout1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Eixo de reflexão vertical</a:t>
            </a:r>
            <a:endParaRPr lang="pt-PT" dirty="0">
              <a:solidFill>
                <a:schemeClr val="tx1"/>
              </a:solidFill>
            </a:endParaRPr>
          </a:p>
        </p:txBody>
      </p:sp>
      <p:cxnSp>
        <p:nvCxnSpPr>
          <p:cNvPr id="26" name="Conexão recta 25"/>
          <p:cNvCxnSpPr/>
          <p:nvPr/>
        </p:nvCxnSpPr>
        <p:spPr>
          <a:xfrm rot="10800000">
            <a:off x="1403648" y="3645024"/>
            <a:ext cx="1656184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ângulo 32"/>
          <p:cNvSpPr/>
          <p:nvPr/>
        </p:nvSpPr>
        <p:spPr>
          <a:xfrm>
            <a:off x="1403648" y="3933056"/>
            <a:ext cx="151216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b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4" name="Chamada com Linha 1 33"/>
          <p:cNvSpPr/>
          <p:nvPr/>
        </p:nvSpPr>
        <p:spPr>
          <a:xfrm>
            <a:off x="3275856" y="5733256"/>
            <a:ext cx="2808312" cy="360040"/>
          </a:xfrm>
          <a:prstGeom prst="borderCallout1">
            <a:avLst>
              <a:gd name="adj1" fmla="val 18750"/>
              <a:gd name="adj2" fmla="val -8333"/>
              <a:gd name="adj3" fmla="val -508896"/>
              <a:gd name="adj4" fmla="val -25819"/>
            </a:avLst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Eixo</a:t>
            </a:r>
            <a:r>
              <a:rPr lang="pt-PT" dirty="0" smtClean="0"/>
              <a:t> </a:t>
            </a:r>
            <a:r>
              <a:rPr lang="pt-PT" dirty="0" smtClean="0">
                <a:solidFill>
                  <a:schemeClr val="tx1"/>
                </a:solidFill>
              </a:rPr>
              <a:t>de</a:t>
            </a:r>
            <a:r>
              <a:rPr lang="pt-PT" dirty="0" smtClean="0"/>
              <a:t> </a:t>
            </a:r>
            <a:r>
              <a:rPr lang="pt-PT" dirty="0" smtClean="0">
                <a:solidFill>
                  <a:schemeClr val="tx1"/>
                </a:solidFill>
              </a:rPr>
              <a:t>reflexão</a:t>
            </a:r>
            <a:r>
              <a:rPr lang="pt-PT" dirty="0" smtClean="0"/>
              <a:t> </a:t>
            </a:r>
            <a:r>
              <a:rPr lang="pt-PT" dirty="0" smtClean="0">
                <a:solidFill>
                  <a:schemeClr val="tx1"/>
                </a:solidFill>
              </a:rPr>
              <a:t>horizontal</a:t>
            </a:r>
            <a:endParaRPr lang="pt-PT" dirty="0">
              <a:solidFill>
                <a:schemeClr val="tx1"/>
              </a:solidFill>
            </a:endParaRPr>
          </a:p>
        </p:txBody>
      </p:sp>
      <p:cxnSp>
        <p:nvCxnSpPr>
          <p:cNvPr id="36" name="Conexão recta unidireccional 35"/>
          <p:cNvCxnSpPr/>
          <p:nvPr/>
        </p:nvCxnSpPr>
        <p:spPr>
          <a:xfrm rot="5400000">
            <a:off x="1620466" y="3644230"/>
            <a:ext cx="1152128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28396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(1)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907704" y="59492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(2)</a:t>
            </a:r>
            <a:endParaRPr lang="pt-PT" dirty="0"/>
          </a:p>
        </p:txBody>
      </p:sp>
      <p:sp>
        <p:nvSpPr>
          <p:cNvPr id="29" name="TextBox 28"/>
          <p:cNvSpPr txBox="1"/>
          <p:nvPr/>
        </p:nvSpPr>
        <p:spPr>
          <a:xfrm>
            <a:off x="7380312" y="692696"/>
            <a:ext cx="129614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Reflexão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5" grpId="0" animBg="1"/>
      <p:bldP spid="33" grpId="0"/>
      <p:bldP spid="34" grpId="0" animBg="1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 txBox="1">
            <a:spLocks/>
          </p:cNvSpPr>
          <p:nvPr/>
        </p:nvSpPr>
        <p:spPr>
          <a:xfrm>
            <a:off x="2915816" y="1412776"/>
            <a:ext cx="5688632" cy="47525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1000" dirty="0" smtClean="0"/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PROPRIEDADES DA REFLEXÃO</a:t>
            </a:r>
            <a:endParaRPr lang="pt-PT" sz="16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marL="185738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</a:rPr>
              <a:t> A </a:t>
            </a:r>
            <a:r>
              <a:rPr lang="pt-PT" sz="1600" b="1" dirty="0" smtClean="0">
                <a:solidFill>
                  <a:schemeClr val="tx1"/>
                </a:solidFill>
                <a:latin typeface="Trebuchet MS" pitchFamily="34" charset="0"/>
              </a:rPr>
              <a:t>reflexão de uma figura em relação a um eixo de reflexão </a:t>
            </a: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</a:rPr>
              <a:t>faz corresponder a cada  ponto A um ponto A' (imagem ou  transformado de A).</a:t>
            </a:r>
          </a:p>
          <a:p>
            <a:pPr>
              <a:lnSpc>
                <a:spcPct val="150000"/>
              </a:lnSpc>
            </a:pPr>
            <a:endParaRPr lang="pt-PT" sz="1600" b="1" dirty="0" smtClean="0">
              <a:latin typeface="Trebuchet MS" pitchFamily="34" charset="0"/>
              <a:cs typeface="Estrangelo Edessa" pitchFamily="66" charset="0"/>
            </a:endParaRPr>
          </a:p>
          <a:p>
            <a:pPr marL="185738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</a:rPr>
              <a:t>Na reflexão: </a:t>
            </a:r>
          </a:p>
          <a:p>
            <a:pPr marL="539750" indent="-179388">
              <a:lnSpc>
                <a:spcPct val="150000"/>
              </a:lnSpc>
            </a:pPr>
            <a:r>
              <a:rPr lang="pt-PT" sz="1600" dirty="0" smtClean="0">
                <a:latin typeface="Trebuchet MS" pitchFamily="34" charset="0"/>
              </a:rPr>
              <a:t>— </a:t>
            </a: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</a:rPr>
              <a:t>cada ponto e a sua imagem estão à </a:t>
            </a:r>
            <a:r>
              <a:rPr lang="pt-PT" sz="1600" b="1" dirty="0" smtClean="0">
                <a:solidFill>
                  <a:schemeClr val="tx1"/>
                </a:solidFill>
                <a:latin typeface="Trebuchet MS" pitchFamily="34" charset="0"/>
              </a:rPr>
              <a:t>mesma distância</a:t>
            </a: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</a:rPr>
              <a:t>, medida na perpendicular, do eixo de reflexão;</a:t>
            </a:r>
            <a:endParaRPr lang="pt-PT" sz="1600" b="1" dirty="0" smtClean="0">
              <a:solidFill>
                <a:schemeClr val="tx1"/>
              </a:solidFill>
              <a:latin typeface="Trebuchet MS" pitchFamily="34" charset="0"/>
              <a:cs typeface="Estrangelo Edessa" pitchFamily="66" charset="0"/>
            </a:endParaRPr>
          </a:p>
          <a:p>
            <a:pPr marL="539750" indent="-179388">
              <a:lnSpc>
                <a:spcPct val="150000"/>
              </a:lnSpc>
            </a:pP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PT" sz="1600" dirty="0" smtClean="0">
                <a:latin typeface="Trebuchet MS" pitchFamily="34" charset="0"/>
              </a:rPr>
              <a:t>— </a:t>
            </a:r>
            <a:r>
              <a:rPr lang="pt-PT" sz="1600" dirty="0" smtClean="0">
                <a:solidFill>
                  <a:schemeClr val="tx1"/>
                </a:solidFill>
                <a:latin typeface="Trebuchet MS" pitchFamily="34" charset="0"/>
                <a:cs typeface="Estrangelo Edessa" pitchFamily="66" charset="0"/>
              </a:rPr>
              <a:t>a imagem de um ponto do eixo é o próprio ponto.</a:t>
            </a:r>
          </a:p>
          <a:p>
            <a:pPr marL="185738" indent="-185738">
              <a:lnSpc>
                <a:spcPct val="150000"/>
              </a:lnSpc>
            </a:pPr>
            <a:endParaRPr lang="pt-PT" sz="1600" dirty="0" smtClean="0">
              <a:latin typeface="Trebuchet MS" pitchFamily="34" charset="0"/>
              <a:cs typeface="Estrangelo Edessa" pitchFamily="66" charset="0"/>
            </a:endParaRPr>
          </a:p>
          <a:p>
            <a:pPr marL="185738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 smtClean="0">
                <a:latin typeface="Trebuchet MS" pitchFamily="34" charset="0"/>
                <a:cs typeface="Estrangelo Edessa" pitchFamily="66" charset="0"/>
              </a:rPr>
              <a:t>A reflexão inverte a orientação da figura.</a:t>
            </a:r>
            <a:endParaRPr lang="pt-PT" sz="1400" b="1" dirty="0" smtClean="0">
              <a:solidFill>
                <a:srgbClr val="C00000"/>
              </a:solidFill>
            </a:endParaRP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000" dirty="0" smtClean="0"/>
              <a:t> </a:t>
            </a:r>
            <a:endParaRPr kumimoji="0" lang="pt-PT" sz="20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908720"/>
            <a:ext cx="129614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Reflexão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8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683568" y="2348880"/>
            <a:ext cx="1296144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611560" y="4941168"/>
            <a:ext cx="1296144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ângulo 13"/>
          <p:cNvSpPr/>
          <p:nvPr/>
        </p:nvSpPr>
        <p:spPr>
          <a:xfrm>
            <a:off x="0" y="886732"/>
            <a:ext cx="1326147" cy="16061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Rounded MT Bold" pitchFamily="34" charset="0"/>
              </a:rPr>
              <a:t>p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Arial Rounded MT Bold" pitchFamily="34" charset="0"/>
            </a:endParaRPr>
          </a:p>
        </p:txBody>
      </p:sp>
      <p:sp>
        <p:nvSpPr>
          <p:cNvPr id="31" name="Rectângulo 11"/>
          <p:cNvSpPr/>
          <p:nvPr/>
        </p:nvSpPr>
        <p:spPr>
          <a:xfrm>
            <a:off x="1187624" y="904071"/>
            <a:ext cx="165618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Rounded MT Bold" pitchFamily="34" charset="0"/>
              </a:rPr>
              <a:t>q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Arial Rounded MT Bold" pitchFamily="34" charset="0"/>
            </a:endParaRPr>
          </a:p>
        </p:txBody>
      </p:sp>
      <p:sp>
        <p:nvSpPr>
          <p:cNvPr id="32" name="Rectângulo 13"/>
          <p:cNvSpPr/>
          <p:nvPr/>
        </p:nvSpPr>
        <p:spPr>
          <a:xfrm>
            <a:off x="611560" y="2780928"/>
            <a:ext cx="1326147" cy="16061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Rounded MT Bold" pitchFamily="34" charset="0"/>
              </a:rPr>
              <a:t>p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Arial Rounded MT Bold" pitchFamily="34" charset="0"/>
            </a:endParaRPr>
          </a:p>
        </p:txBody>
      </p:sp>
      <p:sp>
        <p:nvSpPr>
          <p:cNvPr id="33" name="Rectângulo 32"/>
          <p:cNvSpPr/>
          <p:nvPr/>
        </p:nvSpPr>
        <p:spPr>
          <a:xfrm>
            <a:off x="539552" y="4720495"/>
            <a:ext cx="151216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Rounded MT Bold" pitchFamily="34" charset="0"/>
              </a:rPr>
              <a:t>b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1691680" y="620688"/>
            <a:ext cx="1872208" cy="2376264"/>
            <a:chOff x="539552" y="2204864"/>
            <a:chExt cx="1728192" cy="3096344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4"/>
              <a:ext cx="1224136" cy="20928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Rectângulo 17"/>
          <p:cNvSpPr/>
          <p:nvPr/>
        </p:nvSpPr>
        <p:spPr>
          <a:xfrm>
            <a:off x="1619672" y="4149080"/>
            <a:ext cx="16561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</a:t>
            </a:r>
            <a:endParaRPr lang="pt-PT" sz="12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19" name="Conexão recta unidireccional 18"/>
          <p:cNvCxnSpPr/>
          <p:nvPr/>
        </p:nvCxnSpPr>
        <p:spPr>
          <a:xfrm rot="5400000">
            <a:off x="1908498" y="3572222"/>
            <a:ext cx="1152128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Posição de Conteúdo 3"/>
          <p:cNvSpPr txBox="1">
            <a:spLocks/>
          </p:cNvSpPr>
          <p:nvPr/>
        </p:nvSpPr>
        <p:spPr>
          <a:xfrm>
            <a:off x="3419872" y="3068960"/>
            <a:ext cx="504056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800" noProof="0" dirty="0" smtClean="0">
                <a:latin typeface="Trebuchet MS" pitchFamily="34" charset="0"/>
              </a:rPr>
              <a:t>Como transformar  </a:t>
            </a:r>
            <a:r>
              <a:rPr lang="pt-PT" sz="2800" b="1" i="1" noProof="0" dirty="0" smtClean="0">
                <a:latin typeface="Trebuchet MS" pitchFamily="34" charset="0"/>
              </a:rPr>
              <a:t>p</a:t>
            </a:r>
            <a:r>
              <a:rPr lang="pt-PT" sz="2800" noProof="0" dirty="0" smtClean="0">
                <a:latin typeface="Trebuchet MS" pitchFamily="34" charset="0"/>
              </a:rPr>
              <a:t> em </a:t>
            </a:r>
            <a:r>
              <a:rPr lang="pt-PT" sz="2800" b="1" i="1" noProof="0" dirty="0" smtClean="0">
                <a:latin typeface="Trebuchet MS" pitchFamily="34" charset="0"/>
              </a:rPr>
              <a:t>d</a:t>
            </a:r>
            <a:r>
              <a:rPr lang="pt-PT" sz="2800" b="1" noProof="0" dirty="0" smtClean="0">
                <a:latin typeface="Trebuchet MS" pitchFamily="34" charset="0"/>
              </a:rPr>
              <a:t> ? 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908720"/>
            <a:ext cx="129614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Rotação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5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75656" y="299695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?</a:t>
            </a:r>
            <a:endParaRPr lang="pt-PT" sz="66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 txBox="1">
            <a:spLocks/>
          </p:cNvSpPr>
          <p:nvPr/>
        </p:nvSpPr>
        <p:spPr>
          <a:xfrm>
            <a:off x="395536" y="5877272"/>
            <a:ext cx="792088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4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Será que se conseguiriam obter outras letras, com o mesmo centro e um outro ângulo de amplitude diferente?</a:t>
            </a: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grpSp>
        <p:nvGrpSpPr>
          <p:cNvPr id="3" name="Grupo 12"/>
          <p:cNvGrpSpPr/>
          <p:nvPr/>
        </p:nvGrpSpPr>
        <p:grpSpPr>
          <a:xfrm>
            <a:off x="1259632" y="404664"/>
            <a:ext cx="1872208" cy="2376264"/>
            <a:chOff x="539552" y="2204864"/>
            <a:chExt cx="1728192" cy="3096344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4"/>
              <a:ext cx="1224136" cy="20928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Rectângulo 17"/>
          <p:cNvSpPr/>
          <p:nvPr/>
        </p:nvSpPr>
        <p:spPr>
          <a:xfrm>
            <a:off x="899592" y="3861048"/>
            <a:ext cx="16561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</a:t>
            </a:r>
            <a:endParaRPr lang="pt-PT" sz="12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1" name="Marcador de Posição de Conteúdo 3"/>
          <p:cNvSpPr txBox="1">
            <a:spLocks/>
          </p:cNvSpPr>
          <p:nvPr/>
        </p:nvSpPr>
        <p:spPr>
          <a:xfrm>
            <a:off x="4860032" y="2636912"/>
            <a:ext cx="374441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1000" dirty="0" smtClean="0"/>
          </a:p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 smtClean="0">
                <a:latin typeface="Trebuchet MS" pitchFamily="34" charset="0"/>
              </a:rPr>
              <a:t>A letra </a:t>
            </a:r>
            <a:r>
              <a:rPr lang="pt-PT" i="1" dirty="0" smtClean="0">
                <a:latin typeface="Trebuchet MS" pitchFamily="34" charset="0"/>
              </a:rPr>
              <a:t>p</a:t>
            </a:r>
            <a:r>
              <a:rPr lang="pt-PT" dirty="0" smtClean="0">
                <a:latin typeface="Trebuchet MS" pitchFamily="34" charset="0"/>
              </a:rPr>
              <a:t> pode transformar-se em </a:t>
            </a:r>
            <a:r>
              <a:rPr lang="pt-PT" i="1" dirty="0" smtClean="0">
                <a:latin typeface="Trebuchet MS" pitchFamily="34" charset="0"/>
              </a:rPr>
              <a:t>d  </a:t>
            </a:r>
            <a:r>
              <a:rPr lang="pt-PT" dirty="0" smtClean="0">
                <a:latin typeface="Trebuchet MS" pitchFamily="34" charset="0"/>
              </a:rPr>
              <a:t>através de uma </a:t>
            </a:r>
            <a:r>
              <a:rPr lang="pt-PT" b="1" dirty="0">
                <a:solidFill>
                  <a:srgbClr val="FFC000"/>
                </a:solidFill>
                <a:latin typeface="Trebuchet MS" pitchFamily="34" charset="0"/>
              </a:rPr>
              <a:t>r</a:t>
            </a:r>
            <a:r>
              <a:rPr lang="pt-PT" b="1" dirty="0" smtClean="0">
                <a:solidFill>
                  <a:srgbClr val="FFC000"/>
                </a:solidFill>
                <a:latin typeface="Trebuchet MS" pitchFamily="34" charset="0"/>
              </a:rPr>
              <a:t>otação</a:t>
            </a:r>
            <a:r>
              <a:rPr lang="pt-PT" b="1" dirty="0" smtClean="0">
                <a:solidFill>
                  <a:schemeClr val="tx1"/>
                </a:solidFill>
                <a:latin typeface="Trebuchet MS" pitchFamily="34" charset="0"/>
              </a:rPr>
              <a:t>,</a:t>
            </a:r>
            <a:r>
              <a:rPr lang="pt-PT" b="1" dirty="0" smtClean="0">
                <a:solidFill>
                  <a:srgbClr val="FFC000"/>
                </a:solidFill>
                <a:latin typeface="Trebuchet MS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Trebuchet MS" pitchFamily="34" charset="0"/>
              </a:rPr>
              <a:t>de 180˚, com centro em </a:t>
            </a:r>
            <a:r>
              <a:rPr lang="pt-PT" i="1" dirty="0" smtClean="0">
                <a:solidFill>
                  <a:schemeClr val="tx1"/>
                </a:solidFill>
                <a:latin typeface="Trebuchet MS" pitchFamily="34" charset="0"/>
              </a:rPr>
              <a:t>C</a:t>
            </a:r>
            <a:r>
              <a:rPr lang="pt-PT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  <a:r>
              <a:rPr lang="pt-PT" dirty="0" smtClean="0">
                <a:latin typeface="Trebuchet MS" pitchFamily="34" charset="0"/>
              </a:rPr>
              <a:t> </a:t>
            </a:r>
            <a:endParaRPr lang="pt-PT" sz="2000" dirty="0" smtClean="0">
              <a:solidFill>
                <a:schemeClr val="tx1"/>
              </a:solidFill>
            </a:endParaRPr>
          </a:p>
          <a:p>
            <a:endParaRPr lang="pt-PT" sz="2400" dirty="0" smtClean="0"/>
          </a:p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5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000" dirty="0" smtClean="0"/>
              <a:t> </a:t>
            </a:r>
            <a:endParaRPr kumimoji="0" lang="pt-PT" sz="20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ângulo 21"/>
          <p:cNvSpPr/>
          <p:nvPr/>
        </p:nvSpPr>
        <p:spPr>
          <a:xfrm rot="16200000">
            <a:off x="2853176" y="2627544"/>
            <a:ext cx="127711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d</a:t>
            </a:r>
            <a:endParaRPr lang="pt-PT" sz="12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1209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380312" y="908720"/>
            <a:ext cx="129614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Rotação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3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29" name="Rectângulo 21"/>
          <p:cNvSpPr/>
          <p:nvPr/>
        </p:nvSpPr>
        <p:spPr>
          <a:xfrm rot="13876946">
            <a:off x="2747577" y="1533503"/>
            <a:ext cx="127711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d</a:t>
            </a:r>
            <a:endParaRPr lang="pt-PT" sz="12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0" name="Rectângulo 21"/>
          <p:cNvSpPr/>
          <p:nvPr/>
        </p:nvSpPr>
        <p:spPr>
          <a:xfrm rot="18580854">
            <a:off x="2173904" y="3700091"/>
            <a:ext cx="127711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d</a:t>
            </a:r>
            <a:endParaRPr lang="pt-PT" sz="12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31" grpId="0" animBg="1"/>
      <p:bldP spid="22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95536" y="148478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Noção e propriedades da reflexão, da rotação e da translação</a:t>
            </a:r>
            <a:endParaRPr lang="en-US" sz="2000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marL="817563" lvl="1">
              <a:lnSpc>
                <a:spcPct val="200000"/>
              </a:lnSpc>
              <a:buFont typeface="Calibri" pitchFamily="34" charset="0"/>
              <a:buChar char="-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3" action="ppaction://hlinksldjump"/>
              </a:rPr>
              <a:t>Enquadramento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3" action="ppaction://hlinksldjump"/>
              </a:rPr>
              <a:t> curricular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817563" lvl="1">
              <a:lnSpc>
                <a:spcPct val="200000"/>
              </a:lnSpc>
              <a:buFont typeface="Calibri" pitchFamily="34" charset="0"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4" action="ppaction://hlinksldjump"/>
              </a:rPr>
              <a:t>Ideias-chave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817563" lvl="1">
              <a:lnSpc>
                <a:spcPct val="200000"/>
              </a:lnSpc>
              <a:buFont typeface="Calibri" pitchFamily="34" charset="0"/>
              <a:buChar char="-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5" action="ppaction://hlinksldjump"/>
              </a:rPr>
              <a:t>Tarefas 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5" action="ppaction://hlinksldjump"/>
              </a:rPr>
              <a:t>explorar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5" action="ppaction://hlinksldjump"/>
              </a:rPr>
              <a:t> 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5" action="ppaction://hlinksldjump"/>
              </a:rPr>
              <a:t>sugestões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5" action="ppaction://hlinksldjump"/>
              </a:rPr>
              <a:t> 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5" action="ppaction://hlinksldjump"/>
              </a:rPr>
              <a:t>exploração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817563" lvl="1">
              <a:lnSpc>
                <a:spcPct val="200000"/>
              </a:lnSpc>
              <a:buFont typeface="Calibri" pitchFamily="34" charset="0"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6" action="ppaction://hlinksldjump"/>
              </a:rPr>
              <a:t>Síntese 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6" action="ppaction://hlinksldjump"/>
              </a:rPr>
              <a:t>ideias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6" action="ppaction://hlinksldjump"/>
              </a:rPr>
              <a:t> 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6" action="ppaction://hlinksldjump"/>
              </a:rPr>
              <a:t>reter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6" action="ppaction://hlinksldjump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817563" lvl="1">
              <a:lnSpc>
                <a:spcPct val="200000"/>
              </a:lnSpc>
              <a:buFont typeface="Calibri" pitchFamily="34" charset="0"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7" action="ppaction://hlinksldjump"/>
              </a:rPr>
              <a:t>Praticando…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817563" lvl="1">
              <a:lnSpc>
                <a:spcPct val="200000"/>
              </a:lnSpc>
              <a:buFont typeface="Calibri" pitchFamily="34" charset="0"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8" action="ppaction://hlinksldjump"/>
              </a:rPr>
              <a:t>Explorar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8" action="ppaction://hlinksldjump"/>
              </a:rPr>
              <a:t>na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8" action="ppaction://hlinksldjump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hlinkClick r:id="rId8" action="ppaction://hlinksldjump"/>
              </a:rPr>
              <a:t>rede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Font typeface="Calibri" pitchFamily="34" charset="0"/>
              <a:buChar char="-"/>
            </a:pPr>
            <a:endParaRPr lang="pt-PT" dirty="0">
              <a:latin typeface="Trebuchet MS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7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1187624" y="620688"/>
            <a:ext cx="1872208" cy="2376264"/>
            <a:chOff x="539552" y="2204864"/>
            <a:chExt cx="1728192" cy="3096344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4"/>
              <a:ext cx="1224136" cy="20928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Rectângulo 17"/>
          <p:cNvSpPr/>
          <p:nvPr/>
        </p:nvSpPr>
        <p:spPr>
          <a:xfrm>
            <a:off x="755576" y="4149080"/>
            <a:ext cx="165618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</a:t>
            </a:r>
            <a:endParaRPr lang="pt-PT" sz="12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15616" y="2708920"/>
            <a:ext cx="1584176" cy="165618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Marcador de Posição de Conteúdo 3"/>
          <p:cNvSpPr txBox="1">
            <a:spLocks/>
          </p:cNvSpPr>
          <p:nvPr/>
        </p:nvSpPr>
        <p:spPr>
          <a:xfrm>
            <a:off x="3203848" y="1414689"/>
            <a:ext cx="5400600" cy="41764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dirty="0" smtClean="0">
              <a:latin typeface="Trebuchet MS" pitchFamily="34" charset="0"/>
            </a:endParaRPr>
          </a:p>
          <a:p>
            <a:pPr marL="8255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b="1" dirty="0" smtClean="0">
                <a:solidFill>
                  <a:srgbClr val="FFC000"/>
                </a:solidFill>
                <a:latin typeface="Trebuchet MS" pitchFamily="34" charset="0"/>
              </a:rPr>
              <a:t>PROPRIEDADES DA ROTAÇÃO</a:t>
            </a:r>
          </a:p>
          <a:p>
            <a:pPr marL="8255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rgbClr val="FFC000"/>
              </a:solidFill>
              <a:latin typeface="Trebuchet MS" pitchFamily="34" charset="0"/>
            </a:endParaRPr>
          </a:p>
          <a:p>
            <a:pPr marL="185738" indent="-18573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Para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fazer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uma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rotação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temos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conhecer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a amplitude e o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sentido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do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ângulo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rotação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bem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como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o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centro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rotação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marL="185738" indent="-18573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solidFill>
                <a:srgbClr val="92D050"/>
              </a:solidFill>
              <a:latin typeface="Trebuchet MS" pitchFamily="34" charset="0"/>
            </a:endParaRPr>
          </a:p>
          <a:p>
            <a:pPr marL="185738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latin typeface="Trebuchet MS" pitchFamily="34" charset="0"/>
              </a:rPr>
              <a:t>Numa rotação, um ponto e a sua imagem estão à mesma distância do centro de rotação.</a:t>
            </a:r>
          </a:p>
          <a:p>
            <a:pPr marL="185738" indent="-185738">
              <a:lnSpc>
                <a:spcPct val="150000"/>
              </a:lnSpc>
              <a:buFont typeface="Arial" pitchFamily="34" charset="0"/>
              <a:buChar char="•"/>
            </a:pPr>
            <a:endParaRPr lang="pt-PT" dirty="0" smtClean="0">
              <a:solidFill>
                <a:schemeClr val="bg1">
                  <a:lumMod val="65000"/>
                </a:schemeClr>
              </a:solidFill>
              <a:latin typeface="Trebuchet MS" pitchFamily="34" charset="0"/>
            </a:endParaRPr>
          </a:p>
          <a:p>
            <a:pPr marL="185738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  <a:latin typeface="Trebuchet MS" pitchFamily="34" charset="0"/>
              </a:rPr>
              <a:t>Quando o centro de rotação é um ponto da figura, a sua imagem é o próprio ponto. </a:t>
            </a:r>
            <a:endParaRPr kumimoji="0" lang="pt-PT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930206"/>
            <a:ext cx="129614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Rotação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6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21773"/>
          <a:stretch/>
        </p:blipFill>
        <p:spPr bwMode="auto">
          <a:xfrm>
            <a:off x="1811045" y="2708920"/>
            <a:ext cx="946294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39552" y="1988840"/>
            <a:ext cx="7920880" cy="3312368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787525" indent="-84138">
              <a:buNone/>
            </a:pPr>
            <a:r>
              <a:rPr lang="pt-PT" sz="2000" dirty="0" smtClean="0">
                <a:latin typeface="Trebuchet MS" pitchFamily="34" charset="0"/>
              </a:rPr>
              <a:t> </a:t>
            </a:r>
          </a:p>
          <a:p>
            <a:pPr marL="1787525" indent="-84138">
              <a:lnSpc>
                <a:spcPct val="150000"/>
              </a:lnSpc>
              <a:buNone/>
            </a:pPr>
            <a:r>
              <a:rPr lang="pt-PT" sz="2000" dirty="0" smtClean="0">
                <a:latin typeface="Trebuchet MS" pitchFamily="34" charset="0"/>
              </a:rPr>
              <a:t>O </a:t>
            </a:r>
            <a:r>
              <a:rPr lang="pt-PT" sz="2000" dirty="0" err="1" smtClean="0">
                <a:latin typeface="Trebuchet MS" pitchFamily="34" charset="0"/>
              </a:rPr>
              <a:t>Rudolfo</a:t>
            </a:r>
            <a:r>
              <a:rPr lang="pt-PT" sz="2000" dirty="0" smtClean="0">
                <a:latin typeface="Trebuchet MS" pitchFamily="34" charset="0"/>
              </a:rPr>
              <a:t> </a:t>
            </a:r>
            <a:r>
              <a:rPr lang="pt-PT" sz="2000" dirty="0">
                <a:latin typeface="Trebuchet MS" pitchFamily="34" charset="0"/>
              </a:rPr>
              <a:t>disse que construiu a </a:t>
            </a:r>
            <a:r>
              <a:rPr lang="pt-PT" sz="2000" dirty="0" smtClean="0">
                <a:latin typeface="Trebuchet MS" pitchFamily="34" charset="0"/>
              </a:rPr>
              <a:t>imagem de um </a:t>
            </a:r>
            <a:r>
              <a:rPr lang="pt-PT" sz="2000" dirty="0">
                <a:latin typeface="Trebuchet MS" pitchFamily="34" charset="0"/>
              </a:rPr>
              <a:t>ângulo </a:t>
            </a:r>
            <a:r>
              <a:rPr lang="pt-PT" sz="2000" dirty="0" smtClean="0">
                <a:latin typeface="Trebuchet MS" pitchFamily="34" charset="0"/>
              </a:rPr>
              <a:t>reto por reflexão </a:t>
            </a:r>
            <a:r>
              <a:rPr lang="pt-PT" sz="2000" dirty="0">
                <a:latin typeface="Trebuchet MS" pitchFamily="34" charset="0"/>
              </a:rPr>
              <a:t>numa </a:t>
            </a:r>
            <a:r>
              <a:rPr lang="pt-PT" sz="2000" dirty="0" smtClean="0">
                <a:latin typeface="Trebuchet MS" pitchFamily="34" charset="0"/>
              </a:rPr>
              <a:t>reta </a:t>
            </a:r>
            <a:r>
              <a:rPr lang="pt-PT" sz="2000" dirty="0">
                <a:latin typeface="Trebuchet MS" pitchFamily="34" charset="0"/>
              </a:rPr>
              <a:t>e obteve um ângulo agudo.</a:t>
            </a:r>
          </a:p>
          <a:p>
            <a:pPr marL="1966913" indent="-263525">
              <a:lnSpc>
                <a:spcPct val="150000"/>
              </a:lnSpc>
              <a:buNone/>
            </a:pPr>
            <a:endParaRPr lang="pt-PT" sz="2000" b="1" dirty="0" smtClean="0">
              <a:latin typeface="Trebuchet MS" pitchFamily="34" charset="0"/>
            </a:endParaRPr>
          </a:p>
          <a:p>
            <a:pPr marL="1787525" indent="-84138">
              <a:lnSpc>
                <a:spcPct val="150000"/>
              </a:lnSpc>
              <a:buNone/>
            </a:pPr>
            <a:r>
              <a:rPr lang="pt-PT" sz="2000" b="1" dirty="0" smtClean="0">
                <a:latin typeface="Trebuchet MS" pitchFamily="34" charset="0"/>
              </a:rPr>
              <a:t> </a:t>
            </a:r>
            <a:r>
              <a:rPr lang="pt-PT" sz="2000" b="1" dirty="0">
                <a:latin typeface="Trebuchet MS" pitchFamily="34" charset="0"/>
              </a:rPr>
              <a:t>A construção do </a:t>
            </a:r>
            <a:r>
              <a:rPr lang="pt-PT" sz="2000" b="1" dirty="0" smtClean="0">
                <a:latin typeface="Trebuchet MS" pitchFamily="34" charset="0"/>
              </a:rPr>
              <a:t>Rodolfo </a:t>
            </a:r>
            <a:r>
              <a:rPr lang="pt-PT" sz="2000" b="1" dirty="0">
                <a:latin typeface="Trebuchet MS" pitchFamily="34" charset="0"/>
              </a:rPr>
              <a:t>poderá </a:t>
            </a:r>
            <a:r>
              <a:rPr lang="pt-PT" sz="2000" b="1" dirty="0" smtClean="0">
                <a:latin typeface="Trebuchet MS" pitchFamily="34" charset="0"/>
              </a:rPr>
              <a:t>estar correta</a:t>
            </a:r>
            <a:r>
              <a:rPr lang="pt-PT" sz="2000" b="1" dirty="0">
                <a:latin typeface="Trebuchet MS" pitchFamily="34" charset="0"/>
              </a:rPr>
              <a:t>?</a:t>
            </a:r>
          </a:p>
          <a:p>
            <a:pPr marL="1966913" indent="-263525">
              <a:lnSpc>
                <a:spcPct val="150000"/>
              </a:lnSpc>
              <a:buNone/>
            </a:pPr>
            <a:r>
              <a:rPr lang="pt-PT" sz="2000" dirty="0">
                <a:latin typeface="Trebuchet MS" pitchFamily="34" charset="0"/>
              </a:rPr>
              <a:t>Justifica.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1381125" cy="1866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12 – Ex. 3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611560" y="836712"/>
            <a:ext cx="1872208" cy="2376263"/>
            <a:chOff x="539552" y="2204865"/>
            <a:chExt cx="1728192" cy="3096343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5"/>
              <a:ext cx="1224136" cy="20928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1" name="Marcador de Posição de Conteúdo 3"/>
          <p:cNvSpPr txBox="1">
            <a:spLocks/>
          </p:cNvSpPr>
          <p:nvPr/>
        </p:nvSpPr>
        <p:spPr>
          <a:xfrm>
            <a:off x="4211960" y="2708920"/>
            <a:ext cx="446449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000" dirty="0" smtClean="0">
                <a:latin typeface="Trebuchet MS" pitchFamily="34" charset="0"/>
              </a:rPr>
              <a:t>Se arrastarmos a letra </a:t>
            </a:r>
            <a:r>
              <a:rPr lang="pt-PT" sz="2000" i="1" dirty="0" smtClean="0">
                <a:latin typeface="Trebuchet MS" pitchFamily="34" charset="0"/>
              </a:rPr>
              <a:t>p</a:t>
            </a:r>
            <a:r>
              <a:rPr lang="pt-PT" sz="2000" dirty="0" smtClean="0">
                <a:latin typeface="Trebuchet MS" pitchFamily="34" charset="0"/>
              </a:rPr>
              <a:t> na horizontal (1), vertical (2) ou diagonal (3), sem a levantarmos do plano, a sua imagem mantêm-se invariante. </a:t>
            </a:r>
            <a:endParaRPr lang="pt-PT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000" dirty="0" smtClean="0">
                <a:latin typeface="Trebuchet MS" pitchFamily="34" charset="0"/>
              </a:rPr>
              <a:t> </a:t>
            </a:r>
            <a:endParaRPr kumimoji="0" lang="pt-PT" sz="20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Seta de movimento para a direita 36"/>
          <p:cNvSpPr/>
          <p:nvPr/>
        </p:nvSpPr>
        <p:spPr>
          <a:xfrm>
            <a:off x="2411760" y="2060848"/>
            <a:ext cx="792088" cy="288032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eta de movimento para a direita 39"/>
          <p:cNvSpPr/>
          <p:nvPr/>
        </p:nvSpPr>
        <p:spPr>
          <a:xfrm rot="3417950">
            <a:off x="1763840" y="3242352"/>
            <a:ext cx="1296144" cy="36004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Seta de movimento para a direita 40"/>
          <p:cNvSpPr/>
          <p:nvPr/>
        </p:nvSpPr>
        <p:spPr>
          <a:xfrm rot="5400000">
            <a:off x="935596" y="3753036"/>
            <a:ext cx="1296144" cy="36004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3491880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(1)</a:t>
            </a:r>
            <a:endParaRPr lang="pt-PT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547664" y="602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(2)</a:t>
            </a:r>
            <a:endParaRPr lang="pt-PT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131840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(3)</a:t>
            </a:r>
            <a:endParaRPr lang="pt-PT" dirty="0"/>
          </a:p>
        </p:txBody>
      </p:sp>
      <p:grpSp>
        <p:nvGrpSpPr>
          <p:cNvPr id="27" name="Grupo 12"/>
          <p:cNvGrpSpPr/>
          <p:nvPr/>
        </p:nvGrpSpPr>
        <p:grpSpPr>
          <a:xfrm>
            <a:off x="611560" y="836712"/>
            <a:ext cx="1872208" cy="2376264"/>
            <a:chOff x="539552" y="2204864"/>
            <a:chExt cx="1728192" cy="3096344"/>
          </a:xfrm>
          <a:noFill/>
        </p:grpSpPr>
        <p:sp>
          <p:nvSpPr>
            <p:cNvPr id="29" name="Rectângulo 28"/>
            <p:cNvSpPr/>
            <p:nvPr/>
          </p:nvSpPr>
          <p:spPr>
            <a:xfrm>
              <a:off x="899592" y="2204864"/>
              <a:ext cx="1224136" cy="27270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30" name="Rectângulo arredondado 29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20272" y="930207"/>
            <a:ext cx="165618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Translação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0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fixed" ptsTypes="">
                                      <p:cBhvr>
                                        <p:cTn id="6" dur="2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1214E-6 L 0.17326 0.341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1214E-6 L -8.33333E-7 0.498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611560" y="836712"/>
            <a:ext cx="1872208" cy="2376264"/>
            <a:chOff x="539552" y="2204864"/>
            <a:chExt cx="1728192" cy="3096344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4"/>
              <a:ext cx="1224136" cy="20928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1" name="Marcador de Posição de Conteúdo 3"/>
          <p:cNvSpPr txBox="1">
            <a:spLocks/>
          </p:cNvSpPr>
          <p:nvPr/>
        </p:nvSpPr>
        <p:spPr>
          <a:xfrm>
            <a:off x="4764308" y="1700808"/>
            <a:ext cx="3816932" cy="34563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Trebuchet MS" pitchFamily="34" charset="0"/>
              </a:rPr>
              <a:t>A </a:t>
            </a:r>
            <a:r>
              <a:rPr lang="pt-PT" b="1" dirty="0">
                <a:solidFill>
                  <a:srgbClr val="FFC000"/>
                </a:solidFill>
                <a:latin typeface="Trebuchet MS" pitchFamily="34" charset="0"/>
              </a:rPr>
              <a:t>t</a:t>
            </a:r>
            <a:r>
              <a:rPr lang="pt-PT" b="1" dirty="0" smtClean="0">
                <a:solidFill>
                  <a:srgbClr val="FFC000"/>
                </a:solidFill>
                <a:latin typeface="Trebuchet MS" pitchFamily="34" charset="0"/>
              </a:rPr>
              <a:t>ranslação</a:t>
            </a:r>
            <a:r>
              <a:rPr lang="pt-PT" dirty="0" smtClean="0">
                <a:latin typeface="Trebuchet MS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Trebuchet MS" pitchFamily="34" charset="0"/>
              </a:rPr>
              <a:t>acontece quando o 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  <a:latin typeface="Trebuchet MS" pitchFamily="34" charset="0"/>
              </a:rPr>
              <a:t>uma figura é </a:t>
            </a:r>
            <a:r>
              <a:rPr lang="pt-PT" dirty="0" smtClean="0">
                <a:solidFill>
                  <a:schemeClr val="tx1"/>
                </a:solidFill>
                <a:latin typeface="Trebuchet MS" pitchFamily="34" charset="0"/>
              </a:rPr>
              <a:t>deslocada uma determinada </a:t>
            </a:r>
            <a:r>
              <a:rPr lang="pt-PT" dirty="0">
                <a:solidFill>
                  <a:schemeClr val="tx1"/>
                </a:solidFill>
                <a:latin typeface="Trebuchet MS" pitchFamily="34" charset="0"/>
              </a:rPr>
              <a:t>distância, </a:t>
            </a:r>
            <a:r>
              <a:rPr lang="pt-PT" dirty="0" smtClean="0">
                <a:solidFill>
                  <a:schemeClr val="tx1"/>
                </a:solidFill>
                <a:latin typeface="Trebuchet MS" pitchFamily="34" charset="0"/>
              </a:rPr>
              <a:t>numa determinada direção </a:t>
            </a:r>
            <a:r>
              <a:rPr lang="pt-PT" dirty="0">
                <a:solidFill>
                  <a:schemeClr val="tx1"/>
                </a:solidFill>
                <a:latin typeface="Trebuchet MS" pitchFamily="34" charset="0"/>
              </a:rPr>
              <a:t>e sentido.</a:t>
            </a:r>
          </a:p>
          <a:p>
            <a:pPr marL="82550" marR="0" lvl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 smtClean="0">
                <a:latin typeface="Trebuchet MS" pitchFamily="34" charset="0"/>
              </a:rPr>
              <a:t>Este movimento assemelha-se a um </a:t>
            </a:r>
            <a:r>
              <a:rPr lang="pt-PT" b="1" dirty="0" smtClean="0">
                <a:latin typeface="Trebuchet MS" pitchFamily="34" charset="0"/>
              </a:rPr>
              <a:t>deslizar</a:t>
            </a:r>
            <a:r>
              <a:rPr lang="pt-PT" dirty="0" smtClean="0">
                <a:latin typeface="Trebuchet MS" pitchFamily="34" charset="0"/>
              </a:rPr>
              <a:t>. </a:t>
            </a:r>
            <a:endParaRPr kumimoji="0" lang="pt-PT" sz="20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upo 12"/>
          <p:cNvGrpSpPr/>
          <p:nvPr/>
        </p:nvGrpSpPr>
        <p:grpSpPr>
          <a:xfrm>
            <a:off x="2123728" y="836712"/>
            <a:ext cx="2376264" cy="2376264"/>
            <a:chOff x="539552" y="2204864"/>
            <a:chExt cx="2193475" cy="3096344"/>
          </a:xfrm>
          <a:noFill/>
        </p:grpSpPr>
        <p:sp>
          <p:nvSpPr>
            <p:cNvPr id="22" name="Rectângulo 21"/>
            <p:cNvSpPr/>
            <p:nvPr/>
          </p:nvSpPr>
          <p:spPr>
            <a:xfrm>
              <a:off x="1508891" y="2204864"/>
              <a:ext cx="1224136" cy="27270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3" name="Rectângulo arredondado 22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Grupo 12"/>
          <p:cNvGrpSpPr/>
          <p:nvPr/>
        </p:nvGrpSpPr>
        <p:grpSpPr>
          <a:xfrm>
            <a:off x="2195736" y="3284984"/>
            <a:ext cx="1872208" cy="2376264"/>
            <a:chOff x="539552" y="2204864"/>
            <a:chExt cx="1728192" cy="3096344"/>
          </a:xfrm>
          <a:noFill/>
        </p:grpSpPr>
        <p:sp>
          <p:nvSpPr>
            <p:cNvPr id="26" name="Rectângulo 25"/>
            <p:cNvSpPr/>
            <p:nvPr/>
          </p:nvSpPr>
          <p:spPr>
            <a:xfrm>
              <a:off x="899592" y="2204864"/>
              <a:ext cx="1224136" cy="27270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8" name="Rectângulo arredondado 27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32" name="Conexão recta 31"/>
          <p:cNvCxnSpPr/>
          <p:nvPr/>
        </p:nvCxnSpPr>
        <p:spPr>
          <a:xfrm>
            <a:off x="539552" y="1556792"/>
            <a:ext cx="3960440" cy="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>
            <a:off x="539552" y="2852936"/>
            <a:ext cx="3960440" cy="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38"/>
          <p:cNvCxnSpPr/>
          <p:nvPr/>
        </p:nvCxnSpPr>
        <p:spPr>
          <a:xfrm rot="16200000" flipH="1">
            <a:off x="-468560" y="2348879"/>
            <a:ext cx="4752528" cy="3024336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rot="16200000" flipH="1">
            <a:off x="647564" y="1664805"/>
            <a:ext cx="4608512" cy="295232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 rot="5400000">
            <a:off x="-1404664" y="3429000"/>
            <a:ext cx="5184576" cy="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rot="16200000" flipH="1">
            <a:off x="-468560" y="3501008"/>
            <a:ext cx="5256584" cy="7200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ângulo 33"/>
          <p:cNvSpPr/>
          <p:nvPr/>
        </p:nvSpPr>
        <p:spPr>
          <a:xfrm>
            <a:off x="1043608" y="4221088"/>
            <a:ext cx="1326147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p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7" name="Seta de movimento para a direita 36"/>
          <p:cNvSpPr/>
          <p:nvPr/>
        </p:nvSpPr>
        <p:spPr>
          <a:xfrm>
            <a:off x="2267744" y="2060848"/>
            <a:ext cx="981108" cy="288032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eta de movimento para a direita 39"/>
          <p:cNvSpPr/>
          <p:nvPr/>
        </p:nvSpPr>
        <p:spPr>
          <a:xfrm rot="3417950">
            <a:off x="1763840" y="3242352"/>
            <a:ext cx="1296144" cy="36004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Seta de movimento para a direita 40"/>
          <p:cNvSpPr/>
          <p:nvPr/>
        </p:nvSpPr>
        <p:spPr>
          <a:xfrm rot="5400000">
            <a:off x="1007604" y="3897052"/>
            <a:ext cx="1296144" cy="36004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TextBox 24"/>
          <p:cNvSpPr txBox="1"/>
          <p:nvPr/>
        </p:nvSpPr>
        <p:spPr>
          <a:xfrm>
            <a:off x="7020272" y="930207"/>
            <a:ext cx="165618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Translação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9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611560" y="836712"/>
            <a:ext cx="1872208" cy="2376264"/>
            <a:chOff x="539552" y="2204864"/>
            <a:chExt cx="1728192" cy="3096344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4"/>
              <a:ext cx="1224136" cy="20928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4" name="Grupo 12"/>
          <p:cNvGrpSpPr/>
          <p:nvPr/>
        </p:nvGrpSpPr>
        <p:grpSpPr>
          <a:xfrm>
            <a:off x="2123728" y="836712"/>
            <a:ext cx="1872208" cy="2376264"/>
            <a:chOff x="539552" y="2204864"/>
            <a:chExt cx="1728192" cy="3096344"/>
          </a:xfrm>
          <a:noFill/>
        </p:grpSpPr>
        <p:sp>
          <p:nvSpPr>
            <p:cNvPr id="22" name="Rectângulo 21"/>
            <p:cNvSpPr/>
            <p:nvPr/>
          </p:nvSpPr>
          <p:spPr>
            <a:xfrm>
              <a:off x="899592" y="2204864"/>
              <a:ext cx="1224136" cy="27270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3" name="Rectângulo arredondado 22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5" name="Grupo 12"/>
          <p:cNvGrpSpPr/>
          <p:nvPr/>
        </p:nvGrpSpPr>
        <p:grpSpPr>
          <a:xfrm>
            <a:off x="2195736" y="3284984"/>
            <a:ext cx="1872208" cy="2376264"/>
            <a:chOff x="539552" y="2204864"/>
            <a:chExt cx="1728192" cy="3096344"/>
          </a:xfrm>
          <a:noFill/>
        </p:grpSpPr>
        <p:sp>
          <p:nvSpPr>
            <p:cNvPr id="26" name="Rectângulo 25"/>
            <p:cNvSpPr/>
            <p:nvPr/>
          </p:nvSpPr>
          <p:spPr>
            <a:xfrm>
              <a:off x="899592" y="2204864"/>
              <a:ext cx="1224136" cy="27270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8" name="Rectângulo arredondado 27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9" name="Rectângulo 18"/>
          <p:cNvSpPr/>
          <p:nvPr/>
        </p:nvSpPr>
        <p:spPr>
          <a:xfrm>
            <a:off x="2843808" y="3140968"/>
            <a:ext cx="1326147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Rounded MT Bold" pitchFamily="34" charset="0"/>
              </a:rPr>
              <a:t>b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Arial Rounded MT Bold" pitchFamily="34" charset="0"/>
            </a:endParaRPr>
          </a:p>
        </p:txBody>
      </p:sp>
      <p:sp>
        <p:nvSpPr>
          <p:cNvPr id="20" name="Seta para a esquerda 19"/>
          <p:cNvSpPr/>
          <p:nvPr/>
        </p:nvSpPr>
        <p:spPr>
          <a:xfrm rot="13969810">
            <a:off x="1987132" y="2984464"/>
            <a:ext cx="1051159" cy="36004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arcador de Posição de Conteúdo 3"/>
          <p:cNvSpPr txBox="1">
            <a:spLocks/>
          </p:cNvSpPr>
          <p:nvPr/>
        </p:nvSpPr>
        <p:spPr>
          <a:xfrm>
            <a:off x="3203848" y="2204864"/>
            <a:ext cx="504056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800" noProof="0" dirty="0" smtClean="0">
                <a:latin typeface="Trebuchet MS" pitchFamily="34" charset="0"/>
              </a:rPr>
              <a:t>Como transformar  </a:t>
            </a:r>
            <a:r>
              <a:rPr lang="pt-PT" sz="2800" b="1" i="1" noProof="0" dirty="0" smtClean="0">
                <a:latin typeface="Trebuchet MS" pitchFamily="34" charset="0"/>
              </a:rPr>
              <a:t>p</a:t>
            </a:r>
            <a:r>
              <a:rPr lang="pt-PT" sz="2800" noProof="0" dirty="0" smtClean="0">
                <a:latin typeface="Trebuchet MS" pitchFamily="34" charset="0"/>
              </a:rPr>
              <a:t> em </a:t>
            </a:r>
            <a:r>
              <a:rPr lang="pt-PT" sz="2800" b="1" i="1" dirty="0" smtClean="0">
                <a:latin typeface="Trebuchet MS" pitchFamily="34" charset="0"/>
              </a:rPr>
              <a:t>b</a:t>
            </a:r>
            <a:r>
              <a:rPr lang="pt-PT" sz="2800" b="1" noProof="0" dirty="0" smtClean="0">
                <a:latin typeface="Trebuchet MS" pitchFamily="34" charset="0"/>
              </a:rPr>
              <a:t> ? 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930207"/>
            <a:ext cx="194421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Reflexão deslizante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4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467544" y="692696"/>
            <a:ext cx="1872208" cy="2376264"/>
            <a:chOff x="539552" y="2204864"/>
            <a:chExt cx="1728192" cy="3096344"/>
          </a:xfrm>
          <a:noFill/>
        </p:grpSpPr>
        <p:sp>
          <p:nvSpPr>
            <p:cNvPr id="14" name="Rectângulo 13"/>
            <p:cNvSpPr/>
            <p:nvPr/>
          </p:nvSpPr>
          <p:spPr>
            <a:xfrm>
              <a:off x="899592" y="2204864"/>
              <a:ext cx="1224136" cy="20928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PT" sz="13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Arial Rounded MT Bold" pitchFamily="34" charset="0"/>
                </a:rPr>
                <a:t>p</a:t>
              </a:r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Rectângulo arredondado 16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1" name="Marcador de Posição de Conteúdo 3"/>
          <p:cNvSpPr txBox="1">
            <a:spLocks/>
          </p:cNvSpPr>
          <p:nvPr/>
        </p:nvSpPr>
        <p:spPr>
          <a:xfrm>
            <a:off x="4427984" y="2060848"/>
            <a:ext cx="4176464" cy="26642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1000" dirty="0" smtClean="0"/>
          </a:p>
          <a:p>
            <a:pPr marL="82550" marR="0" lvl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 smtClean="0">
                <a:solidFill>
                  <a:schemeClr val="tx1"/>
                </a:solidFill>
                <a:latin typeface="Trebuchet MS" pitchFamily="34" charset="0"/>
              </a:rPr>
              <a:t>A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pt-PT" b="1" dirty="0" smtClean="0">
                <a:solidFill>
                  <a:srgbClr val="FFC000"/>
                </a:solidFill>
                <a:latin typeface="Trebuchet MS" pitchFamily="34" charset="0"/>
              </a:rPr>
              <a:t>reflexão deslizante</a:t>
            </a:r>
            <a:r>
              <a:rPr lang="pt-PT" dirty="0" smtClean="0">
                <a:latin typeface="Trebuchet MS" pitchFamily="34" charset="0"/>
              </a:rPr>
              <a:t> é uma transformação geométrica resultante da composição de uma reflexão de eixo</a:t>
            </a:r>
            <a:r>
              <a:rPr lang="pt-PT" i="1" dirty="0" smtClean="0">
                <a:latin typeface="Trebuchet MS" pitchFamily="34" charset="0"/>
              </a:rPr>
              <a:t> r</a:t>
            </a:r>
            <a:r>
              <a:rPr lang="pt-PT" dirty="0" smtClean="0">
                <a:latin typeface="Trebuchet MS" pitchFamily="34" charset="0"/>
              </a:rPr>
              <a:t>, com uma translação cujo vetor tem direção paralela a </a:t>
            </a:r>
            <a:r>
              <a:rPr lang="pt-PT" i="1" dirty="0" smtClean="0">
                <a:latin typeface="Trebuchet MS" pitchFamily="34" charset="0"/>
              </a:rPr>
              <a:t>r</a:t>
            </a:r>
            <a:r>
              <a:rPr lang="pt-PT" dirty="0" smtClean="0">
                <a:latin typeface="Trebuchet MS" pitchFamily="34" charset="0"/>
              </a:rPr>
              <a:t>.</a:t>
            </a: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5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2000" dirty="0" smtClean="0"/>
              <a:t> </a:t>
            </a:r>
            <a:endParaRPr kumimoji="0" lang="pt-PT" sz="20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o 12"/>
          <p:cNvGrpSpPr/>
          <p:nvPr/>
        </p:nvGrpSpPr>
        <p:grpSpPr>
          <a:xfrm>
            <a:off x="2123728" y="836712"/>
            <a:ext cx="1872208" cy="2376264"/>
            <a:chOff x="539552" y="2204864"/>
            <a:chExt cx="1728192" cy="3096344"/>
          </a:xfrm>
          <a:noFill/>
        </p:grpSpPr>
        <p:sp>
          <p:nvSpPr>
            <p:cNvPr id="22" name="Rectângulo 21"/>
            <p:cNvSpPr/>
            <p:nvPr/>
          </p:nvSpPr>
          <p:spPr>
            <a:xfrm>
              <a:off x="899592" y="2204864"/>
              <a:ext cx="1224136" cy="27270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3" name="Rectângulo arredondado 22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5" name="Grupo 12"/>
          <p:cNvGrpSpPr/>
          <p:nvPr/>
        </p:nvGrpSpPr>
        <p:grpSpPr>
          <a:xfrm>
            <a:off x="2195736" y="3284984"/>
            <a:ext cx="1872208" cy="2376264"/>
            <a:chOff x="539552" y="2204864"/>
            <a:chExt cx="1728192" cy="3096344"/>
          </a:xfrm>
          <a:noFill/>
        </p:grpSpPr>
        <p:sp>
          <p:nvSpPr>
            <p:cNvPr id="26" name="Rectângulo 25"/>
            <p:cNvSpPr/>
            <p:nvPr/>
          </p:nvSpPr>
          <p:spPr>
            <a:xfrm>
              <a:off x="899592" y="2204864"/>
              <a:ext cx="1224136" cy="27270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pt-PT" sz="13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8" name="Rectângulo arredondado 27"/>
            <p:cNvSpPr/>
            <p:nvPr/>
          </p:nvSpPr>
          <p:spPr>
            <a:xfrm>
              <a:off x="539552" y="2780928"/>
              <a:ext cx="1728192" cy="252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4" name="Rectângulo 33"/>
          <p:cNvSpPr/>
          <p:nvPr/>
        </p:nvSpPr>
        <p:spPr>
          <a:xfrm>
            <a:off x="899592" y="3563724"/>
            <a:ext cx="1326147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ysDash"/>
                </a:ln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b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ysDash"/>
              </a:ln>
              <a:solidFill>
                <a:schemeClr val="bg1">
                  <a:lumMod val="95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2915816" y="3563724"/>
            <a:ext cx="1326147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Rounded MT Bold" pitchFamily="34" charset="0"/>
              </a:rPr>
              <a:t>b</a:t>
            </a:r>
            <a:endParaRPr lang="pt-PT" sz="1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Arial Rounded MT Bold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187624" y="54359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(1)</a:t>
            </a:r>
            <a:endParaRPr lang="pt-PT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203848" y="55079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(2)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930207"/>
            <a:ext cx="194421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Reflexão deslizante</a:t>
            </a:r>
            <a:endParaRPr lang="pt-PT" sz="1600" b="1" dirty="0">
              <a:solidFill>
                <a:srgbClr val="FFC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7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cxnSp>
        <p:nvCxnSpPr>
          <p:cNvPr id="32" name="Conexão recta 25"/>
          <p:cNvCxnSpPr/>
          <p:nvPr/>
        </p:nvCxnSpPr>
        <p:spPr>
          <a:xfrm flipH="1" flipV="1">
            <a:off x="467544" y="3227033"/>
            <a:ext cx="1986221" cy="1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5"/>
          <p:cNvCxnSpPr/>
          <p:nvPr/>
        </p:nvCxnSpPr>
        <p:spPr>
          <a:xfrm>
            <a:off x="1259632" y="2852936"/>
            <a:ext cx="0" cy="93145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35"/>
          <p:cNvCxnSpPr/>
          <p:nvPr/>
        </p:nvCxnSpPr>
        <p:spPr>
          <a:xfrm flipV="1">
            <a:off x="2165733" y="4703812"/>
            <a:ext cx="822091" cy="578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4752528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1800" dirty="0" smtClean="0">
                <a:cs typeface="Estrangelo Edessa" pitchFamily="66" charset="0"/>
              </a:rPr>
              <a:t>Estudámos 4 tipos de </a:t>
            </a:r>
            <a:r>
              <a:rPr lang="pt-PT" sz="1800" b="1" dirty="0" smtClean="0">
                <a:solidFill>
                  <a:srgbClr val="FFC000"/>
                </a:solidFill>
                <a:cs typeface="Estrangelo Edessa" pitchFamily="66" charset="0"/>
              </a:rPr>
              <a:t>transformações geométricas</a:t>
            </a:r>
            <a:r>
              <a:rPr lang="pt-PT" sz="1800" dirty="0" smtClean="0">
                <a:cs typeface="Estrangelo Edessa" pitchFamily="66" charset="0"/>
              </a:rPr>
              <a:t>: reflexão, rotação, translação e reflexão deslizante.</a:t>
            </a:r>
            <a:endParaRPr lang="pt-PT" sz="1800" i="1" dirty="0" smtClean="0">
              <a:cs typeface="Estrangelo Edessa" pitchFamily="66" charset="0"/>
            </a:endParaRPr>
          </a:p>
          <a:p>
            <a:pPr>
              <a:lnSpc>
                <a:spcPct val="150000"/>
              </a:lnSpc>
            </a:pPr>
            <a:r>
              <a:rPr lang="pt-PT" sz="1800" i="1" dirty="0" smtClean="0">
                <a:cs typeface="Estrangelo Edessa" pitchFamily="66" charset="0"/>
              </a:rPr>
              <a:t> </a:t>
            </a:r>
            <a:r>
              <a:rPr lang="pt-PT" sz="1800" dirty="0" smtClean="0">
                <a:cs typeface="Estrangelo Edessa" pitchFamily="66" charset="0"/>
              </a:rPr>
              <a:t>Todas elas são </a:t>
            </a:r>
            <a:r>
              <a:rPr lang="pt-PT" sz="1800" b="1" dirty="0" smtClean="0">
                <a:solidFill>
                  <a:srgbClr val="FFC000"/>
                </a:solidFill>
                <a:cs typeface="Estrangelo Edessa" pitchFamily="66" charset="0"/>
              </a:rPr>
              <a:t>isometrias</a:t>
            </a:r>
            <a:r>
              <a:rPr lang="pt-PT" sz="1800" dirty="0" smtClean="0">
                <a:cs typeface="Estrangelo Edessa" pitchFamily="66" charset="0"/>
              </a:rPr>
              <a:t>, pois a forma e as medidas das figuras (comprimentos e  ângulos) são mantidos.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PT" sz="1800" dirty="0" smtClean="0">
                <a:cs typeface="Estrangelo Edessa" pitchFamily="66" charset="0"/>
              </a:rPr>
              <a:t>  </a:t>
            </a:r>
            <a:r>
              <a:rPr lang="pt-PT" sz="1800" b="1" dirty="0" smtClean="0"/>
              <a:t>isometria = </a:t>
            </a:r>
            <a:r>
              <a:rPr lang="pt-PT" sz="1800" b="1" dirty="0" err="1" smtClean="0"/>
              <a:t>iso</a:t>
            </a:r>
            <a:r>
              <a:rPr lang="pt-PT" sz="1800" b="1" dirty="0" smtClean="0"/>
              <a:t> + </a:t>
            </a:r>
            <a:r>
              <a:rPr lang="pt-PT" sz="1800" b="1" dirty="0" err="1" smtClean="0"/>
              <a:t>metria</a:t>
            </a:r>
            <a:r>
              <a:rPr lang="pt-PT" sz="1800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pt-PT" sz="1800" b="1" dirty="0" smtClean="0"/>
              <a:t>				       “</a:t>
            </a:r>
            <a:r>
              <a:rPr lang="pt-PT" sz="1800" b="1" dirty="0" err="1" smtClean="0"/>
              <a:t>iso</a:t>
            </a:r>
            <a:r>
              <a:rPr lang="pt-PT" sz="1800" b="1" dirty="0" smtClean="0"/>
              <a:t>” </a:t>
            </a:r>
            <a:r>
              <a:rPr lang="pt-PT" sz="1800" b="1" dirty="0" smtClean="0">
                <a:sym typeface="Wingdings 3"/>
              </a:rPr>
              <a:t></a:t>
            </a:r>
            <a:r>
              <a:rPr lang="pt-PT" sz="1800" b="1" dirty="0" smtClean="0"/>
              <a:t> igual</a:t>
            </a:r>
          </a:p>
          <a:p>
            <a:pPr>
              <a:lnSpc>
                <a:spcPct val="150000"/>
              </a:lnSpc>
              <a:buNone/>
            </a:pPr>
            <a:r>
              <a:rPr lang="pt-PT" sz="1800" b="1" dirty="0" smtClean="0"/>
              <a:t>				       “</a:t>
            </a:r>
            <a:r>
              <a:rPr lang="pt-PT" sz="1800" b="1" dirty="0" err="1" smtClean="0"/>
              <a:t>metria</a:t>
            </a:r>
            <a:r>
              <a:rPr lang="pt-PT" sz="1800" b="1" dirty="0" smtClean="0"/>
              <a:t>” </a:t>
            </a:r>
            <a:r>
              <a:rPr lang="pt-PT" sz="1800" b="1" dirty="0" smtClean="0">
                <a:sym typeface="Wingdings 3"/>
              </a:rPr>
              <a:t></a:t>
            </a:r>
            <a:r>
              <a:rPr lang="pt-PT" sz="1800" b="1" dirty="0" smtClean="0"/>
              <a:t> medida</a:t>
            </a:r>
          </a:p>
          <a:p>
            <a:pPr>
              <a:lnSpc>
                <a:spcPct val="150000"/>
              </a:lnSpc>
              <a:buNone/>
            </a:pPr>
            <a:endParaRPr lang="pt-PT" sz="1800" i="1" dirty="0" smtClean="0">
              <a:cs typeface="Estrangelo Edessa" pitchFamily="66" charset="0"/>
            </a:endParaRPr>
          </a:p>
          <a:p>
            <a:pPr>
              <a:lnSpc>
                <a:spcPct val="150000"/>
              </a:lnSpc>
            </a:pPr>
            <a:r>
              <a:rPr lang="pt-PT" sz="1800" dirty="0" smtClean="0">
                <a:cs typeface="Estrangelo Edessa" pitchFamily="66" charset="0"/>
              </a:rPr>
              <a:t>Ao aplicarmos repetidamente uma ou mais isometrias a um motivo formam-se </a:t>
            </a:r>
            <a:r>
              <a:rPr lang="pt-PT" sz="1800" b="1" dirty="0" smtClean="0">
                <a:solidFill>
                  <a:srgbClr val="FFC000"/>
                </a:solidFill>
                <a:cs typeface="Estrangelo Edessa" pitchFamily="66" charset="0"/>
              </a:rPr>
              <a:t>frisos</a:t>
            </a:r>
            <a:r>
              <a:rPr lang="pt-PT" sz="1800" dirty="0" smtClean="0">
                <a:cs typeface="Estrangelo Edessa" pitchFamily="66" charset="0"/>
              </a:rPr>
              <a:t> e </a:t>
            </a:r>
            <a:r>
              <a:rPr lang="pt-PT" sz="1800" b="1" dirty="0" smtClean="0">
                <a:solidFill>
                  <a:srgbClr val="FFC000"/>
                </a:solidFill>
                <a:cs typeface="Estrangelo Edessa" pitchFamily="66" charset="0"/>
              </a:rPr>
              <a:t>rosáceas</a:t>
            </a:r>
            <a:r>
              <a:rPr lang="pt-PT" sz="1800" b="1" dirty="0" smtClean="0">
                <a:cs typeface="Estrangelo Edessa" pitchFamily="66" charset="0"/>
              </a:rPr>
              <a:t>.</a:t>
            </a:r>
            <a:endParaRPr lang="en-US" sz="1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9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IDEIAS A RETER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4752528" cy="4824536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800" b="1" dirty="0" smtClean="0">
                <a:ln w="1905">
                  <a:noFill/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Estrangelo Edessa" pitchFamily="66" charset="0"/>
              </a:rPr>
              <a:t>Reflexão</a:t>
            </a: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b="1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Numa reflexão: </a:t>
            </a: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/>
              <a:t>—</a:t>
            </a:r>
            <a:r>
              <a:rPr lang="pt-PT" sz="1600" b="1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</a:t>
            </a: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A imagem fica invertida em relação ao eixo de reflexão.</a:t>
            </a: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</a:t>
            </a:r>
            <a:r>
              <a:rPr lang="pt-PT" sz="1600" dirty="0" smtClean="0"/>
              <a:t>—</a:t>
            </a: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Todos os pontos da figura têm uma imagem correspondente, que se encontra à mesma distância do eixo de reflexão</a:t>
            </a:r>
            <a:r>
              <a:rPr lang="pt-PT" sz="1600" dirty="0">
                <a:ln w="10541" cmpd="sng">
                  <a:noFill/>
                  <a:prstDash val="solid"/>
                </a:ln>
                <a:cs typeface="Estrangelo Edessa" pitchFamily="66" charset="0"/>
              </a:rPr>
              <a:t>.</a:t>
            </a:r>
            <a:endParaRPr lang="pt-PT" sz="1600" dirty="0" smtClean="0">
              <a:ln w="10541" cmpd="sng">
                <a:noFill/>
                <a:prstDash val="solid"/>
              </a:ln>
              <a:solidFill>
                <a:srgbClr val="FF0000"/>
              </a:solidFill>
              <a:cs typeface="Estrangelo Edessa" pitchFamily="66" charset="0"/>
            </a:endParaRPr>
          </a:p>
          <a:p>
            <a:pPr marL="185738" indent="-185738">
              <a:lnSpc>
                <a:spcPct val="150000"/>
              </a:lnSpc>
              <a:buNone/>
            </a:pPr>
            <a:endParaRPr lang="pt-PT" sz="1600" dirty="0" smtClean="0">
              <a:ln w="10541" cmpd="sng">
                <a:noFill/>
                <a:prstDash val="solid"/>
              </a:ln>
              <a:cs typeface="Estrangelo Edessa" pitchFamily="66" charset="0"/>
            </a:endParaRP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Para fazer uma reflexão precisamos de:</a:t>
            </a:r>
          </a:p>
          <a:p>
            <a:pPr marL="627063" indent="-187325">
              <a:lnSpc>
                <a:spcPct val="150000"/>
              </a:lnSpc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conhecer o eixo de reflexão;</a:t>
            </a:r>
          </a:p>
          <a:p>
            <a:pPr marL="627063" indent="-187325">
              <a:lnSpc>
                <a:spcPct val="150000"/>
              </a:lnSpc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saber a distância de cada ponto da figura ao eixo de reflexão.</a:t>
            </a: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Estrangelo Edessa" pitchFamily="66" charset="0"/>
            </a:endParaRP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</p:txBody>
      </p:sp>
      <p:cxnSp>
        <p:nvCxnSpPr>
          <p:cNvPr id="16" name="Conexão recta 15"/>
          <p:cNvCxnSpPr/>
          <p:nvPr/>
        </p:nvCxnSpPr>
        <p:spPr>
          <a:xfrm rot="5400000">
            <a:off x="5904148" y="2744924"/>
            <a:ext cx="1944216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5148064" y="3789040"/>
            <a:ext cx="1664568" cy="83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7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IDEIAS A RETER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" name="Picture 23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1728192" cy="1477498"/>
          </a:xfrm>
          <a:prstGeom prst="rect">
            <a:avLst/>
          </a:prstGeom>
        </p:spPr>
      </p:pic>
      <p:pic>
        <p:nvPicPr>
          <p:cNvPr id="25" name="Picture 24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311542"/>
            <a:ext cx="1728192" cy="1477498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  <p:pic>
        <p:nvPicPr>
          <p:cNvPr id="26" name="Picture 25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23710"/>
            <a:ext cx="1728192" cy="1477498"/>
          </a:xfrm>
          <a:prstGeom prst="rect">
            <a:avLst/>
          </a:prstGeom>
          <a:scene3d>
            <a:camera prst="orthographicFront">
              <a:rot lat="21599968" lon="10799999" rev="107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4608512" cy="4968552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Estrangelo Edessa" pitchFamily="66" charset="0"/>
              </a:rPr>
              <a:t>Rotação</a:t>
            </a:r>
          </a:p>
          <a:p>
            <a:pPr marL="0" indent="0">
              <a:buNone/>
            </a:pPr>
            <a:endParaRPr lang="pt-PT" sz="1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  <a:p>
            <a:pPr marL="0" indent="0">
              <a:buNone/>
            </a:pPr>
            <a:r>
              <a:rPr lang="pt-PT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Estrangelo Edessa" pitchFamily="66" charset="0"/>
              </a:rPr>
              <a:t>Numa rotação:</a:t>
            </a: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/>
              <a:t>—</a:t>
            </a: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A imagem roda em torno de um centro e um eixo de rotação.</a:t>
            </a: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</a:t>
            </a:r>
            <a:r>
              <a:rPr lang="pt-PT" sz="1600" dirty="0" smtClean="0"/>
              <a:t>—</a:t>
            </a: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Todos os pontos da figura têm uma imagem correspondente, e encontram-se à mesma distância do eixo de rotação.</a:t>
            </a:r>
          </a:p>
          <a:p>
            <a:pPr marL="185738" indent="-185738">
              <a:lnSpc>
                <a:spcPct val="150000"/>
              </a:lnSpc>
              <a:buNone/>
            </a:pPr>
            <a:endParaRPr lang="pt-PT" sz="1600" dirty="0" smtClean="0">
              <a:ln w="10541" cmpd="sng">
                <a:noFill/>
                <a:prstDash val="solid"/>
              </a:ln>
              <a:cs typeface="Estrangelo Edessa" pitchFamily="66" charset="0"/>
            </a:endParaRP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Para fazer uma rotação precisamos de:</a:t>
            </a:r>
          </a:p>
          <a:p>
            <a:pPr marL="627063" indent="-187325">
              <a:lnSpc>
                <a:spcPct val="150000"/>
              </a:lnSpc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conhecer o centro de rotação.</a:t>
            </a:r>
          </a:p>
          <a:p>
            <a:pPr marL="627063" indent="-187325">
              <a:lnSpc>
                <a:spcPct val="150000"/>
              </a:lnSpc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saber a amplitude e o sentido do ângulo de rotação.</a:t>
            </a: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7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IDEIAS A RETER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1" name="Picture 20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413" y="1988840"/>
            <a:ext cx="1476000" cy="1261888"/>
          </a:xfrm>
          <a:prstGeom prst="rect">
            <a:avLst/>
          </a:prstGeom>
        </p:spPr>
      </p:pic>
      <p:pic>
        <p:nvPicPr>
          <p:cNvPr id="15" name="Picture 20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03456" y="3396444"/>
            <a:ext cx="1476000" cy="1261888"/>
          </a:xfrm>
          <a:prstGeom prst="rect">
            <a:avLst/>
          </a:prstGeom>
        </p:spPr>
      </p:pic>
      <p:pic>
        <p:nvPicPr>
          <p:cNvPr id="18" name="Picture 20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384575" y="5079476"/>
            <a:ext cx="1476000" cy="12618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20072" y="3356992"/>
            <a:ext cx="1584176" cy="1584176"/>
            <a:chOff x="5220072" y="3356992"/>
            <a:chExt cx="1584176" cy="1584176"/>
          </a:xfrm>
        </p:grpSpPr>
        <p:sp>
          <p:nvSpPr>
            <p:cNvPr id="16" name="Oval 15"/>
            <p:cNvSpPr/>
            <p:nvPr/>
          </p:nvSpPr>
          <p:spPr>
            <a:xfrm>
              <a:off x="5220072" y="3356992"/>
              <a:ext cx="1584176" cy="1584176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860853" y="414908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/>
                <a:t>C</a:t>
              </a:r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5967468" y="4102913"/>
              <a:ext cx="47434" cy="46167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4464496" cy="4752528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Estrangelo Edessa" pitchFamily="66" charset="0"/>
              </a:rPr>
              <a:t>Translação</a:t>
            </a:r>
          </a:p>
          <a:p>
            <a:pPr marL="0" indent="0">
              <a:buNone/>
            </a:pPr>
            <a:endParaRPr lang="pt-PT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  <a:p>
            <a:pPr marL="0" indent="0">
              <a:buNone/>
            </a:pPr>
            <a:r>
              <a:rPr lang="pt-PT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Estrangelo Edessa" pitchFamily="66" charset="0"/>
              </a:rPr>
              <a:t>Numa translação:</a:t>
            </a: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/>
              <a:t>—</a:t>
            </a: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A imagem fica invariante.</a:t>
            </a:r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/>
              <a:t>—</a:t>
            </a: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A distância entre cada ponto e o seu correspondente é sempre igual. </a:t>
            </a:r>
          </a:p>
          <a:p>
            <a:pPr marL="185738" indent="-185738">
              <a:lnSpc>
                <a:spcPct val="150000"/>
              </a:lnSpc>
              <a:buNone/>
            </a:pPr>
            <a:endParaRPr lang="pt-PT" sz="1600" dirty="0"/>
          </a:p>
          <a:p>
            <a:pPr marL="185738" indent="-185738">
              <a:lnSpc>
                <a:spcPct val="150000"/>
              </a:lnSpc>
              <a:buNone/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Para fazer uma translação precisamos de:</a:t>
            </a:r>
          </a:p>
          <a:p>
            <a:pPr marL="539750" indent="-179388">
              <a:lnSpc>
                <a:spcPct val="150000"/>
              </a:lnSpc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conhecer a direção e o sentido da</a:t>
            </a:r>
          </a:p>
          <a:p>
            <a:pPr marL="539750" indent="-179388">
              <a:lnSpc>
                <a:spcPct val="150000"/>
              </a:lnSpc>
              <a:buNone/>
            </a:pP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    translação;</a:t>
            </a:r>
          </a:p>
          <a:p>
            <a:pPr marL="539750" indent="-179388">
              <a:lnSpc>
                <a:spcPct val="150000"/>
              </a:lnSpc>
            </a:pPr>
            <a:r>
              <a:rPr lang="pt-PT" sz="1600" dirty="0">
                <a:ln w="10541" cmpd="sng">
                  <a:noFill/>
                  <a:prstDash val="solid"/>
                </a:ln>
                <a:cs typeface="Estrangelo Edessa" pitchFamily="66" charset="0"/>
              </a:rPr>
              <a:t>s</a:t>
            </a:r>
            <a:r>
              <a:rPr lang="pt-PT" sz="1600" dirty="0" smtClean="0">
                <a:ln w="10541" cmpd="sng">
                  <a:noFill/>
                  <a:prstDash val="solid"/>
                </a:ln>
                <a:cs typeface="Estrangelo Edessa" pitchFamily="66" charset="0"/>
              </a:rPr>
              <a:t>aber a distância de um ponto à sua imagem.</a:t>
            </a: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  <a:p>
            <a:pPr marL="0" indent="0">
              <a:buNone/>
            </a:pPr>
            <a:endParaRPr lang="pt-PT" sz="2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strangelo Edessa" pitchFamily="66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788024" y="1340768"/>
            <a:ext cx="3744416" cy="4824536"/>
            <a:chOff x="5148064" y="1484784"/>
            <a:chExt cx="3744416" cy="4824536"/>
          </a:xfrm>
        </p:grpSpPr>
        <p:sp>
          <p:nvSpPr>
            <p:cNvPr id="8" name="Rectângulo arredondado 7"/>
            <p:cNvSpPr/>
            <p:nvPr/>
          </p:nvSpPr>
          <p:spPr>
            <a:xfrm>
              <a:off x="5148064" y="1484784"/>
              <a:ext cx="3744416" cy="48245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4" name="Conexão recta 13"/>
            <p:cNvCxnSpPr/>
            <p:nvPr/>
          </p:nvCxnSpPr>
          <p:spPr>
            <a:xfrm>
              <a:off x="5436096" y="3573016"/>
              <a:ext cx="3240360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>
              <a:off x="5436096" y="1844824"/>
              <a:ext cx="3240360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cta 17"/>
            <p:cNvCxnSpPr/>
            <p:nvPr/>
          </p:nvCxnSpPr>
          <p:spPr>
            <a:xfrm rot="16200000" flipH="1">
              <a:off x="4391980" y="3392996"/>
              <a:ext cx="3456384" cy="18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cta 20"/>
            <p:cNvCxnSpPr/>
            <p:nvPr/>
          </p:nvCxnSpPr>
          <p:spPr>
            <a:xfrm rot="16200000" flipH="1">
              <a:off x="5472100" y="2600908"/>
              <a:ext cx="4320480" cy="223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xão recta unidireccional 21"/>
          <p:cNvCxnSpPr/>
          <p:nvPr/>
        </p:nvCxnSpPr>
        <p:spPr>
          <a:xfrm rot="16200000" flipH="1">
            <a:off x="6120172" y="3465004"/>
            <a:ext cx="720080" cy="36004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/>
          <p:nvPr/>
        </p:nvCxnSpPr>
        <p:spPr>
          <a:xfrm>
            <a:off x="6516216" y="2564904"/>
            <a:ext cx="648072" cy="68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4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IDEIAS A RETER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8" name="Picture 27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5733" y="1845505"/>
            <a:ext cx="1684519" cy="1440160"/>
          </a:xfrm>
          <a:prstGeom prst="rect">
            <a:avLst/>
          </a:prstGeom>
        </p:spPr>
      </p:pic>
      <p:pic>
        <p:nvPicPr>
          <p:cNvPr id="29" name="Picture 28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844824"/>
            <a:ext cx="1684519" cy="1440160"/>
          </a:xfrm>
          <a:prstGeom prst="rect">
            <a:avLst/>
          </a:prstGeom>
        </p:spPr>
      </p:pic>
      <p:pic>
        <p:nvPicPr>
          <p:cNvPr id="30" name="Picture 29" descr="sin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7841" y="3717032"/>
            <a:ext cx="1684519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1591196" y="5261144"/>
            <a:ext cx="7128792" cy="5040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PT" sz="1600" b="1" dirty="0" smtClean="0">
                <a:solidFill>
                  <a:srgbClr val="FFC000"/>
                </a:solidFill>
              </a:rPr>
              <a:t>Programa de Matemática para o Ensino Básico (2007)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8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9532" y="184482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0">
              <a:lnSpc>
                <a:spcPct val="150000"/>
              </a:lnSpc>
              <a:buNone/>
            </a:pPr>
            <a:r>
              <a:rPr lang="pt-PT" dirty="0" smtClean="0">
                <a:latin typeface="Trebuchet MS" pitchFamily="34" charset="0"/>
              </a:rPr>
              <a:t>“As isometrias, que começam a ser abordadas no 1.º ciclo e utilizadas no estudo dos frisos, são aprofundadas no 2.º ciclo, especialmente a reflexão e a rotação.”</a:t>
            </a:r>
          </a:p>
          <a:p>
            <a:pPr marL="261938" indent="0">
              <a:lnSpc>
                <a:spcPct val="150000"/>
              </a:lnSpc>
              <a:buNone/>
            </a:pPr>
            <a:endParaRPr lang="pt-PT" dirty="0" smtClean="0">
              <a:latin typeface="Trebuchet MS" pitchFamily="34" charset="0"/>
            </a:endParaRPr>
          </a:p>
          <a:p>
            <a:pPr marL="261938" indent="0">
              <a:lnSpc>
                <a:spcPct val="150000"/>
              </a:lnSpc>
              <a:buNone/>
            </a:pPr>
            <a:r>
              <a:rPr lang="pt-PT" dirty="0" smtClean="0">
                <a:latin typeface="Trebuchet MS" pitchFamily="34" charset="0"/>
              </a:rPr>
              <a:t>Pretende-se ao longo deste ciclo, “desenvolver nos alunos o sentido espacial, com ênfase na visualização (…) bem como a utilização destes conhecimentos e capacidades na resolução de problemas em contextos diversos.”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Enquadramento Curricular</a:t>
            </a:r>
            <a:endParaRPr lang="pt-PT" sz="20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92488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pt-PT" sz="1800" dirty="0" smtClean="0"/>
              <a:t>Observa:</a:t>
            </a:r>
          </a:p>
          <a:p>
            <a:pPr>
              <a:buNone/>
            </a:pPr>
            <a:endParaRPr lang="pt-PT" sz="2800" dirty="0" smtClean="0">
              <a:latin typeface="+mn-lt"/>
            </a:endParaRPr>
          </a:p>
          <a:p>
            <a:pPr>
              <a:buNone/>
            </a:pPr>
            <a:endParaRPr lang="nb-NO" sz="2800" dirty="0" smtClean="0">
              <a:latin typeface="+mn-lt"/>
            </a:endParaRPr>
          </a:p>
          <a:p>
            <a:pPr>
              <a:buNone/>
            </a:pPr>
            <a:endParaRPr lang="nb-NO" sz="2800" dirty="0" smtClean="0">
              <a:latin typeface="+mn-lt"/>
            </a:endParaRPr>
          </a:p>
          <a:p>
            <a:pPr>
              <a:buNone/>
            </a:pPr>
            <a:endParaRPr lang="nb-NO" sz="2800" dirty="0" smtClean="0">
              <a:latin typeface="+mn-lt"/>
            </a:endParaRPr>
          </a:p>
          <a:p>
            <a:pPr>
              <a:buNone/>
            </a:pPr>
            <a:r>
              <a:rPr lang="nb-NO" sz="1800" dirty="0" smtClean="0">
                <a:latin typeface="+mn-lt"/>
              </a:rPr>
              <a:t>		</a:t>
            </a:r>
            <a:r>
              <a:rPr lang="nb-NO" sz="1800" dirty="0" smtClean="0"/>
              <a:t>Fig. 1	    	 Fig. 2   	Fig. 3	      	Fig. 4</a:t>
            </a:r>
          </a:p>
          <a:p>
            <a:pPr>
              <a:buNone/>
            </a:pPr>
            <a:endParaRPr lang="pt-PT" sz="1800" b="1" dirty="0" smtClean="0">
              <a:latin typeface="+mn-lt"/>
            </a:endParaRPr>
          </a:p>
          <a:p>
            <a:pPr>
              <a:buNone/>
            </a:pPr>
            <a:endParaRPr lang="pt-PT" sz="1800" b="1" dirty="0" smtClean="0">
              <a:latin typeface="+mn-lt"/>
            </a:endParaRPr>
          </a:p>
          <a:p>
            <a:pPr marL="0" indent="0">
              <a:buNone/>
            </a:pPr>
            <a:r>
              <a:rPr lang="pt-PT" sz="1800" b="1" dirty="0" smtClean="0"/>
              <a:t>Em qual das figuras, a letra a verde é </a:t>
            </a:r>
            <a:r>
              <a:rPr lang="pt-PT" sz="1800" dirty="0" smtClean="0"/>
              <a:t>imagem por reflexão da letra a preto? </a:t>
            </a:r>
          </a:p>
          <a:p>
            <a:pPr marL="0" indent="0">
              <a:buNone/>
            </a:pPr>
            <a:r>
              <a:rPr lang="pt-PT" sz="1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Colocar resposta?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7362818" cy="155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9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31 – Ex. 2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445624" cy="4824536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pt-PT" sz="1800" dirty="0" smtClean="0"/>
              <a:t>Desenha a imagem de C por reflexão em </a:t>
            </a:r>
            <a:r>
              <a:rPr lang="pt-PT" sz="1800" i="1" dirty="0" smtClean="0"/>
              <a:t>r .</a:t>
            </a:r>
            <a:endParaRPr lang="pt-PT" sz="1800" b="1" dirty="0" smtClean="0">
              <a:ln w="1905"/>
              <a:solidFill>
                <a:schemeClr val="accent2"/>
              </a:solidFill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4954538" cy="32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9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31 – Ex. 3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445624" cy="4824536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r>
              <a:rPr lang="pt-PT" sz="1800" dirty="0" smtClean="0"/>
              <a:t>Observa a figura.</a:t>
            </a:r>
          </a:p>
          <a:p>
            <a:pPr>
              <a:buNone/>
            </a:pPr>
            <a:endParaRPr lang="pt-PT" sz="3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buNone/>
            </a:pPr>
            <a:endParaRPr lang="pt-PT" sz="3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buNone/>
            </a:pPr>
            <a:endParaRPr lang="pt-PT" sz="3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buNone/>
            </a:pPr>
            <a:endParaRPr lang="pt-PT" sz="3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buNone/>
            </a:pPr>
            <a:endParaRPr lang="pt-PT" sz="3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buNone/>
            </a:pPr>
            <a:endParaRPr lang="pt-PT" sz="3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3960440" cy="3642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4716016" y="292494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46075">
              <a:buAutoNum type="alphaLcParenR"/>
            </a:pPr>
            <a:r>
              <a:rPr lang="pt-PT" dirty="0" smtClean="0">
                <a:latin typeface="Trebuchet MS" pitchFamily="34" charset="0"/>
              </a:rPr>
              <a:t>Constrói E</a:t>
            </a:r>
            <a:r>
              <a:rPr lang="pt-PT" sz="1400" dirty="0" smtClean="0">
                <a:latin typeface="Trebuchet MS" pitchFamily="34" charset="0"/>
              </a:rPr>
              <a:t>1</a:t>
            </a:r>
            <a:r>
              <a:rPr lang="pt-PT" dirty="0" smtClean="0">
                <a:latin typeface="Trebuchet MS" pitchFamily="34" charset="0"/>
              </a:rPr>
              <a:t>, reflexão de E em </a:t>
            </a:r>
            <a:r>
              <a:rPr lang="pt-PT" i="1" dirty="0" smtClean="0">
                <a:latin typeface="Trebuchet MS" pitchFamily="34" charset="0"/>
              </a:rPr>
              <a:t>a.</a:t>
            </a:r>
          </a:p>
          <a:p>
            <a:pPr marL="361950" indent="-346075"/>
            <a:endParaRPr lang="pt-PT" i="1" dirty="0" smtClean="0">
              <a:latin typeface="Trebuchet MS" pitchFamily="34" charset="0"/>
            </a:endParaRPr>
          </a:p>
          <a:p>
            <a:pPr marL="361950" indent="-346075"/>
            <a:r>
              <a:rPr lang="pt-PT" dirty="0" smtClean="0">
                <a:latin typeface="Trebuchet MS" pitchFamily="34" charset="0"/>
              </a:rPr>
              <a:t>b) Constrói E</a:t>
            </a:r>
            <a:r>
              <a:rPr lang="pt-PT" sz="1400" dirty="0" smtClean="0">
                <a:latin typeface="Trebuchet MS" pitchFamily="34" charset="0"/>
              </a:rPr>
              <a:t>2</a:t>
            </a:r>
            <a:r>
              <a:rPr lang="pt-PT" dirty="0" smtClean="0">
                <a:latin typeface="Trebuchet MS" pitchFamily="34" charset="0"/>
              </a:rPr>
              <a:t>, reflexão de E</a:t>
            </a:r>
            <a:r>
              <a:rPr lang="pt-PT" sz="1400" dirty="0" smtClean="0">
                <a:latin typeface="Trebuchet MS" pitchFamily="34" charset="0"/>
              </a:rPr>
              <a:t>1</a:t>
            </a:r>
            <a:r>
              <a:rPr lang="pt-PT" dirty="0" smtClean="0">
                <a:latin typeface="Trebuchet MS" pitchFamily="34" charset="0"/>
              </a:rPr>
              <a:t> em </a:t>
            </a:r>
            <a:r>
              <a:rPr lang="pt-PT" i="1" dirty="0" smtClean="0">
                <a:latin typeface="Trebuchet MS" pitchFamily="34" charset="0"/>
              </a:rPr>
              <a:t>b.</a:t>
            </a:r>
            <a:endParaRPr lang="pt-PT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31 – Ex. 3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301608" cy="4752528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800" dirty="0" smtClean="0"/>
              <a:t>Observa a figura em que [P'Q'] é a imagem de [PQ] por reflexão em </a:t>
            </a:r>
            <a:r>
              <a:rPr lang="pt-PT" sz="1800" i="1" dirty="0" smtClean="0"/>
              <a:t>r .</a:t>
            </a:r>
            <a:endParaRPr lang="pt-PT" sz="1800" dirty="0" smtClean="0"/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buNone/>
            </a:pPr>
            <a:r>
              <a:rPr lang="pt-PT" sz="28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				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16" y="2780928"/>
            <a:ext cx="351613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9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9594" y="3100705"/>
            <a:ext cx="4505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PT" dirty="0" smtClean="0">
                <a:latin typeface="Trebuchet MS" pitchFamily="34" charset="0"/>
              </a:rPr>
              <a:t>b) Assinala um ponto O de </a:t>
            </a:r>
            <a:r>
              <a:rPr lang="pt-PT" i="1" dirty="0" smtClean="0">
                <a:latin typeface="Trebuchet MS" pitchFamily="34" charset="0"/>
              </a:rPr>
              <a:t>r </a:t>
            </a:r>
            <a:r>
              <a:rPr lang="pt-PT" dirty="0" smtClean="0">
                <a:latin typeface="Trebuchet MS" pitchFamily="34" charset="0"/>
              </a:rPr>
              <a:t>tal que o</a:t>
            </a:r>
            <a:r>
              <a:rPr lang="pt-PT" i="1" dirty="0" smtClean="0">
                <a:latin typeface="Trebuchet MS" pitchFamily="34" charset="0"/>
              </a:rPr>
              <a:t> </a:t>
            </a:r>
            <a:r>
              <a:rPr lang="pt-PT" dirty="0" smtClean="0">
                <a:latin typeface="Trebuchet MS" pitchFamily="34" charset="0"/>
              </a:rPr>
              <a:t>triângulo [OPQ] seja obtusângulo.</a:t>
            </a:r>
          </a:p>
          <a:p>
            <a:pPr>
              <a:buNone/>
            </a:pPr>
            <a:endParaRPr lang="pt-PT" dirty="0" smtClean="0">
              <a:latin typeface="Trebuchet MS" pitchFamily="34" charset="0"/>
            </a:endParaRPr>
          </a:p>
          <a:p>
            <a:pPr>
              <a:buNone/>
            </a:pPr>
            <a:r>
              <a:rPr lang="pt-PT" dirty="0" smtClean="0">
                <a:latin typeface="Trebuchet MS" pitchFamily="34" charset="0"/>
              </a:rPr>
              <a:t>c) Constrói o </a:t>
            </a:r>
            <a:r>
              <a:rPr lang="pt-PT" dirty="0" smtClean="0">
                <a:latin typeface="Trebuchet MS" pitchFamily="34" charset="0"/>
                <a:sym typeface="Wingdings 3"/>
              </a:rPr>
              <a:t> </a:t>
            </a:r>
            <a:r>
              <a:rPr lang="pt-PT" dirty="0" smtClean="0">
                <a:latin typeface="Trebuchet MS" pitchFamily="34" charset="0"/>
              </a:rPr>
              <a:t>[OPQ] e o </a:t>
            </a:r>
            <a:r>
              <a:rPr lang="pt-PT" dirty="0" smtClean="0">
                <a:latin typeface="Trebuchet MS" pitchFamily="34" charset="0"/>
                <a:sym typeface="Wingdings 3"/>
              </a:rPr>
              <a:t> </a:t>
            </a:r>
            <a:r>
              <a:rPr lang="pt-PT" dirty="0" smtClean="0">
                <a:latin typeface="Trebuchet MS" pitchFamily="34" charset="0"/>
              </a:rPr>
              <a:t>[O'P'Q'].</a:t>
            </a:r>
            <a:endParaRPr lang="pt-PT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31 – Ex. 4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424936" cy="5040560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pt-PT" sz="1800" dirty="0" smtClean="0"/>
              <a:t>Que triângulos são translações do triângulo ①? </a:t>
            </a:r>
          </a:p>
          <a:p>
            <a:pPr>
              <a:buNone/>
            </a:pPr>
            <a:endParaRPr lang="pt-PT" sz="2800" dirty="0" smtClean="0"/>
          </a:p>
          <a:p>
            <a:pPr>
              <a:buNone/>
            </a:pPr>
            <a:endParaRPr lang="pt-PT" sz="280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pt-PT" sz="2400" dirty="0" smtClean="0"/>
              <a:t>        ①</a:t>
            </a:r>
            <a:endParaRPr lang="pt-PT" sz="270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riângulo isósceles 6"/>
          <p:cNvSpPr/>
          <p:nvPr/>
        </p:nvSpPr>
        <p:spPr>
          <a:xfrm rot="1133510">
            <a:off x="1282135" y="2836298"/>
            <a:ext cx="864096" cy="161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riângulo isósceles 7"/>
          <p:cNvSpPr/>
          <p:nvPr/>
        </p:nvSpPr>
        <p:spPr>
          <a:xfrm rot="1133510">
            <a:off x="4522495" y="4389429"/>
            <a:ext cx="864096" cy="161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riângulo isósceles 8"/>
          <p:cNvSpPr/>
          <p:nvPr/>
        </p:nvSpPr>
        <p:spPr>
          <a:xfrm rot="7403331">
            <a:off x="6781028" y="2922085"/>
            <a:ext cx="864096" cy="1617139"/>
          </a:xfrm>
          <a:prstGeom prst="triangle">
            <a:avLst>
              <a:gd name="adj" fmla="val 98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riângulo isósceles 9"/>
          <p:cNvSpPr/>
          <p:nvPr/>
        </p:nvSpPr>
        <p:spPr>
          <a:xfrm rot="933711">
            <a:off x="4269027" y="2651172"/>
            <a:ext cx="864096" cy="161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riângulo isósceles 10"/>
          <p:cNvSpPr/>
          <p:nvPr/>
        </p:nvSpPr>
        <p:spPr>
          <a:xfrm rot="11937379">
            <a:off x="6611430" y="4749634"/>
            <a:ext cx="864096" cy="161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399593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②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64088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③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236296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⑤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444208" y="4077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④</a:t>
            </a:r>
            <a:endParaRPr lang="pt-PT" dirty="0"/>
          </a:p>
        </p:txBody>
      </p:sp>
      <p:cxnSp>
        <p:nvCxnSpPr>
          <p:cNvPr id="17" name="Conexão recta 16"/>
          <p:cNvCxnSpPr/>
          <p:nvPr/>
        </p:nvCxnSpPr>
        <p:spPr>
          <a:xfrm rot="5400000">
            <a:off x="1619672" y="4437112"/>
            <a:ext cx="244827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896544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 marL="0" indent="-179388">
              <a:lnSpc>
                <a:spcPct val="150000"/>
              </a:lnSpc>
              <a:buNone/>
            </a:pPr>
            <a:r>
              <a:rPr lang="pt-PT" sz="1800" dirty="0" smtClean="0"/>
              <a:t>Que triângulos são traslações do triângulo ①? </a:t>
            </a: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pt-PT" sz="2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pt-PT" sz="28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pt-PT" sz="2400" dirty="0" smtClean="0"/>
              <a:t>    ①</a:t>
            </a:r>
            <a:endParaRPr lang="pt-PT" sz="270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riângulo isósceles 6"/>
          <p:cNvSpPr/>
          <p:nvPr/>
        </p:nvSpPr>
        <p:spPr>
          <a:xfrm rot="1133510">
            <a:off x="1066111" y="3237302"/>
            <a:ext cx="864096" cy="161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riângulo isósceles 7"/>
          <p:cNvSpPr/>
          <p:nvPr/>
        </p:nvSpPr>
        <p:spPr>
          <a:xfrm rot="1133510">
            <a:off x="4522495" y="4389429"/>
            <a:ext cx="864096" cy="161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riângulo isósceles 8"/>
          <p:cNvSpPr/>
          <p:nvPr/>
        </p:nvSpPr>
        <p:spPr>
          <a:xfrm rot="7403331">
            <a:off x="7069059" y="2922087"/>
            <a:ext cx="864096" cy="1617139"/>
          </a:xfrm>
          <a:prstGeom prst="triangle">
            <a:avLst>
              <a:gd name="adj" fmla="val 98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riângulo isósceles 9"/>
          <p:cNvSpPr/>
          <p:nvPr/>
        </p:nvSpPr>
        <p:spPr>
          <a:xfrm rot="1161105">
            <a:off x="4261138" y="2594788"/>
            <a:ext cx="864096" cy="161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riângulo isósceles 10"/>
          <p:cNvSpPr/>
          <p:nvPr/>
        </p:nvSpPr>
        <p:spPr>
          <a:xfrm rot="11937379">
            <a:off x="6611430" y="4749634"/>
            <a:ext cx="864096" cy="161713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cta 12"/>
          <p:cNvCxnSpPr/>
          <p:nvPr/>
        </p:nvCxnSpPr>
        <p:spPr>
          <a:xfrm>
            <a:off x="395536" y="4509120"/>
            <a:ext cx="5544616" cy="18722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 flipV="1">
            <a:off x="611560" y="2852936"/>
            <a:ext cx="2160240" cy="201622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V="1">
            <a:off x="1835696" y="2564904"/>
            <a:ext cx="3744416" cy="3384376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8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12 – Ex. 3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399593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②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64088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③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236296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⑤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④</a:t>
            </a:r>
            <a:endParaRPr lang="pt-PT" dirty="0"/>
          </a:p>
        </p:txBody>
      </p:sp>
      <p:cxnSp>
        <p:nvCxnSpPr>
          <p:cNvPr id="17" name="Conexão recta 16"/>
          <p:cNvCxnSpPr/>
          <p:nvPr/>
        </p:nvCxnSpPr>
        <p:spPr>
          <a:xfrm rot="5400000">
            <a:off x="1619672" y="3789040"/>
            <a:ext cx="244827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956884" cy="178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851920" y="2636912"/>
            <a:ext cx="936104" cy="174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81819" y="2223238"/>
            <a:ext cx="956884" cy="178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29690" y="4383478"/>
            <a:ext cx="956884" cy="178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77072"/>
            <a:ext cx="974759" cy="181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323528" y="16288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Trebuchet MS" pitchFamily="34" charset="0"/>
              </a:rPr>
              <a:t>Como fica a figura 1, depois de ¼ de volta? </a:t>
            </a:r>
            <a:endParaRPr lang="pt-PT" dirty="0">
              <a:latin typeface="Trebuchet MS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1331640" y="4653136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①</a:t>
            </a:r>
            <a:endParaRPr lang="pt-PT" dirty="0"/>
          </a:p>
        </p:txBody>
      </p:sp>
      <p:grpSp>
        <p:nvGrpSpPr>
          <p:cNvPr id="26" name="Group 25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27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208912" cy="4536504"/>
          </a:xfrm>
          <a:ln>
            <a:noFill/>
            <a:prstDash val="sysDot"/>
          </a:ln>
          <a:effectLst/>
        </p:spPr>
        <p:txBody>
          <a:bodyPr>
            <a:normAutofit/>
          </a:bodyPr>
          <a:lstStyle/>
          <a:p>
            <a:pPr>
              <a:buNone/>
            </a:pPr>
            <a:endParaRPr lang="pt-PT" sz="1800" b="1" dirty="0" smtClean="0">
              <a:ln w="1905"/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PT" sz="1800" dirty="0" smtClean="0"/>
              <a:t>Que isometrias consegues observar em cada um dos seguintes frisos? </a:t>
            </a:r>
          </a:p>
          <a:p>
            <a:pPr algn="ctr"/>
            <a:endParaRPr lang="pt-PT" sz="2000" dirty="0" smtClean="0">
              <a:ln w="1905"/>
              <a:solidFill>
                <a:schemeClr val="bg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>
              <a:buNone/>
            </a:pPr>
            <a:endParaRPr lang="pt-PT" sz="2000" b="1" dirty="0" smtClean="0">
              <a:ln w="1905">
                <a:noFill/>
              </a:ln>
              <a:solidFill>
                <a:schemeClr val="bg1">
                  <a:lumMod val="6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7789927" cy="16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28529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Trebuchet MS" pitchFamily="34" charset="0"/>
              </a:rPr>
              <a:t>I.</a:t>
            </a:r>
            <a:endParaRPr lang="pt-PT" sz="2400" b="1" dirty="0">
              <a:latin typeface="Trebuchet MS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22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208912" cy="4608512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>
              <a:buNone/>
            </a:pPr>
            <a:endParaRPr lang="pt-PT" sz="1800" b="1" dirty="0" smtClean="0">
              <a:ln w="1905"/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PT" sz="1800" dirty="0" smtClean="0"/>
              <a:t>Que isometrias consegues observar em cada um dos seguintes frisos? </a:t>
            </a:r>
          </a:p>
          <a:p>
            <a:pPr algn="ctr"/>
            <a:endParaRPr lang="pt-PT" sz="2000" dirty="0" smtClean="0">
              <a:ln w="1905"/>
              <a:solidFill>
                <a:schemeClr val="bg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>
              <a:buNone/>
            </a:pPr>
            <a:endParaRPr lang="pt-PT" sz="2000" b="1" dirty="0" smtClean="0">
              <a:ln w="1905">
                <a:noFill/>
              </a:ln>
              <a:solidFill>
                <a:schemeClr val="bg1">
                  <a:lumMod val="6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285293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Trebuchet MS" pitchFamily="34" charset="0"/>
              </a:rPr>
              <a:t>II.</a:t>
            </a:r>
            <a:endParaRPr lang="pt-PT" sz="2400" b="1" dirty="0"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7834629" cy="16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22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71782"/>
            <a:ext cx="8208912" cy="4565530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>
              <a:buNone/>
            </a:pPr>
            <a:endParaRPr lang="pt-PT" sz="1800" b="1" dirty="0" smtClean="0">
              <a:ln w="1905"/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PT" sz="1800" dirty="0" smtClean="0"/>
              <a:t>Que isometrias consegues observar em cada um dos seguintes frisos? </a:t>
            </a:r>
          </a:p>
          <a:p>
            <a:pPr algn="ctr"/>
            <a:endParaRPr lang="pt-PT" sz="2000" dirty="0" smtClean="0">
              <a:ln w="1905"/>
              <a:solidFill>
                <a:schemeClr val="bg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>
              <a:buNone/>
            </a:pPr>
            <a:endParaRPr lang="pt-PT" sz="2000" b="1" dirty="0" smtClean="0">
              <a:ln w="1905">
                <a:noFill/>
              </a:ln>
              <a:solidFill>
                <a:schemeClr val="bg1">
                  <a:lumMod val="6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335699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Trebuchet MS" pitchFamily="34" charset="0"/>
              </a:rPr>
              <a:t>III.</a:t>
            </a:r>
            <a:endParaRPr lang="pt-PT" sz="2400" b="1" dirty="0"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7560841" cy="156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22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2276872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0">
              <a:lnSpc>
                <a:spcPct val="150000"/>
              </a:lnSpc>
              <a:buNone/>
            </a:pPr>
            <a:r>
              <a:rPr lang="pt-PT" dirty="0" smtClean="0">
                <a:latin typeface="Trebuchet MS" pitchFamily="34" charset="0"/>
              </a:rPr>
              <a:t>“As isometrias permitem desenvolver nos alunos o conceito de congruência (figuras congruentes relacionam-se entre si através de reflexões, rotações, translações ou reflexões deslizantes).</a:t>
            </a:r>
          </a:p>
          <a:p>
            <a:pPr marL="261938" indent="0">
              <a:lnSpc>
                <a:spcPct val="150000"/>
              </a:lnSpc>
              <a:buNone/>
            </a:pPr>
            <a:endParaRPr lang="pt-PT" dirty="0" smtClean="0">
              <a:latin typeface="Trebuchet MS" pitchFamily="34" charset="0"/>
            </a:endParaRPr>
          </a:p>
          <a:p>
            <a:pPr marL="261938" indent="0">
              <a:lnSpc>
                <a:spcPct val="150000"/>
              </a:lnSpc>
              <a:buNone/>
            </a:pPr>
            <a:r>
              <a:rPr lang="pt-PT" dirty="0" smtClean="0">
                <a:latin typeface="Trebuchet MS" pitchFamily="34" charset="0"/>
              </a:rPr>
              <a:t> Este tipo de transformação permite a exploração, construção e classificação de frisos e rosáceas.” 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Enquadramento Curricular</a:t>
            </a:r>
            <a:endParaRPr lang="pt-PT" sz="20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0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8" name="Marcador de Posição de Conteúdo 4"/>
          <p:cNvSpPr txBox="1">
            <a:spLocks/>
          </p:cNvSpPr>
          <p:nvPr/>
        </p:nvSpPr>
        <p:spPr>
          <a:xfrm>
            <a:off x="1591196" y="5261144"/>
            <a:ext cx="712879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Programa de Matemática para o Ensino Básico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208912" cy="4536504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>
              <a:buNone/>
            </a:pPr>
            <a:endParaRPr lang="pt-PT" sz="1800" b="1" dirty="0" smtClean="0">
              <a:ln w="1905"/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PT" sz="1800" dirty="0" smtClean="0"/>
              <a:t>Que isometrias consegues observar em cada um dos seguintes frisos? </a:t>
            </a:r>
          </a:p>
          <a:p>
            <a:pPr algn="ctr"/>
            <a:endParaRPr lang="pt-PT" sz="2000" dirty="0" smtClean="0">
              <a:ln w="1905"/>
              <a:solidFill>
                <a:schemeClr val="bg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>
              <a:buNone/>
            </a:pPr>
            <a:endParaRPr lang="pt-PT" sz="2000" b="1" dirty="0" smtClean="0">
              <a:ln w="1905">
                <a:noFill/>
              </a:ln>
              <a:solidFill>
                <a:schemeClr val="bg1">
                  <a:lumMod val="6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30689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Trebuchet MS" pitchFamily="34" charset="0"/>
              </a:rPr>
              <a:t>IV.</a:t>
            </a:r>
            <a:endParaRPr lang="pt-PT" sz="2400" b="1" dirty="0">
              <a:latin typeface="Trebuchet MS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77523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22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208912" cy="3960440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dirty="0" smtClean="0"/>
              <a:t>Em papel quadriculado, partindo de um trapézio como o da figura, constrói um friso em que apliques:</a:t>
            </a:r>
          </a:p>
          <a:p>
            <a:pPr marL="0" indent="0">
              <a:buNone/>
            </a:pPr>
            <a:endParaRPr lang="pt-PT" sz="1800" dirty="0" smtClean="0"/>
          </a:p>
          <a:p>
            <a:pPr marL="0" indent="0">
              <a:buNone/>
            </a:pPr>
            <a:endParaRPr lang="pt-PT" sz="1800" dirty="0" smtClean="0"/>
          </a:p>
          <a:p>
            <a:pPr marL="0" indent="0">
              <a:buNone/>
            </a:pPr>
            <a:endParaRPr lang="pt-PT" sz="1800" dirty="0" smtClean="0"/>
          </a:p>
          <a:p>
            <a:pPr marL="0" indent="0">
              <a:buNone/>
            </a:pPr>
            <a:endParaRPr lang="pt-PT" sz="1800" dirty="0" smtClean="0"/>
          </a:p>
          <a:p>
            <a:pPr marL="0" indent="0">
              <a:buNone/>
            </a:pPr>
            <a:endParaRPr lang="pt-PT" sz="1800" dirty="0" smtClean="0"/>
          </a:p>
          <a:p>
            <a:pPr marL="623888" indent="-180975"/>
            <a:r>
              <a:rPr lang="pt-PT" sz="1800" dirty="0" smtClean="0"/>
              <a:t>uma reflexão deslizante;</a:t>
            </a:r>
          </a:p>
          <a:p>
            <a:pPr marL="623888" indent="-180975"/>
            <a:r>
              <a:rPr lang="pt-PT" sz="1800" dirty="0" smtClean="0"/>
              <a:t>uma reflexão </a:t>
            </a:r>
            <a:r>
              <a:rPr lang="pt-PT" sz="1800" dirty="0" smtClean="0">
                <a:solidFill>
                  <a:srgbClr val="FF0000"/>
                </a:solidFill>
              </a:rPr>
              <a:t>de um </a:t>
            </a:r>
            <a:r>
              <a:rPr lang="pt-PT" sz="1800" dirty="0">
                <a:solidFill>
                  <a:srgbClr val="92D050"/>
                </a:solidFill>
              </a:rPr>
              <a:t>em relação a um </a:t>
            </a:r>
            <a:r>
              <a:rPr lang="pt-PT" sz="1800" dirty="0" smtClean="0"/>
              <a:t>eixo vertical;</a:t>
            </a:r>
          </a:p>
          <a:p>
            <a:pPr marL="623888" indent="-180975"/>
            <a:r>
              <a:rPr lang="pt-PT" sz="1800" dirty="0" smtClean="0"/>
              <a:t>uma rotação de 180˚.</a:t>
            </a:r>
          </a:p>
          <a:p>
            <a:pPr>
              <a:buNone/>
            </a:pPr>
            <a:endParaRPr lang="pt-PT" sz="2000" b="1" dirty="0" smtClean="0">
              <a:ln w="1905">
                <a:noFill/>
              </a:ln>
              <a:solidFill>
                <a:schemeClr val="bg1">
                  <a:lumMod val="6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Trapézio 6"/>
          <p:cNvSpPr/>
          <p:nvPr/>
        </p:nvSpPr>
        <p:spPr>
          <a:xfrm>
            <a:off x="899592" y="3429000"/>
            <a:ext cx="1296144" cy="504056"/>
          </a:xfrm>
          <a:prstGeom prst="trapezoid">
            <a:avLst>
              <a:gd name="adj" fmla="val 607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9" name="Group 8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0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51520" y="92271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PRATICANDO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372200" y="930207"/>
            <a:ext cx="2304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Parte 2 – Pág. 22</a:t>
            </a:r>
            <a:endParaRPr lang="pt-PT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4680520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</a:pPr>
            <a:r>
              <a:rPr lang="pt-PT" sz="1600" dirty="0" smtClean="0"/>
              <a:t> </a:t>
            </a:r>
            <a:r>
              <a:rPr lang="pt-PT" sz="1800" b="1" dirty="0" smtClean="0"/>
              <a:t>Transformações geométricas </a:t>
            </a:r>
            <a:r>
              <a:rPr lang="pt-PT" sz="1800" dirty="0" smtClean="0"/>
              <a:t>—</a:t>
            </a:r>
            <a:r>
              <a:rPr lang="pt-PT" sz="1800" b="1" dirty="0" smtClean="0"/>
              <a:t> reflexão </a:t>
            </a:r>
            <a:r>
              <a:rPr lang="pt-PT" sz="1800" dirty="0" smtClean="0"/>
              <a:t>— observa o resultado de uma reflexão com a aplicação</a:t>
            </a:r>
            <a:endParaRPr lang="en-US" sz="1800" dirty="0" smtClean="0"/>
          </a:p>
          <a:p>
            <a:pPr marL="400050" lvl="1" indent="0">
              <a:lnSpc>
                <a:spcPct val="120000"/>
              </a:lnSpc>
              <a:buNone/>
            </a:pPr>
            <a:r>
              <a:rPr lang="pt-PT" sz="1200" dirty="0" smtClean="0">
                <a:hlinkClick r:id="rId2"/>
              </a:rPr>
              <a:t>http://nlvm.usu.edu/en/nav/frames_asid_297_g_2_t_3.html?open=activities&amp;from=category_g_2_t_3.html</a:t>
            </a:r>
            <a:endParaRPr lang="pt-PT" sz="1200" dirty="0" smtClean="0"/>
          </a:p>
          <a:p>
            <a:pPr marL="0" indent="0">
              <a:lnSpc>
                <a:spcPct val="120000"/>
              </a:lnSpc>
            </a:pPr>
            <a:endParaRPr lang="pt-PT" sz="1800" dirty="0" smtClean="0"/>
          </a:p>
          <a:p>
            <a:pPr marL="0" indent="0">
              <a:lnSpc>
                <a:spcPct val="120000"/>
              </a:lnSpc>
            </a:pPr>
            <a:r>
              <a:rPr lang="pt-PT" sz="1800" dirty="0" smtClean="0"/>
              <a:t> </a:t>
            </a:r>
            <a:r>
              <a:rPr lang="pt-PT" sz="1800" b="1" dirty="0" err="1" smtClean="0"/>
              <a:t>Alphabet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Symmetry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Tool</a:t>
            </a:r>
            <a:r>
              <a:rPr lang="pt-PT" sz="1800" b="1" dirty="0" smtClean="0"/>
              <a:t> </a:t>
            </a:r>
            <a:r>
              <a:rPr lang="pt-PT" sz="1200" dirty="0">
                <a:solidFill>
                  <a:schemeClr val="bg1">
                    <a:lumMod val="65000"/>
                  </a:schemeClr>
                </a:solidFill>
              </a:rPr>
              <a:t>(aplicação interativa para quadro interativo) </a:t>
            </a:r>
            <a:endParaRPr lang="pt-PT" sz="1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pt-PT" sz="1200" dirty="0" smtClean="0">
                <a:hlinkClick r:id="rId3"/>
              </a:rPr>
              <a:t>http://www.misterteacher.com/alphabetgeometry/reflection.html</a:t>
            </a:r>
            <a:endParaRPr lang="pt-PT" sz="1200" dirty="0" smtClean="0"/>
          </a:p>
          <a:p>
            <a:pPr marL="0" indent="0">
              <a:lnSpc>
                <a:spcPct val="120000"/>
              </a:lnSpc>
            </a:pPr>
            <a:endParaRPr lang="pt-PT" sz="1800" dirty="0" smtClean="0"/>
          </a:p>
          <a:p>
            <a:pPr marL="0" indent="0">
              <a:lnSpc>
                <a:spcPct val="120000"/>
              </a:lnSpc>
            </a:pPr>
            <a:r>
              <a:rPr lang="pt-PT" sz="1800" b="1" dirty="0" smtClean="0"/>
              <a:t> Frieze </a:t>
            </a:r>
            <a:r>
              <a:rPr lang="pt-PT" sz="1800" b="1" dirty="0" err="1" smtClean="0"/>
              <a:t>Patterns</a:t>
            </a:r>
            <a:r>
              <a:rPr lang="pt-PT" sz="1800" b="1" dirty="0" smtClean="0"/>
              <a:t> </a:t>
            </a:r>
            <a:r>
              <a:rPr lang="pt-PT" sz="1800" dirty="0" smtClean="0"/>
              <a:t>—</a:t>
            </a:r>
            <a:r>
              <a:rPr lang="pt-PT" sz="1800" b="1" dirty="0" smtClean="0"/>
              <a:t> </a:t>
            </a:r>
            <a:r>
              <a:rPr lang="en-US" sz="1800" dirty="0" err="1" smtClean="0"/>
              <a:t>permite</a:t>
            </a:r>
            <a:r>
              <a:rPr lang="en-US" sz="1800" dirty="0" smtClean="0"/>
              <a:t>  </a:t>
            </a:r>
            <a:r>
              <a:rPr lang="en-US" sz="1800" dirty="0" err="1" smtClean="0"/>
              <a:t>gerar</a:t>
            </a:r>
            <a:r>
              <a:rPr lang="en-US" sz="1800" dirty="0" smtClean="0"/>
              <a:t> e </a:t>
            </a:r>
            <a:r>
              <a:rPr lang="en-US" sz="1800" dirty="0" err="1" smtClean="0"/>
              <a:t>identificar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sete</a:t>
            </a:r>
            <a:r>
              <a:rPr lang="en-US" sz="1800" dirty="0" smtClean="0"/>
              <a:t> </a:t>
            </a:r>
            <a:r>
              <a:rPr lang="en-US" sz="1800" dirty="0" err="1" smtClean="0"/>
              <a:t>tipos</a:t>
            </a:r>
            <a:r>
              <a:rPr lang="en-US" sz="1800" dirty="0" smtClean="0"/>
              <a:t> de </a:t>
            </a:r>
            <a:r>
              <a:rPr lang="en-US" sz="1800" dirty="0" err="1" smtClean="0"/>
              <a:t>frisos</a:t>
            </a:r>
            <a:r>
              <a:rPr lang="en-US" sz="1800" dirty="0" smtClean="0"/>
              <a:t> </a:t>
            </a:r>
            <a:r>
              <a:rPr lang="en-US" sz="1800" dirty="0" err="1" smtClean="0"/>
              <a:t>possíveis</a:t>
            </a:r>
            <a:r>
              <a:rPr lang="en-US" sz="1800" dirty="0" smtClean="0"/>
              <a:t>.  </a:t>
            </a:r>
            <a:r>
              <a:rPr lang="en-US" sz="1800" dirty="0" err="1" smtClean="0"/>
              <a:t>Podem</a:t>
            </a:r>
            <a:r>
              <a:rPr lang="en-US" sz="1800" dirty="0" smtClean="0"/>
              <a:t> ser </a:t>
            </a:r>
            <a:r>
              <a:rPr lang="en-US" sz="1800" dirty="0" err="1" smtClean="0"/>
              <a:t>exploradas</a:t>
            </a:r>
            <a:r>
              <a:rPr lang="en-US" sz="1800" dirty="0" smtClean="0"/>
              <a:t> as </a:t>
            </a:r>
            <a:r>
              <a:rPr lang="en-US" sz="1800" dirty="0" err="1" smtClean="0"/>
              <a:t>transformações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geométricas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constituem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uma</a:t>
            </a:r>
            <a:r>
              <a:rPr lang="en-US" sz="1800" dirty="0" smtClean="0"/>
              <a:t> das </a:t>
            </a:r>
            <a:r>
              <a:rPr lang="en-US" sz="1800" dirty="0" err="1" smtClean="0"/>
              <a:t>sete</a:t>
            </a:r>
            <a:r>
              <a:rPr lang="en-US" sz="1800" dirty="0" smtClean="0"/>
              <a:t> </a:t>
            </a:r>
            <a:r>
              <a:rPr lang="en-US" sz="1800" dirty="0" err="1" smtClean="0"/>
              <a:t>categorias</a:t>
            </a:r>
            <a:r>
              <a:rPr lang="en-US" sz="1800" dirty="0" smtClean="0"/>
              <a:t> de </a:t>
            </a:r>
            <a:r>
              <a:rPr lang="en-US" sz="1800" dirty="0" err="1" smtClean="0"/>
              <a:t>frisos</a:t>
            </a:r>
            <a:r>
              <a:rPr lang="en-US" sz="1800" dirty="0" smtClean="0"/>
              <a:t> </a:t>
            </a:r>
          </a:p>
          <a:p>
            <a:pPr marL="0" indent="0">
              <a:lnSpc>
                <a:spcPct val="120000"/>
              </a:lnSpc>
            </a:pPr>
            <a:endParaRPr lang="en-US" sz="1200" dirty="0" smtClean="0"/>
          </a:p>
          <a:p>
            <a:pPr marL="400050" lvl="1" indent="0">
              <a:lnSpc>
                <a:spcPct val="120000"/>
              </a:lnSpc>
              <a:buNone/>
            </a:pPr>
            <a:r>
              <a:rPr lang="pt-PT" sz="1200" dirty="0" smtClean="0">
                <a:hlinkClick r:id="rId4"/>
              </a:rPr>
              <a:t>http://illuminations.nctm.org/ActivityDetail.aspx?ID=168</a:t>
            </a:r>
            <a:r>
              <a:rPr lang="pt-PT" sz="1200" dirty="0" smtClean="0"/>
              <a:t>   </a:t>
            </a:r>
          </a:p>
          <a:p>
            <a:pPr marL="0" indent="0">
              <a:buFont typeface="Wingdings" pitchFamily="2" charset="2"/>
              <a:buChar char="§"/>
            </a:pPr>
            <a:endParaRPr lang="pt-PT" sz="1600" dirty="0" smtClean="0"/>
          </a:p>
          <a:p>
            <a:pPr marL="0" indent="0">
              <a:buFont typeface="Wingdings" pitchFamily="2" charset="2"/>
              <a:buChar char="§"/>
            </a:pPr>
            <a:endParaRPr lang="pt-PT" sz="1600" dirty="0" smtClean="0"/>
          </a:p>
          <a:p>
            <a:pPr marL="0" indent="0">
              <a:buFont typeface="Wingdings" pitchFamily="2" charset="2"/>
              <a:buChar char="§"/>
            </a:pPr>
            <a:endParaRPr lang="pt-PT" sz="1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9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51520" y="92271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EXPLORANDO NA REDE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3816424"/>
          </a:xfrm>
          <a:ln>
            <a:noFill/>
            <a:prstDash val="sysDot"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800" dirty="0"/>
              <a:t>S</a:t>
            </a:r>
            <a:r>
              <a:rPr lang="pt-PT" sz="1800" dirty="0" smtClean="0"/>
              <a:t>into-me…</a:t>
            </a:r>
          </a:p>
          <a:p>
            <a:pPr>
              <a:lnSpc>
                <a:spcPct val="150000"/>
              </a:lnSpc>
              <a:buAutoNum type="alphaUcPeriod"/>
            </a:pPr>
            <a:r>
              <a:rPr lang="pt-PT" sz="1800" dirty="0"/>
              <a:t>c</a:t>
            </a:r>
            <a:r>
              <a:rPr lang="pt-PT" sz="1800" dirty="0" smtClean="0"/>
              <a:t>onfiante. Compreendi os assuntos tratados e sei explicá-los sem dificuldade.</a:t>
            </a:r>
          </a:p>
          <a:p>
            <a:pPr>
              <a:lnSpc>
                <a:spcPct val="150000"/>
              </a:lnSpc>
              <a:buAutoNum type="alphaUcPeriod"/>
            </a:pPr>
            <a:endParaRPr lang="pt-PT" sz="1800" dirty="0" smtClean="0"/>
          </a:p>
          <a:p>
            <a:pPr>
              <a:lnSpc>
                <a:spcPct val="150000"/>
              </a:lnSpc>
              <a:buAutoNum type="alphaUcPeriod"/>
            </a:pPr>
            <a:r>
              <a:rPr lang="pt-PT" sz="1800" dirty="0"/>
              <a:t>c</a:t>
            </a:r>
            <a:r>
              <a:rPr lang="pt-PT" sz="1800" dirty="0" smtClean="0"/>
              <a:t>om algumas dúvidas. Compreendi algumas partes deste tópico mas tenho algumas dúvidas noutras.</a:t>
            </a:r>
          </a:p>
          <a:p>
            <a:pPr>
              <a:lnSpc>
                <a:spcPct val="150000"/>
              </a:lnSpc>
              <a:buAutoNum type="alphaUcPeriod"/>
            </a:pPr>
            <a:endParaRPr lang="pt-PT" sz="1800" dirty="0" smtClean="0"/>
          </a:p>
          <a:p>
            <a:pPr>
              <a:lnSpc>
                <a:spcPct val="150000"/>
              </a:lnSpc>
              <a:buAutoNum type="alphaUcPeriod"/>
            </a:pPr>
            <a:r>
              <a:rPr lang="pt-PT" sz="1800" dirty="0"/>
              <a:t>c</a:t>
            </a:r>
            <a:r>
              <a:rPr lang="pt-PT" sz="1800" dirty="0" smtClean="0"/>
              <a:t>om muitas dúvidas. Não compreendi grande parte dos assuntos e preciso de voltar a falar sobre eles.</a:t>
            </a:r>
          </a:p>
          <a:p>
            <a:pPr marL="0" indent="0">
              <a:buFont typeface="Wingdings" pitchFamily="2" charset="2"/>
              <a:buChar char="§"/>
            </a:pPr>
            <a:endParaRPr lang="pt-PT" sz="16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628800"/>
            <a:ext cx="19442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FFC000"/>
                </a:solidFill>
              </a:rPr>
              <a:t> Isometrias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0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51520" y="92271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Sobre o tópico 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844824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0">
              <a:lnSpc>
                <a:spcPct val="150000"/>
              </a:lnSpc>
              <a:buNone/>
            </a:pPr>
            <a:r>
              <a:rPr lang="pt-PT" dirty="0" smtClean="0">
                <a:latin typeface="Trebuchet MS" pitchFamily="34" charset="0"/>
              </a:rPr>
              <a:t>“A noção de amplitude de um ângulo e a sua medição em graus, são introduzidas neste </a:t>
            </a:r>
            <a:r>
              <a:rPr lang="pt-PT" dirty="0" smtClean="0">
                <a:latin typeface="Trebuchet MS" pitchFamily="34" charset="0"/>
              </a:rPr>
              <a:t>ciclo</a:t>
            </a:r>
            <a:r>
              <a:rPr lang="pt-PT" smtClean="0">
                <a:latin typeface="Trebuchet MS" pitchFamily="34" charset="0"/>
              </a:rPr>
              <a:t>, e têm </a:t>
            </a:r>
            <a:r>
              <a:rPr lang="pt-PT" dirty="0" smtClean="0">
                <a:latin typeface="Trebuchet MS" pitchFamily="34" charset="0"/>
              </a:rPr>
              <a:t>um papel importante no estudo das rotações e no trabalho com figuras geométricas.”</a:t>
            </a:r>
            <a:endParaRPr lang="pt-PT" b="1" dirty="0" smtClean="0">
              <a:latin typeface="Trebuchet MS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Enquadramento Curricular</a:t>
            </a:r>
            <a:endParaRPr lang="pt-PT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3501008"/>
            <a:ext cx="820891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196850">
              <a:lnSpc>
                <a:spcPct val="150000"/>
              </a:lnSpc>
              <a:buNone/>
            </a:pPr>
            <a:r>
              <a:rPr lang="pt-PT" sz="1600" b="1" dirty="0" smtClean="0">
                <a:solidFill>
                  <a:srgbClr val="FFC000"/>
                </a:solidFill>
                <a:latin typeface="Trebuchet MS" pitchFamily="34" charset="0"/>
              </a:rPr>
              <a:t>Noção e propriedades da reflexão, translação e rotação</a:t>
            </a:r>
            <a:endParaRPr lang="pt-PT" sz="16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900113" indent="-179388">
              <a:lnSpc>
                <a:spcPct val="150000"/>
              </a:lnSpc>
              <a:buFont typeface="Wingdings 3" pitchFamily="18" charset="2"/>
              <a:buChar char=""/>
            </a:pPr>
            <a:r>
              <a:rPr lang="pt-PT" sz="1600" dirty="0" smtClean="0">
                <a:latin typeface="Trebuchet MS" pitchFamily="34" charset="0"/>
              </a:rPr>
              <a:t> “Identificar, predizer e descrever a isometria em causa, dada a figura geométrica e o transformado.”</a:t>
            </a:r>
          </a:p>
          <a:p>
            <a:pPr marL="900113" indent="-179388">
              <a:lnSpc>
                <a:spcPct val="150000"/>
              </a:lnSpc>
            </a:pPr>
            <a:endParaRPr lang="pt-PT" sz="1600" dirty="0" smtClean="0">
              <a:latin typeface="Trebuchet MS" pitchFamily="34" charset="0"/>
            </a:endParaRPr>
          </a:p>
          <a:p>
            <a:pPr marL="900113" indent="-179388">
              <a:lnSpc>
                <a:spcPct val="150000"/>
              </a:lnSpc>
              <a:buFont typeface="Wingdings 3" pitchFamily="18" charset="2"/>
              <a:buChar char=""/>
            </a:pPr>
            <a:r>
              <a:rPr lang="pt-PT" sz="1600" dirty="0" smtClean="0">
                <a:latin typeface="Trebuchet MS" pitchFamily="34" charset="0"/>
              </a:rPr>
              <a:t> “Construir o transformado de uma figura, a partir de uma isometria ou de uma composição de isometrias.”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2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14" name="Marcador de Posição de Conteúdo 4"/>
          <p:cNvSpPr txBox="1">
            <a:spLocks/>
          </p:cNvSpPr>
          <p:nvPr/>
        </p:nvSpPr>
        <p:spPr>
          <a:xfrm>
            <a:off x="1619672" y="5861308"/>
            <a:ext cx="712879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600" b="1" dirty="0" smtClean="0">
                <a:solidFill>
                  <a:srgbClr val="FFC000"/>
                </a:solidFill>
              </a:rPr>
              <a:t>Programa de Matemática para o Ensino Básico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445624" cy="576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b="1" dirty="0" smtClean="0">
                <a:solidFill>
                  <a:srgbClr val="FFC000"/>
                </a:solidFill>
              </a:rPr>
              <a:t>Metas de aprendizagem</a:t>
            </a:r>
            <a:endParaRPr lang="pt-PT" sz="1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04056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PT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Enquadramento Curricular</a:t>
            </a:r>
            <a:endParaRPr lang="pt-PT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217" y="1983898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b="1" dirty="0" smtClean="0">
                <a:latin typeface="Trebuchet MS" pitchFamily="34" charset="0"/>
              </a:rPr>
              <a:t>No final do 1.º ciclo 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(avaliação de pré-requisitos)</a:t>
            </a:r>
          </a:p>
          <a:p>
            <a:pPr>
              <a:buNone/>
            </a:pPr>
            <a:r>
              <a:rPr lang="pt-PT" dirty="0" smtClean="0">
                <a:latin typeface="Trebuchet MS" pitchFamily="34" charset="0"/>
              </a:rPr>
              <a:t>	</a:t>
            </a:r>
          </a:p>
          <a:p>
            <a:pPr indent="17463">
              <a:lnSpc>
                <a:spcPct val="150000"/>
              </a:lnSpc>
              <a:buNone/>
            </a:pPr>
            <a:r>
              <a:rPr lang="pt-PT" b="1" dirty="0" smtClean="0">
                <a:latin typeface="Trebuchet MS" pitchFamily="34" charset="0"/>
              </a:rPr>
              <a:t>Compreende a noção de reflexão</a:t>
            </a:r>
          </a:p>
          <a:p>
            <a:pPr lvl="1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dirty="0" smtClean="0">
                <a:latin typeface="Trebuchet MS" pitchFamily="34" charset="0"/>
              </a:rPr>
              <a:t>Identifica eixos de reflexão em figuras no plano.</a:t>
            </a:r>
          </a:p>
          <a:p>
            <a:pPr marL="276225" lvl="1">
              <a:lnSpc>
                <a:spcPct val="150000"/>
              </a:lnSpc>
            </a:pPr>
            <a:endParaRPr lang="pt-PT" sz="1600" b="1" i="1" dirty="0" smtClean="0">
              <a:latin typeface="Trebuchet MS" pitchFamily="34" charset="0"/>
            </a:endParaRPr>
          </a:p>
          <a:p>
            <a:pPr indent="17463">
              <a:lnSpc>
                <a:spcPct val="150000"/>
              </a:lnSpc>
              <a:buNone/>
            </a:pPr>
            <a:r>
              <a:rPr lang="pt-PT" b="1" dirty="0" smtClean="0">
                <a:latin typeface="Trebuchet MS" pitchFamily="34" charset="0"/>
              </a:rPr>
              <a:t>Resolve problemas geométricos em contextos diversos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latin typeface="Trebuchet MS" pitchFamily="34" charset="0"/>
              </a:rPr>
              <a:t>Constrói pavimentações e identifica polígonos que pavimentam o plano</a:t>
            </a:r>
          </a:p>
          <a:p>
            <a:endParaRPr lang="pt-PT" sz="1600" dirty="0" smtClean="0"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PT" sz="1600" dirty="0" smtClean="0">
                <a:latin typeface="Trebuchet MS" pitchFamily="34" charset="0"/>
              </a:rPr>
              <a:t>Resolve problemas envolvendo a visualização e compreensão de relações espaciais, justificando ideias e processos matemáticos e utilizando linguagem e vocabulário próprios.</a:t>
            </a:r>
            <a:endParaRPr lang="pt-PT" sz="1600" i="1" dirty="0" smtClean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5877272"/>
            <a:ext cx="792088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buNone/>
              <a:tabLst>
                <a:tab pos="1081088" algn="l"/>
              </a:tabLst>
            </a:pP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Exemplo: Faz previsões acerca dos resultados produzidos pela alteração da posição de uma</a:t>
            </a:r>
          </a:p>
          <a:p>
            <a:pPr>
              <a:buNone/>
              <a:tabLst>
                <a:tab pos="1081088" algn="l"/>
              </a:tabLst>
            </a:pP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figura, mantendo a forma e as dimensões.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5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204864"/>
            <a:ext cx="8445624" cy="3456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PT" sz="1800" b="1" dirty="0" smtClean="0"/>
              <a:t>No final do 2.º ciclo</a:t>
            </a:r>
            <a:endParaRPr lang="pt-PT" sz="1800" b="1" i="1" dirty="0" smtClean="0"/>
          </a:p>
          <a:p>
            <a:pPr>
              <a:lnSpc>
                <a:spcPct val="150000"/>
              </a:lnSpc>
              <a:buNone/>
            </a:pPr>
            <a:endParaRPr lang="pt-PT" sz="1800" b="1" dirty="0" smtClean="0"/>
          </a:p>
          <a:p>
            <a:pPr>
              <a:lnSpc>
                <a:spcPct val="150000"/>
              </a:lnSpc>
              <a:buNone/>
            </a:pPr>
            <a:r>
              <a:rPr lang="pt-PT" sz="1800" b="1" dirty="0" smtClean="0"/>
              <a:t>Compreende </a:t>
            </a:r>
            <a:r>
              <a:rPr lang="pt-PT" sz="1800" b="1" dirty="0"/>
              <a:t>as </a:t>
            </a:r>
            <a:r>
              <a:rPr lang="pt-PT" sz="1800" b="1" dirty="0" smtClean="0"/>
              <a:t>noções e </a:t>
            </a:r>
            <a:r>
              <a:rPr lang="pt-PT" sz="1800" b="1" dirty="0"/>
              <a:t>propriedades </a:t>
            </a:r>
            <a:r>
              <a:rPr lang="pt-PT" sz="1800" b="1" dirty="0" smtClean="0"/>
              <a:t>da reflexão,</a:t>
            </a:r>
            <a:r>
              <a:rPr lang="pt-PT" sz="1800" b="1" dirty="0"/>
              <a:t> translação </a:t>
            </a:r>
            <a:r>
              <a:rPr lang="pt-PT" sz="1800" b="1" dirty="0" smtClean="0"/>
              <a:t>e rotação: </a:t>
            </a:r>
            <a:endParaRPr lang="pt-PT" sz="1800" i="1" dirty="0" smtClean="0"/>
          </a:p>
          <a:p>
            <a:pPr marL="539750" indent="-96838">
              <a:lnSpc>
                <a:spcPct val="150000"/>
              </a:lnSpc>
            </a:pPr>
            <a:r>
              <a:rPr lang="pt-PT" sz="1600" i="1" dirty="0" smtClean="0"/>
              <a:t> </a:t>
            </a:r>
            <a:r>
              <a:rPr lang="pt-PT" sz="1600" dirty="0" smtClean="0"/>
              <a:t>Identifica </a:t>
            </a:r>
            <a:r>
              <a:rPr lang="pt-PT" sz="1600" dirty="0"/>
              <a:t>o transformado </a:t>
            </a:r>
            <a:r>
              <a:rPr lang="pt-PT" sz="1600" dirty="0" smtClean="0"/>
              <a:t>de uma </a:t>
            </a:r>
            <a:r>
              <a:rPr lang="pt-PT" sz="1600" dirty="0"/>
              <a:t>dada figura através de </a:t>
            </a:r>
            <a:r>
              <a:rPr lang="pt-PT" sz="1600" dirty="0" smtClean="0"/>
              <a:t>uma isometria </a:t>
            </a:r>
            <a:r>
              <a:rPr lang="pt-PT" sz="1600" dirty="0"/>
              <a:t>(reflexão, </a:t>
            </a:r>
            <a:r>
              <a:rPr lang="pt-PT" sz="1600" dirty="0" smtClean="0"/>
              <a:t>rotação, translação  ou reflexão deslizante</a:t>
            </a:r>
            <a:r>
              <a:rPr lang="pt-PT" sz="1600" dirty="0"/>
              <a:t>) e justifica</a:t>
            </a:r>
            <a:r>
              <a:rPr lang="pt-PT" sz="1600" dirty="0" smtClean="0"/>
              <a:t>.</a:t>
            </a:r>
          </a:p>
          <a:p>
            <a:pPr marL="442912" indent="0">
              <a:lnSpc>
                <a:spcPct val="150000"/>
              </a:lnSpc>
              <a:buNone/>
            </a:pPr>
            <a:endParaRPr lang="pt-PT" sz="1600" dirty="0"/>
          </a:p>
          <a:p>
            <a:pPr marL="539750" indent="-96838">
              <a:lnSpc>
                <a:spcPct val="150000"/>
              </a:lnSpc>
            </a:pPr>
            <a:r>
              <a:rPr lang="pt-PT" sz="1600" dirty="0" smtClean="0"/>
              <a:t> Constrói </a:t>
            </a:r>
            <a:r>
              <a:rPr lang="pt-PT" sz="1600" dirty="0"/>
              <a:t>o transformado </a:t>
            </a:r>
            <a:r>
              <a:rPr lang="pt-PT" sz="1600" dirty="0" smtClean="0"/>
              <a:t>de uma </a:t>
            </a:r>
            <a:r>
              <a:rPr lang="pt-PT" sz="1600" dirty="0"/>
              <a:t>figura, a partir de </a:t>
            </a:r>
            <a:r>
              <a:rPr lang="pt-PT" sz="1600" dirty="0" smtClean="0"/>
              <a:t>uma isometria </a:t>
            </a:r>
            <a:r>
              <a:rPr lang="pt-PT" sz="1600" dirty="0"/>
              <a:t>ou de </a:t>
            </a:r>
            <a:r>
              <a:rPr lang="pt-PT" sz="1600" dirty="0" smtClean="0"/>
              <a:t>uma composição de isometrias. 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04056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PT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Enquadramento Curricular</a:t>
            </a:r>
            <a:endParaRPr lang="pt-PT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5805264"/>
            <a:ext cx="77768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Usa a visualização e o raciocínio geométrico na identificação de isometrias.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4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23528" y="1556792"/>
            <a:ext cx="844562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 baseline="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PT" sz="2000" b="1" smtClean="0">
                <a:solidFill>
                  <a:srgbClr val="FFC000"/>
                </a:solidFill>
              </a:rPr>
              <a:t>Metas de aprendizagem</a:t>
            </a:r>
            <a:endParaRPr lang="pt-PT" sz="16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395536" y="1772816"/>
            <a:ext cx="81369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endParaRPr lang="pt-PT" dirty="0" smtClean="0">
              <a:latin typeface="Trebuchet MS" pitchFamily="34" charset="0"/>
            </a:endParaRPr>
          </a:p>
          <a:p>
            <a:pPr marL="263525" indent="-263525">
              <a:lnSpc>
                <a:spcPct val="150000"/>
              </a:lnSpc>
              <a:buFont typeface="Calibri" pitchFamily="34" charset="0"/>
              <a:buChar char="•"/>
            </a:pPr>
            <a:r>
              <a:rPr lang="pt-PT" dirty="0" smtClean="0">
                <a:latin typeface="Trebuchet MS" pitchFamily="34" charset="0"/>
              </a:rPr>
              <a:t>Uma isometria é uma transformação geométrica que preserva as distâncias, transformando figuras em figuras congruentes.</a:t>
            </a:r>
          </a:p>
          <a:p>
            <a:pPr marL="263525" indent="-263525">
              <a:lnSpc>
                <a:spcPct val="150000"/>
              </a:lnSpc>
            </a:pPr>
            <a:endParaRPr lang="pt-PT" dirty="0" smtClean="0">
              <a:latin typeface="Trebuchet MS" pitchFamily="34" charset="0"/>
            </a:endParaRPr>
          </a:p>
          <a:p>
            <a:pPr marL="263525" indent="-263525">
              <a:lnSpc>
                <a:spcPct val="150000"/>
              </a:lnSpc>
              <a:buFont typeface="Calibri" pitchFamily="34" charset="0"/>
              <a:buChar char="•"/>
            </a:pPr>
            <a:r>
              <a:rPr lang="pt-PT" dirty="0" smtClean="0">
                <a:latin typeface="Trebuchet MS" pitchFamily="34" charset="0"/>
              </a:rPr>
              <a:t>“As isometrias permitem desenvolver nos alunos o conceito de congruência (figuras congruentes relacionam-se entre si através de reflexões, rotações, translações ou reflexões deslizantes). “</a:t>
            </a:r>
          </a:p>
          <a:p>
            <a:pPr algn="r"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(PMEB, 2007, p.37)</a:t>
            </a:r>
            <a:endParaRPr lang="pt-PT" sz="16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263525" indent="-263525">
              <a:lnSpc>
                <a:spcPct val="150000"/>
              </a:lnSpc>
            </a:pPr>
            <a:endParaRPr lang="pt-PT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263525" indent="-263525"/>
            <a:endParaRPr lang="pt-PT" dirty="0" smtClean="0">
              <a:latin typeface="Trebuchet MS" pitchFamily="34" charset="0"/>
            </a:endParaRPr>
          </a:p>
          <a:p>
            <a:pPr marL="179388" indent="-179388"/>
            <a:endParaRPr lang="pt-PT" dirty="0" smtClean="0">
              <a:latin typeface="Trebuchet MS" pitchFamily="34" charset="0"/>
            </a:endParaRPr>
          </a:p>
          <a:p>
            <a:pPr marL="179388" indent="-179388"/>
            <a:endParaRPr lang="pt-PT" dirty="0" smtClean="0">
              <a:latin typeface="Trebuchet MS" pitchFamily="34" charset="0"/>
            </a:endParaRPr>
          </a:p>
          <a:p>
            <a:pPr algn="r"/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r"/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IDEIAS-CHAVE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9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2132856"/>
            <a:ext cx="81369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ct val="150000"/>
              </a:lnSpc>
              <a:buFont typeface="Calibri" pitchFamily="34" charset="0"/>
              <a:buChar char="•"/>
            </a:pPr>
            <a:r>
              <a:rPr lang="pt-PT" dirty="0" smtClean="0">
                <a:latin typeface="Trebuchet MS" pitchFamily="34" charset="0"/>
              </a:rPr>
              <a:t>O Programa refere quatro tipos de isometrias: reflexão, rotação, translação e reflexão deslizante. Este tipo de transformação permite a exploração, construção e classificação de frisos e rosáceas.</a:t>
            </a:r>
            <a:endParaRPr lang="pt-PT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263525" indent="-263525">
              <a:lnSpc>
                <a:spcPct val="150000"/>
              </a:lnSpc>
            </a:pPr>
            <a:endParaRPr lang="pt-PT" dirty="0" smtClean="0">
              <a:latin typeface="Trebuchet MS" pitchFamily="34" charset="0"/>
            </a:endParaRPr>
          </a:p>
          <a:p>
            <a:pPr marL="263525" indent="-263525">
              <a:lnSpc>
                <a:spcPct val="150000"/>
              </a:lnSpc>
              <a:buFont typeface="Calibri" pitchFamily="34" charset="0"/>
              <a:buChar char="•"/>
            </a:pPr>
            <a:r>
              <a:rPr lang="pt-PT" dirty="0" smtClean="0">
                <a:latin typeface="Trebuchet MS" pitchFamily="34" charset="0"/>
              </a:rPr>
              <a:t>A construção de frisos ou rosáceas assentam na aplicação de transformações geométricas a módulos ou pequenos motivos que se veem repetidos. </a:t>
            </a:r>
            <a:endParaRPr lang="pt-PT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040560" cy="706090"/>
          </a:xfrm>
        </p:spPr>
        <p:txBody>
          <a:bodyPr>
            <a:normAutofit/>
          </a:bodyPr>
          <a:lstStyle/>
          <a:p>
            <a:pPr algn="l"/>
            <a:r>
              <a:rPr lang="pt-PT" sz="25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IDEIAS-CHAVE</a:t>
            </a:r>
            <a:endParaRPr lang="pt-PT" sz="2500" b="1" cap="all" dirty="0">
              <a:ln w="9000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116632"/>
            <a:ext cx="8496944" cy="738664"/>
            <a:chOff x="179512" y="116632"/>
            <a:chExt cx="8496944" cy="738664"/>
          </a:xfr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sp>
          <p:nvSpPr>
            <p:cNvPr id="11" name="CaixaDeTexto 3"/>
            <p:cNvSpPr txBox="1"/>
            <p:nvPr/>
          </p:nvSpPr>
          <p:spPr>
            <a:xfrm>
              <a:off x="179512" y="116632"/>
              <a:ext cx="8496944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pt-PT" sz="1400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  <a:t>ISOMETRIAS</a:t>
              </a:r>
              <a:br>
                <a:rPr lang="pt-PT" sz="1400" dirty="0" smtClean="0">
                  <a:solidFill>
                    <a:schemeClr val="tx1"/>
                  </a:solidFill>
                  <a:latin typeface="Trebuchet MS" pitchFamily="34" charset="0"/>
                </a:rPr>
              </a:b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Reflexão, rotação e translação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520" y="260648"/>
              <a:ext cx="27363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rebuchet MS" pitchFamily="34" charset="0"/>
                </a:rPr>
                <a:t>GEOMETRIA</a:t>
              </a:r>
              <a:endParaRPr lang="pt-PT" sz="32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</TotalTime>
  <Words>2728</Words>
  <Application>Microsoft Office PowerPoint</Application>
  <PresentationFormat>On-screen Show (4:3)</PresentationFormat>
  <Paragraphs>548</Paragraphs>
  <Slides>43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                                                    Reflexão, rotação e translação    • Noção e propriedades da reflexão, da rotação e da translação</vt:lpstr>
      <vt:lpstr>PowerPoint Presentation</vt:lpstr>
      <vt:lpstr>Enquadramento Curricular</vt:lpstr>
      <vt:lpstr>Enquadramento Curricular</vt:lpstr>
      <vt:lpstr>Enquadramento Curricular</vt:lpstr>
      <vt:lpstr>Enquadramento Curricular</vt:lpstr>
      <vt:lpstr>Enquadramento Curricular</vt:lpstr>
      <vt:lpstr>IDEIAS-CHAVE</vt:lpstr>
      <vt:lpstr>IDEIAS-CHAVE</vt:lpstr>
      <vt:lpstr>IDEIAS-CHAVE</vt:lpstr>
      <vt:lpstr>IDEIAS-CHAVE</vt:lpstr>
      <vt:lpstr>PowerPoint Presentation</vt:lpstr>
      <vt:lpstr>PowerPoint Presentation</vt:lpstr>
      <vt:lpstr>Já reparaste que o carácter “p” é uma das letras mais versáteis do alfabeto?  Observa: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IDEIAS A RETER</vt:lpstr>
      <vt:lpstr>IDEIAS A RETER</vt:lpstr>
      <vt:lpstr>IDEIAS A RETER</vt:lpstr>
      <vt:lpstr>IDEIAS A RETER</vt:lpstr>
      <vt:lpstr>PRATICANDO</vt:lpstr>
      <vt:lpstr>PRATICANDO</vt:lpstr>
      <vt:lpstr>PRATICANDO</vt:lpstr>
      <vt:lpstr>PRATICANDO</vt:lpstr>
      <vt:lpstr>PRATICANDO</vt:lpstr>
      <vt:lpstr>PRATICANDO</vt:lpstr>
      <vt:lpstr>PRATICANDO</vt:lpstr>
      <vt:lpstr>PRATICANDO</vt:lpstr>
      <vt:lpstr>PRATICANDO</vt:lpstr>
      <vt:lpstr>PRATICANDO</vt:lpstr>
      <vt:lpstr>PRATICANDO</vt:lpstr>
      <vt:lpstr>PRATICANDO</vt:lpstr>
      <vt:lpstr>EXPLORANDO NA REDE</vt:lpstr>
      <vt:lpstr>Sobre o tópico </vt:lpstr>
    </vt:vector>
  </TitlesOfParts>
  <Company>Bloco Gráfico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csmartins</dc:creator>
  <cp:lastModifiedBy>Dúnia Pontes</cp:lastModifiedBy>
  <cp:revision>324</cp:revision>
  <dcterms:created xsi:type="dcterms:W3CDTF">2011-02-24T10:24:30Z</dcterms:created>
  <dcterms:modified xsi:type="dcterms:W3CDTF">2011-10-27T08:42:00Z</dcterms:modified>
</cp:coreProperties>
</file>