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06" r:id="rId2"/>
  </p:sldMasterIdLst>
  <p:handoutMasterIdLst>
    <p:handoutMasterId r:id="rId42"/>
  </p:handoutMasterIdLst>
  <p:sldIdLst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1" r:id="rId17"/>
    <p:sldId id="482" r:id="rId18"/>
    <p:sldId id="483" r:id="rId19"/>
    <p:sldId id="484" r:id="rId20"/>
    <p:sldId id="485" r:id="rId21"/>
    <p:sldId id="486" r:id="rId22"/>
    <p:sldId id="539" r:id="rId23"/>
    <p:sldId id="488" r:id="rId24"/>
    <p:sldId id="489" r:id="rId25"/>
    <p:sldId id="490" r:id="rId26"/>
    <p:sldId id="491" r:id="rId27"/>
    <p:sldId id="492" r:id="rId28"/>
    <p:sldId id="494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2" r:id="rId40"/>
    <p:sldId id="528" r:id="rId41"/>
  </p:sldIdLst>
  <p:sldSz cx="9144000" cy="6858000" type="screen4x3"/>
  <p:notesSz cx="8002588" cy="494188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58D62"/>
    <a:srgbClr val="B3F3DC"/>
    <a:srgbClr val="75DBFF"/>
    <a:srgbClr val="2DC8FF"/>
    <a:srgbClr val="3366FF"/>
    <a:srgbClr val="FFB9B9"/>
    <a:srgbClr val="4CE4AD"/>
    <a:srgbClr val="FFCC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91" autoAdjust="0"/>
    <p:restoredTop sz="94660"/>
  </p:normalViewPr>
  <p:slideViewPr>
    <p:cSldViewPr>
      <p:cViewPr>
        <p:scale>
          <a:sx n="70" d="100"/>
          <a:sy n="70" d="100"/>
        </p:scale>
        <p:origin x="-552" y="-60"/>
      </p:cViewPr>
      <p:guideLst>
        <p:guide orient="horz" pos="30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1CD7E-1BE7-4A79-8EAF-32D572A846C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C2CC17B-B55A-4625-A217-9FBC9A5DBA5D}">
      <dgm:prSet phldrT="[Texto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Existe uma reflexão de eixo vertical?</a:t>
          </a:r>
          <a:endParaRPr lang="pt-PT" sz="1400" dirty="0"/>
        </a:p>
      </dgm:t>
    </dgm:pt>
    <dgm:pt modelId="{008BC7C1-7A92-41EF-91CC-562C2A71A35C}" type="parTrans" cxnId="{1198DE8B-66F9-4C51-B2D5-F3F41F256195}">
      <dgm:prSet/>
      <dgm:spPr/>
      <dgm:t>
        <a:bodyPr/>
        <a:lstStyle/>
        <a:p>
          <a:endParaRPr lang="pt-PT" sz="1200"/>
        </a:p>
      </dgm:t>
    </dgm:pt>
    <dgm:pt modelId="{0E1C2756-E44A-4F36-87A8-3C9211ACD3A3}" type="sibTrans" cxnId="{1198DE8B-66F9-4C51-B2D5-F3F41F256195}">
      <dgm:prSet/>
      <dgm:spPr/>
      <dgm:t>
        <a:bodyPr/>
        <a:lstStyle/>
        <a:p>
          <a:endParaRPr lang="pt-PT" sz="1200"/>
        </a:p>
      </dgm:t>
    </dgm:pt>
    <dgm:pt modelId="{12307011-781C-4EAA-934E-8CB2C4D43681}">
      <dgm:prSet phldrT="[Texto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Existe uma reflexão de eixo horizontal?</a:t>
          </a:r>
          <a:endParaRPr lang="pt-PT" sz="1400" dirty="0"/>
        </a:p>
      </dgm:t>
    </dgm:pt>
    <dgm:pt modelId="{ACC7BED0-3BA1-419E-A15D-5E4C979ED9A5}" type="parTrans" cxnId="{3479457F-D043-43FE-ADA8-CF3310D54C59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59BCCAE9-685A-443E-81DC-1380B2E4C672}" type="sibTrans" cxnId="{3479457F-D043-43FE-ADA8-CF3310D54C59}">
      <dgm:prSet/>
      <dgm:spPr/>
      <dgm:t>
        <a:bodyPr/>
        <a:lstStyle/>
        <a:p>
          <a:endParaRPr lang="pt-PT" sz="1200"/>
        </a:p>
      </dgm:t>
    </dgm:pt>
    <dgm:pt modelId="{8AB27F7A-CE6C-4226-971E-21F25D25F67F}">
      <dgm:prSet phldrT="[Texto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Existe rotação?</a:t>
          </a:r>
          <a:br>
            <a:rPr lang="pt-PT" sz="1400" dirty="0" smtClean="0"/>
          </a:br>
          <a:r>
            <a:rPr lang="pt-PT" sz="1400" dirty="0" smtClean="0"/>
            <a:t>(meia-volta)</a:t>
          </a:r>
          <a:endParaRPr lang="pt-PT" sz="1400" dirty="0"/>
        </a:p>
      </dgm:t>
    </dgm:pt>
    <dgm:pt modelId="{F71FCEA3-4F85-43FD-86A2-0C47C368784C}" type="parTrans" cxnId="{FD5FC013-2FC4-4D8C-A6E7-CF080E4BF243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AD62DD33-C671-445C-AE4B-624CA0517A9F}" type="sibTrans" cxnId="{FD5FC013-2FC4-4D8C-A6E7-CF080E4BF243}">
      <dgm:prSet/>
      <dgm:spPr/>
      <dgm:t>
        <a:bodyPr/>
        <a:lstStyle/>
        <a:p>
          <a:endParaRPr lang="pt-PT" sz="1200"/>
        </a:p>
      </dgm:t>
    </dgm:pt>
    <dgm:pt modelId="{6C355D79-47F9-4B45-BE88-ECF36172CB8A}">
      <dgm:prSet phldrT="[Texto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Existe uma reflexão de eixo horizontal ou uma reflexão deslizante?</a:t>
          </a:r>
          <a:endParaRPr lang="pt-PT" sz="1400" dirty="0"/>
        </a:p>
      </dgm:t>
    </dgm:pt>
    <dgm:pt modelId="{CF54A267-B641-4FF0-9B2B-DC99CC829BE8}" type="parTrans" cxnId="{FCFB30CD-C0EB-4892-B1AD-BB899FCE3D30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D06C5024-C025-4A61-A9D0-301E31A47B8C}" type="sibTrans" cxnId="{FCFB30CD-C0EB-4892-B1AD-BB899FCE3D30}">
      <dgm:prSet/>
      <dgm:spPr/>
      <dgm:t>
        <a:bodyPr/>
        <a:lstStyle/>
        <a:p>
          <a:endParaRPr lang="pt-PT" sz="1200"/>
        </a:p>
      </dgm:t>
    </dgm:pt>
    <dgm:pt modelId="{974386BD-EB16-4983-9844-6074FCBAC6EF}">
      <dgm:prSet phldrT="[Texto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pt-PT" sz="1400" dirty="0" smtClean="0"/>
            <a:t>Sim</a:t>
          </a:r>
          <a:endParaRPr lang="pt-PT" sz="1400" dirty="0"/>
        </a:p>
      </dgm:t>
    </dgm:pt>
    <dgm:pt modelId="{7A8B377A-342F-4068-A21C-2E6C8240BFFB}" type="parTrans" cxnId="{30392C2D-494F-43CF-9437-9B7AD2F7901C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250DA989-20B8-4DDD-8843-AB0D241F9689}" type="sibTrans" cxnId="{30392C2D-494F-43CF-9437-9B7AD2F7901C}">
      <dgm:prSet/>
      <dgm:spPr/>
      <dgm:t>
        <a:bodyPr/>
        <a:lstStyle/>
        <a:p>
          <a:endParaRPr lang="pt-PT" sz="1200"/>
        </a:p>
      </dgm:t>
    </dgm:pt>
    <dgm:pt modelId="{641B39F3-4E8F-4A9A-AE85-7B31F6F91F15}">
      <dgm:prSet phldrT="[Texto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Sim</a:t>
          </a:r>
          <a:endParaRPr lang="pt-PT" sz="1400" dirty="0"/>
        </a:p>
      </dgm:t>
    </dgm:pt>
    <dgm:pt modelId="{B1F27E39-764A-4BC8-9453-CD84E18A15FF}" type="parTrans" cxnId="{5A45E94E-AB73-48FB-936C-DAF73C0F98FF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F52C2537-9F3E-4C70-9AFD-10811F77701B}" type="sibTrans" cxnId="{5A45E94E-AB73-48FB-936C-DAF73C0F98FF}">
      <dgm:prSet/>
      <dgm:spPr/>
      <dgm:t>
        <a:bodyPr/>
        <a:lstStyle/>
        <a:p>
          <a:endParaRPr lang="pt-PT" sz="1200"/>
        </a:p>
      </dgm:t>
    </dgm:pt>
    <dgm:pt modelId="{7231EBE1-A515-4563-B3B5-F7AF80990C37}">
      <dgm:prSet phldrT="[Texto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Sim</a:t>
          </a:r>
          <a:endParaRPr lang="pt-PT" sz="1400" dirty="0"/>
        </a:p>
      </dgm:t>
    </dgm:pt>
    <dgm:pt modelId="{9A194901-B9A2-43E8-A9EE-18C4B165E4BB}" type="sibTrans" cxnId="{54698280-C49D-4E22-9E6E-FB0BC1B2FF5A}">
      <dgm:prSet/>
      <dgm:spPr/>
      <dgm:t>
        <a:bodyPr/>
        <a:lstStyle/>
        <a:p>
          <a:endParaRPr lang="pt-PT" sz="1200"/>
        </a:p>
      </dgm:t>
    </dgm:pt>
    <dgm:pt modelId="{8AE2C1A3-7694-4B89-8E83-8EACABC06B2C}" type="parTrans" cxnId="{54698280-C49D-4E22-9E6E-FB0BC1B2FF5A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2C1A5755-3687-478F-A2A4-487D9FD702C5}">
      <dgm:prSet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Sim</a:t>
          </a:r>
          <a:endParaRPr lang="pt-PT" sz="1400" dirty="0"/>
        </a:p>
      </dgm:t>
    </dgm:pt>
    <dgm:pt modelId="{B34A7868-0037-4E42-B224-27209B7DC9E6}" type="parTrans" cxnId="{40712D17-0DE9-466B-B8C0-B36DE379F8D4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7E7AB067-6ABF-4CB0-92E1-B9EC519C05F0}" type="sibTrans" cxnId="{40712D17-0DE9-466B-B8C0-B36DE379F8D4}">
      <dgm:prSet/>
      <dgm:spPr/>
      <dgm:t>
        <a:bodyPr/>
        <a:lstStyle/>
        <a:p>
          <a:endParaRPr lang="pt-PT" sz="1200"/>
        </a:p>
      </dgm:t>
    </dgm:pt>
    <dgm:pt modelId="{803B9CDF-6A78-4AAC-B2D4-6FB13BEFDC05}">
      <dgm:prSet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Não</a:t>
          </a:r>
          <a:endParaRPr lang="pt-PT" sz="1400" dirty="0"/>
        </a:p>
      </dgm:t>
    </dgm:pt>
    <dgm:pt modelId="{30B72AAA-F343-4582-81CB-BE884D15AF05}" type="parTrans" cxnId="{05B8F450-9426-425E-8DA3-249CA40BECCC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3AE04B20-8A82-495C-ABC4-611E3C678656}" type="sibTrans" cxnId="{05B8F450-9426-425E-8DA3-249CA40BECCC}">
      <dgm:prSet/>
      <dgm:spPr/>
      <dgm:t>
        <a:bodyPr/>
        <a:lstStyle/>
        <a:p>
          <a:endParaRPr lang="pt-PT" sz="1200"/>
        </a:p>
      </dgm:t>
    </dgm:pt>
    <dgm:pt modelId="{A4731314-09FF-4851-B7F4-28DB7766938B}">
      <dgm:prSet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Não</a:t>
          </a:r>
          <a:endParaRPr lang="pt-PT" sz="1400" dirty="0"/>
        </a:p>
      </dgm:t>
    </dgm:pt>
    <dgm:pt modelId="{7A945CAC-D9BF-47AF-88C5-4403CB511A72}" type="parTrans" cxnId="{F9694F18-FE4B-4C25-A862-CFB6C7214731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FEFF9540-C3B0-4356-914D-C1405F4C6534}" type="sibTrans" cxnId="{F9694F18-FE4B-4C25-A862-CFB6C7214731}">
      <dgm:prSet/>
      <dgm:spPr/>
      <dgm:t>
        <a:bodyPr/>
        <a:lstStyle/>
        <a:p>
          <a:endParaRPr lang="pt-PT" sz="1200"/>
        </a:p>
      </dgm:t>
    </dgm:pt>
    <dgm:pt modelId="{F05BC53E-34BE-454E-901D-D33347EC30A9}">
      <dgm:prSet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Sim</a:t>
          </a:r>
          <a:endParaRPr lang="pt-PT" sz="1400" dirty="0"/>
        </a:p>
      </dgm:t>
    </dgm:pt>
    <dgm:pt modelId="{CEC37933-3E6A-4562-B9EA-C226E07B6F7C}" type="parTrans" cxnId="{299D0392-AF60-4F17-9C5E-AB9E3DD6F823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0EF849CB-1809-449A-9C9C-368A98A6486F}" type="sibTrans" cxnId="{299D0392-AF60-4F17-9C5E-AB9E3DD6F823}">
      <dgm:prSet/>
      <dgm:spPr/>
      <dgm:t>
        <a:bodyPr/>
        <a:lstStyle/>
        <a:p>
          <a:endParaRPr lang="pt-PT" sz="1200"/>
        </a:p>
      </dgm:t>
    </dgm:pt>
    <dgm:pt modelId="{D1665021-C0D4-4D86-B335-05185B719FF6}">
      <dgm:prSet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Não</a:t>
          </a:r>
          <a:endParaRPr lang="pt-PT" sz="1400" dirty="0"/>
        </a:p>
      </dgm:t>
    </dgm:pt>
    <dgm:pt modelId="{88D1108C-F463-4E4E-8266-A72EC748CC51}" type="parTrans" cxnId="{587E1A6E-2FEC-4D18-982A-ED08C46E9102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E98C6F87-0790-41D8-98FA-8491817078BA}" type="sibTrans" cxnId="{587E1A6E-2FEC-4D18-982A-ED08C46E9102}">
      <dgm:prSet/>
      <dgm:spPr/>
      <dgm:t>
        <a:bodyPr/>
        <a:lstStyle/>
        <a:p>
          <a:endParaRPr lang="pt-PT" sz="1200"/>
        </a:p>
      </dgm:t>
    </dgm:pt>
    <dgm:pt modelId="{3E9B5A9E-B294-42DA-A472-4ECB8B689745}">
      <dgm:prSet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Sim</a:t>
          </a:r>
          <a:endParaRPr lang="pt-PT" sz="1400" dirty="0"/>
        </a:p>
      </dgm:t>
    </dgm:pt>
    <dgm:pt modelId="{3C1DB394-734C-4DD2-A613-CE6765CA4F93}" type="parTrans" cxnId="{3AF1EEE2-39ED-482D-A882-9F49ED98F157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1BA6AEBF-CC5D-4AE9-B7AB-D289D5E45B18}" type="sibTrans" cxnId="{3AF1EEE2-39ED-482D-A882-9F49ED98F157}">
      <dgm:prSet/>
      <dgm:spPr/>
      <dgm:t>
        <a:bodyPr/>
        <a:lstStyle/>
        <a:p>
          <a:endParaRPr lang="pt-PT" sz="1200"/>
        </a:p>
      </dgm:t>
    </dgm:pt>
    <dgm:pt modelId="{FC535D55-C8CB-4776-B592-42164DB8D419}">
      <dgm:prSet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Não</a:t>
          </a:r>
          <a:endParaRPr lang="pt-PT" sz="1400" dirty="0"/>
        </a:p>
      </dgm:t>
    </dgm:pt>
    <dgm:pt modelId="{043CEEEC-D79E-4AD3-BA2A-511B5719B082}" type="parTrans" cxnId="{12D91869-408D-4DEA-936A-A6FCCEFA5DB7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F60579A5-C467-4B17-A0C3-CD16B68B1717}" type="sibTrans" cxnId="{12D91869-408D-4DEA-936A-A6FCCEFA5DB7}">
      <dgm:prSet/>
      <dgm:spPr/>
      <dgm:t>
        <a:bodyPr/>
        <a:lstStyle/>
        <a:p>
          <a:endParaRPr lang="pt-PT" sz="1200"/>
        </a:p>
      </dgm:t>
    </dgm:pt>
    <dgm:pt modelId="{7FD02104-3863-4D5A-9044-A4FD8D810660}">
      <dgm:prSet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Existe uma reflexão de eixo horizontal?</a:t>
          </a:r>
          <a:endParaRPr lang="pt-PT" sz="1400" dirty="0"/>
        </a:p>
      </dgm:t>
    </dgm:pt>
    <dgm:pt modelId="{956F5234-24FA-424F-B9D9-C81FD6D6E57C}" type="parTrans" cxnId="{A6E7FC05-FE17-4785-8ACB-1004A70970BE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7F7CB11D-9441-4077-A226-0C3F362DBA97}" type="sibTrans" cxnId="{A6E7FC05-FE17-4785-8ACB-1004A70970BE}">
      <dgm:prSet/>
      <dgm:spPr/>
      <dgm:t>
        <a:bodyPr/>
        <a:lstStyle/>
        <a:p>
          <a:endParaRPr lang="pt-PT" sz="1200"/>
        </a:p>
      </dgm:t>
    </dgm:pt>
    <dgm:pt modelId="{9E3F41D0-B62D-4D68-96B1-C3A8EFB2A05A}">
      <dgm:prSet custT="1"/>
      <dgm:spPr>
        <a:solidFill>
          <a:srgbClr val="FF0000"/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Não</a:t>
          </a:r>
          <a:endParaRPr lang="pt-PT" sz="1400" dirty="0"/>
        </a:p>
      </dgm:t>
    </dgm:pt>
    <dgm:pt modelId="{8F9CD333-B844-4208-B63A-58004ED4C491}" type="parTrans" cxnId="{1F28DAA9-3EFB-4EED-A2C4-011946A4E979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ECC20539-59BC-4589-A21B-77DB31E6EFB5}" type="sibTrans" cxnId="{1F28DAA9-3EFB-4EED-A2C4-011946A4E979}">
      <dgm:prSet/>
      <dgm:spPr/>
      <dgm:t>
        <a:bodyPr/>
        <a:lstStyle/>
        <a:p>
          <a:endParaRPr lang="pt-PT" sz="1200"/>
        </a:p>
      </dgm:t>
    </dgm:pt>
    <dgm:pt modelId="{AE6D058F-4883-4E79-A375-CABFA07C1424}">
      <dgm:prSet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Existe uma rotação?</a:t>
          </a:r>
          <a:br>
            <a:rPr lang="pt-PT" sz="1400" dirty="0" smtClean="0"/>
          </a:br>
          <a:r>
            <a:rPr lang="pt-PT" sz="1400" dirty="0" smtClean="0"/>
            <a:t>(meia-volta)</a:t>
          </a:r>
          <a:endParaRPr lang="pt-PT" sz="1400" dirty="0"/>
        </a:p>
      </dgm:t>
    </dgm:pt>
    <dgm:pt modelId="{7BB58459-D2F2-4633-AF37-702AC9DBD62E}" type="parTrans" cxnId="{7BDF18DC-569F-436C-882E-3A7001E3F9FA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73BFF35C-F870-4E76-AE04-0E15A7F3BBE8}" type="sibTrans" cxnId="{7BDF18DC-569F-436C-882E-3A7001E3F9FA}">
      <dgm:prSet/>
      <dgm:spPr/>
      <dgm:t>
        <a:bodyPr/>
        <a:lstStyle/>
        <a:p>
          <a:endParaRPr lang="pt-PT" sz="1200"/>
        </a:p>
      </dgm:t>
    </dgm:pt>
    <dgm:pt modelId="{37C0D688-465F-4B7F-9A91-241AECCD6742}">
      <dgm:prSet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pt-PT" sz="1400" dirty="0" smtClean="0"/>
            <a:t>Não</a:t>
          </a:r>
          <a:endParaRPr lang="pt-PT" sz="1400" dirty="0"/>
        </a:p>
      </dgm:t>
    </dgm:pt>
    <dgm:pt modelId="{663399B2-01BF-41D2-8342-3E686513C440}" type="parTrans" cxnId="{9D6BFFBB-CA4B-43CC-A629-5B30A91CC04A}">
      <dgm:prSet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 sz="1200"/>
        </a:p>
      </dgm:t>
    </dgm:pt>
    <dgm:pt modelId="{645D057E-4386-46B5-9D1F-D1B241D9632B}" type="sibTrans" cxnId="{9D6BFFBB-CA4B-43CC-A629-5B30A91CC04A}">
      <dgm:prSet/>
      <dgm:spPr/>
      <dgm:t>
        <a:bodyPr/>
        <a:lstStyle/>
        <a:p>
          <a:endParaRPr lang="pt-PT" sz="1200"/>
        </a:p>
      </dgm:t>
    </dgm:pt>
    <dgm:pt modelId="{B191415B-B7E3-44AE-B5FC-B59171E83F05}" type="pres">
      <dgm:prSet presAssocID="{4E31CD7E-1BE7-4A79-8EAF-32D572A846C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9CE9596-C547-4556-A48C-8EE97B5A6D3D}" type="pres">
      <dgm:prSet presAssocID="{4E31CD7E-1BE7-4A79-8EAF-32D572A846C4}" presName="hierFlow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322DDD47-0DC9-4C8F-A76F-9AFF92872F52}" type="pres">
      <dgm:prSet presAssocID="{4E31CD7E-1BE7-4A79-8EAF-32D572A846C4}" presName="hierChild1" presStyleCnt="0">
        <dgm:presLayoutVars>
          <dgm:chPref val="1"/>
          <dgm:animOne val="branch"/>
          <dgm:animLvl val="lvl"/>
        </dgm:presLayoutVars>
      </dgm:prSet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98666E5E-F727-463E-AB82-D48C87AEB436}" type="pres">
      <dgm:prSet presAssocID="{2C2CC17B-B55A-4625-A217-9FBC9A5DBA5D}" presName="Name14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DD5D8E74-0A8C-4676-B659-6526930E4218}" type="pres">
      <dgm:prSet presAssocID="{2C2CC17B-B55A-4625-A217-9FBC9A5DBA5D}" presName="level1Shape" presStyleLbl="node0" presStyleIdx="0" presStyleCnt="1" custScaleX="3016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3CDBCF1-763C-4AA5-B286-24EAEE2313E5}" type="pres">
      <dgm:prSet presAssocID="{2C2CC17B-B55A-4625-A217-9FBC9A5DBA5D}" presName="hierChild2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160D63FF-BAFB-4B32-929D-8376DDBE55C9}" type="pres">
      <dgm:prSet presAssocID="{B34A7868-0037-4E42-B224-27209B7DC9E6}" presName="Name19" presStyleLbl="parChTrans1D2" presStyleIdx="0" presStyleCnt="2"/>
      <dgm:spPr/>
      <dgm:t>
        <a:bodyPr/>
        <a:lstStyle/>
        <a:p>
          <a:endParaRPr lang="pt-PT"/>
        </a:p>
      </dgm:t>
    </dgm:pt>
    <dgm:pt modelId="{1189DF07-3974-4F8C-A0ED-0D5050A77695}" type="pres">
      <dgm:prSet presAssocID="{2C1A5755-3687-478F-A2A4-487D9FD702C5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4FF1C7F9-7EFB-450E-AAD9-DDA346C5F9D8}" type="pres">
      <dgm:prSet presAssocID="{2C1A5755-3687-478F-A2A4-487D9FD702C5}" presName="level2Shape" presStyleLbl="node2" presStyleIdx="0" presStyleCnt="2"/>
      <dgm:spPr/>
      <dgm:t>
        <a:bodyPr/>
        <a:lstStyle/>
        <a:p>
          <a:endParaRPr lang="pt-PT"/>
        </a:p>
      </dgm:t>
    </dgm:pt>
    <dgm:pt modelId="{BB6F8148-A600-42C6-92C9-C85B70E74F57}" type="pres">
      <dgm:prSet presAssocID="{2C1A5755-3687-478F-A2A4-487D9FD702C5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0DB50C6B-C25E-4F7D-BCA5-4E17387C0ACA}" type="pres">
      <dgm:prSet presAssocID="{ACC7BED0-3BA1-419E-A15D-5E4C979ED9A5}" presName="Name19" presStyleLbl="parChTrans1D3" presStyleIdx="0" presStyleCnt="2"/>
      <dgm:spPr/>
      <dgm:t>
        <a:bodyPr/>
        <a:lstStyle/>
        <a:p>
          <a:endParaRPr lang="pt-PT"/>
        </a:p>
      </dgm:t>
    </dgm:pt>
    <dgm:pt modelId="{7D7E0B01-C075-4D3B-9D2F-BD2DF709027D}" type="pres">
      <dgm:prSet presAssocID="{12307011-781C-4EAA-934E-8CB2C4D43681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410D3F3D-3E3D-4144-8623-7B6D91049459}" type="pres">
      <dgm:prSet presAssocID="{12307011-781C-4EAA-934E-8CB2C4D43681}" presName="level2Shape" presStyleLbl="node3" presStyleIdx="0" presStyleCnt="2" custScaleX="227490"/>
      <dgm:spPr/>
      <dgm:t>
        <a:bodyPr/>
        <a:lstStyle/>
        <a:p>
          <a:endParaRPr lang="pt-PT"/>
        </a:p>
      </dgm:t>
    </dgm:pt>
    <dgm:pt modelId="{11C0ABB9-E847-4E8B-B124-E48EBF796A46}" type="pres">
      <dgm:prSet presAssocID="{12307011-781C-4EAA-934E-8CB2C4D43681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6BD04E46-BFC1-4D7A-80A0-62E0156C7DE2}" type="pres">
      <dgm:prSet presAssocID="{8AE2C1A3-7694-4B89-8E83-8EACABC06B2C}" presName="Name19" presStyleLbl="parChTrans1D4" presStyleIdx="0" presStyleCnt="13"/>
      <dgm:spPr/>
      <dgm:t>
        <a:bodyPr/>
        <a:lstStyle/>
        <a:p>
          <a:endParaRPr lang="pt-PT"/>
        </a:p>
      </dgm:t>
    </dgm:pt>
    <dgm:pt modelId="{C1D316B3-0510-432D-801A-96000EF91A68}" type="pres">
      <dgm:prSet presAssocID="{7231EBE1-A515-4563-B3B5-F7AF80990C37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B552E14D-6EA4-4AA5-BA83-8A6E4F57EC23}" type="pres">
      <dgm:prSet presAssocID="{7231EBE1-A515-4563-B3B5-F7AF80990C37}" presName="level2Shape" presStyleLbl="node4" presStyleIdx="0" presStyleCnt="13"/>
      <dgm:spPr/>
      <dgm:t>
        <a:bodyPr/>
        <a:lstStyle/>
        <a:p>
          <a:endParaRPr lang="pt-PT"/>
        </a:p>
      </dgm:t>
    </dgm:pt>
    <dgm:pt modelId="{6B3FBAE4-704F-4B5D-9786-A7059873F2DB}" type="pres">
      <dgm:prSet presAssocID="{7231EBE1-A515-4563-B3B5-F7AF80990C37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D46C0819-D6E0-4C29-B33F-4713017086BA}" type="pres">
      <dgm:prSet presAssocID="{7A945CAC-D9BF-47AF-88C5-4403CB511A72}" presName="Name19" presStyleLbl="parChTrans1D4" presStyleIdx="1" presStyleCnt="13"/>
      <dgm:spPr/>
      <dgm:t>
        <a:bodyPr/>
        <a:lstStyle/>
        <a:p>
          <a:endParaRPr lang="pt-PT"/>
        </a:p>
      </dgm:t>
    </dgm:pt>
    <dgm:pt modelId="{B8649606-8F25-4A9A-8FA5-EBBB3B9E5DCB}" type="pres">
      <dgm:prSet presAssocID="{A4731314-09FF-4851-B7F4-28DB7766938B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FE32E7A6-B16A-4AD5-9BBA-30BEC358C1BE}" type="pres">
      <dgm:prSet presAssocID="{A4731314-09FF-4851-B7F4-28DB7766938B}" presName="level2Shape" presStyleLbl="node4" presStyleIdx="1" presStyleCnt="13"/>
      <dgm:spPr/>
      <dgm:t>
        <a:bodyPr/>
        <a:lstStyle/>
        <a:p>
          <a:endParaRPr lang="pt-PT"/>
        </a:p>
      </dgm:t>
    </dgm:pt>
    <dgm:pt modelId="{5208D365-865F-42CF-AC98-881C10FD43F4}" type="pres">
      <dgm:prSet presAssocID="{A4731314-09FF-4851-B7F4-28DB7766938B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4BC7A24F-E642-4AC8-9D5C-DAC56D6033BA}" type="pres">
      <dgm:prSet presAssocID="{F71FCEA3-4F85-43FD-86A2-0C47C368784C}" presName="Name19" presStyleLbl="parChTrans1D4" presStyleIdx="2" presStyleCnt="13"/>
      <dgm:spPr/>
      <dgm:t>
        <a:bodyPr/>
        <a:lstStyle/>
        <a:p>
          <a:endParaRPr lang="pt-PT"/>
        </a:p>
      </dgm:t>
    </dgm:pt>
    <dgm:pt modelId="{33168D91-ECE6-4BA6-B739-EEF2BF564493}" type="pres">
      <dgm:prSet presAssocID="{8AB27F7A-CE6C-4226-971E-21F25D25F67F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1EA3BFA9-08C3-4AA3-B1BA-6479F1CAD7B6}" type="pres">
      <dgm:prSet presAssocID="{8AB27F7A-CE6C-4226-971E-21F25D25F67F}" presName="level2Shape" presStyleLbl="node4" presStyleIdx="2" presStyleCnt="13" custScaleX="226193"/>
      <dgm:spPr/>
      <dgm:t>
        <a:bodyPr/>
        <a:lstStyle/>
        <a:p>
          <a:endParaRPr lang="pt-PT"/>
        </a:p>
      </dgm:t>
    </dgm:pt>
    <dgm:pt modelId="{79F2346E-C069-4C9C-88C3-661C865E8F71}" type="pres">
      <dgm:prSet presAssocID="{8AB27F7A-CE6C-4226-971E-21F25D25F67F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F24589C4-FC9B-480F-97AC-3E9B6F87E1F9}" type="pres">
      <dgm:prSet presAssocID="{CEC37933-3E6A-4562-B9EA-C226E07B6F7C}" presName="Name19" presStyleLbl="parChTrans1D4" presStyleIdx="3" presStyleCnt="13"/>
      <dgm:spPr/>
      <dgm:t>
        <a:bodyPr/>
        <a:lstStyle/>
        <a:p>
          <a:endParaRPr lang="pt-PT"/>
        </a:p>
      </dgm:t>
    </dgm:pt>
    <dgm:pt modelId="{B0685149-8C3C-4FCA-92CD-69265EC55B3F}" type="pres">
      <dgm:prSet presAssocID="{F05BC53E-34BE-454E-901D-D33347EC30A9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99319F0C-3360-427C-98C2-66E8528E66CD}" type="pres">
      <dgm:prSet presAssocID="{F05BC53E-34BE-454E-901D-D33347EC30A9}" presName="level2Shape" presStyleLbl="node4" presStyleIdx="3" presStyleCnt="13"/>
      <dgm:spPr/>
      <dgm:t>
        <a:bodyPr/>
        <a:lstStyle/>
        <a:p>
          <a:endParaRPr lang="pt-PT"/>
        </a:p>
      </dgm:t>
    </dgm:pt>
    <dgm:pt modelId="{F51CCD49-4653-4108-AAF4-B504E41EF42D}" type="pres">
      <dgm:prSet presAssocID="{F05BC53E-34BE-454E-901D-D33347EC30A9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58D5C01E-7B04-43BA-9E70-2C03E0B97F73}" type="pres">
      <dgm:prSet presAssocID="{88D1108C-F463-4E4E-8266-A72EC748CC51}" presName="Name19" presStyleLbl="parChTrans1D4" presStyleIdx="4" presStyleCnt="13"/>
      <dgm:spPr/>
      <dgm:t>
        <a:bodyPr/>
        <a:lstStyle/>
        <a:p>
          <a:endParaRPr lang="pt-PT"/>
        </a:p>
      </dgm:t>
    </dgm:pt>
    <dgm:pt modelId="{5223E6F3-B17C-4861-B6C1-08198FC2B9AF}" type="pres">
      <dgm:prSet presAssocID="{D1665021-C0D4-4D86-B335-05185B719FF6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B16204C6-8D9D-4A52-85E4-8DAC7A227C67}" type="pres">
      <dgm:prSet presAssocID="{D1665021-C0D4-4D86-B335-05185B719FF6}" presName="level2Shape" presStyleLbl="node4" presStyleIdx="4" presStyleCnt="13"/>
      <dgm:spPr/>
      <dgm:t>
        <a:bodyPr/>
        <a:lstStyle/>
        <a:p>
          <a:endParaRPr lang="pt-PT"/>
        </a:p>
      </dgm:t>
    </dgm:pt>
    <dgm:pt modelId="{54CB64AA-B916-4CC8-8525-4945A28C59D1}" type="pres">
      <dgm:prSet presAssocID="{D1665021-C0D4-4D86-B335-05185B719FF6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38D5A077-16AD-48B0-90D1-30DBF6DAAB5E}" type="pres">
      <dgm:prSet presAssocID="{30B72AAA-F343-4582-81CB-BE884D15AF05}" presName="Name19" presStyleLbl="parChTrans1D2" presStyleIdx="1" presStyleCnt="2"/>
      <dgm:spPr/>
      <dgm:t>
        <a:bodyPr/>
        <a:lstStyle/>
        <a:p>
          <a:endParaRPr lang="pt-PT"/>
        </a:p>
      </dgm:t>
    </dgm:pt>
    <dgm:pt modelId="{79D2B8CF-3C9E-4CC9-8E4E-6EC0D745CC38}" type="pres">
      <dgm:prSet presAssocID="{803B9CDF-6A78-4AAC-B2D4-6FB13BEFDC05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22C0F7B3-A6C6-417A-9B1A-5EB009597074}" type="pres">
      <dgm:prSet presAssocID="{803B9CDF-6A78-4AAC-B2D4-6FB13BEFDC05}" presName="level2Shape" presStyleLbl="node2" presStyleIdx="1" presStyleCnt="2"/>
      <dgm:spPr/>
      <dgm:t>
        <a:bodyPr/>
        <a:lstStyle/>
        <a:p>
          <a:endParaRPr lang="pt-PT"/>
        </a:p>
      </dgm:t>
    </dgm:pt>
    <dgm:pt modelId="{85BBEA2C-AE99-48E3-870B-45F0A1146AD7}" type="pres">
      <dgm:prSet presAssocID="{803B9CDF-6A78-4AAC-B2D4-6FB13BEFDC05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73AFDF1F-0135-474D-8082-A929B0CE45DC}" type="pres">
      <dgm:prSet presAssocID="{CF54A267-B641-4FF0-9B2B-DC99CC829BE8}" presName="Name19" presStyleLbl="parChTrans1D3" presStyleIdx="1" presStyleCnt="2"/>
      <dgm:spPr/>
      <dgm:t>
        <a:bodyPr/>
        <a:lstStyle/>
        <a:p>
          <a:endParaRPr lang="pt-PT"/>
        </a:p>
      </dgm:t>
    </dgm:pt>
    <dgm:pt modelId="{47033C9F-00D7-43B4-9A15-FE507A37CDF4}" type="pres">
      <dgm:prSet presAssocID="{6C355D79-47F9-4B45-BE88-ECF36172CB8A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C48BB85B-6764-4B41-8E05-4A1792F163BD}" type="pres">
      <dgm:prSet presAssocID="{6C355D79-47F9-4B45-BE88-ECF36172CB8A}" presName="level2Shape" presStyleLbl="node3" presStyleIdx="1" presStyleCnt="2" custScaleX="451928"/>
      <dgm:spPr/>
      <dgm:t>
        <a:bodyPr/>
        <a:lstStyle/>
        <a:p>
          <a:endParaRPr lang="pt-PT"/>
        </a:p>
      </dgm:t>
    </dgm:pt>
    <dgm:pt modelId="{213881D7-CCC3-49E7-A443-4D7089BC2074}" type="pres">
      <dgm:prSet presAssocID="{6C355D79-47F9-4B45-BE88-ECF36172CB8A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C806F6B9-75AC-4303-8BFF-83CB9659AA63}" type="pres">
      <dgm:prSet presAssocID="{3C1DB394-734C-4DD2-A613-CE6765CA4F93}" presName="Name19" presStyleLbl="parChTrans1D4" presStyleIdx="5" presStyleCnt="13"/>
      <dgm:spPr/>
      <dgm:t>
        <a:bodyPr/>
        <a:lstStyle/>
        <a:p>
          <a:endParaRPr lang="pt-PT"/>
        </a:p>
      </dgm:t>
    </dgm:pt>
    <dgm:pt modelId="{942D546B-FFE0-4365-A9AE-308B66B2918E}" type="pres">
      <dgm:prSet presAssocID="{3E9B5A9E-B294-42DA-A472-4ECB8B689745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A4667867-6222-4400-989E-73001C51F7A9}" type="pres">
      <dgm:prSet presAssocID="{3E9B5A9E-B294-42DA-A472-4ECB8B689745}" presName="level2Shape" presStyleLbl="node4" presStyleIdx="5" presStyleCnt="13"/>
      <dgm:spPr/>
      <dgm:t>
        <a:bodyPr/>
        <a:lstStyle/>
        <a:p>
          <a:endParaRPr lang="pt-PT"/>
        </a:p>
      </dgm:t>
    </dgm:pt>
    <dgm:pt modelId="{8841E0F6-0BF1-47E0-8FC4-EA047064357F}" type="pres">
      <dgm:prSet presAssocID="{3E9B5A9E-B294-42DA-A472-4ECB8B689745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818A942A-0145-4408-8F9A-BCB23D1B1682}" type="pres">
      <dgm:prSet presAssocID="{956F5234-24FA-424F-B9D9-C81FD6D6E57C}" presName="Name19" presStyleLbl="parChTrans1D4" presStyleIdx="6" presStyleCnt="13"/>
      <dgm:spPr/>
      <dgm:t>
        <a:bodyPr/>
        <a:lstStyle/>
        <a:p>
          <a:endParaRPr lang="pt-PT"/>
        </a:p>
      </dgm:t>
    </dgm:pt>
    <dgm:pt modelId="{A1E459FA-EAD2-46F2-BD33-7D8AB54C3771}" type="pres">
      <dgm:prSet presAssocID="{7FD02104-3863-4D5A-9044-A4FD8D810660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3CB385FD-A935-4626-8E1E-18C71065034D}" type="pres">
      <dgm:prSet presAssocID="{7FD02104-3863-4D5A-9044-A4FD8D810660}" presName="level2Shape" presStyleLbl="node4" presStyleIdx="6" presStyleCnt="13" custScaleX="221009"/>
      <dgm:spPr/>
      <dgm:t>
        <a:bodyPr/>
        <a:lstStyle/>
        <a:p>
          <a:endParaRPr lang="pt-PT"/>
        </a:p>
      </dgm:t>
    </dgm:pt>
    <dgm:pt modelId="{93B212D2-4D76-43F3-B1B5-02D832E6CF23}" type="pres">
      <dgm:prSet presAssocID="{7FD02104-3863-4D5A-9044-A4FD8D810660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56310F80-88E2-4C1F-B0C8-C6ECD39A4FDB}" type="pres">
      <dgm:prSet presAssocID="{7A8B377A-342F-4068-A21C-2E6C8240BFFB}" presName="Name19" presStyleLbl="parChTrans1D4" presStyleIdx="7" presStyleCnt="13"/>
      <dgm:spPr/>
      <dgm:t>
        <a:bodyPr/>
        <a:lstStyle/>
        <a:p>
          <a:endParaRPr lang="pt-PT"/>
        </a:p>
      </dgm:t>
    </dgm:pt>
    <dgm:pt modelId="{1B08FAF9-4ACA-44B6-A3A1-54F6B49117CD}" type="pres">
      <dgm:prSet presAssocID="{974386BD-EB16-4983-9844-6074FCBAC6EF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71430FB7-90DB-4CD5-B6F4-B8EE8F16AE7C}" type="pres">
      <dgm:prSet presAssocID="{974386BD-EB16-4983-9844-6074FCBAC6EF}" presName="level2Shape" presStyleLbl="node4" presStyleIdx="7" presStyleCnt="13"/>
      <dgm:spPr/>
      <dgm:t>
        <a:bodyPr/>
        <a:lstStyle/>
        <a:p>
          <a:endParaRPr lang="pt-PT"/>
        </a:p>
      </dgm:t>
    </dgm:pt>
    <dgm:pt modelId="{998346F6-DDF4-45C2-915A-655249BC1B5C}" type="pres">
      <dgm:prSet presAssocID="{974386BD-EB16-4983-9844-6074FCBAC6EF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7EE26222-6A41-4645-ACFD-10444B40328A}" type="pres">
      <dgm:prSet presAssocID="{8F9CD333-B844-4208-B63A-58004ED4C491}" presName="Name19" presStyleLbl="parChTrans1D4" presStyleIdx="8" presStyleCnt="13"/>
      <dgm:spPr/>
      <dgm:t>
        <a:bodyPr/>
        <a:lstStyle/>
        <a:p>
          <a:endParaRPr lang="pt-PT"/>
        </a:p>
      </dgm:t>
    </dgm:pt>
    <dgm:pt modelId="{D2853589-68C4-47B2-8F82-16D104814E6F}" type="pres">
      <dgm:prSet presAssocID="{9E3F41D0-B62D-4D68-96B1-C3A8EFB2A05A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FC632480-F87E-48A5-975D-9EC4A611A891}" type="pres">
      <dgm:prSet presAssocID="{9E3F41D0-B62D-4D68-96B1-C3A8EFB2A05A}" presName="level2Shape" presStyleLbl="node4" presStyleIdx="8" presStyleCnt="13"/>
      <dgm:spPr/>
      <dgm:t>
        <a:bodyPr/>
        <a:lstStyle/>
        <a:p>
          <a:endParaRPr lang="pt-PT"/>
        </a:p>
      </dgm:t>
    </dgm:pt>
    <dgm:pt modelId="{39310A31-6366-47DB-BCC5-BCB6408B12A9}" type="pres">
      <dgm:prSet presAssocID="{9E3F41D0-B62D-4D68-96B1-C3A8EFB2A05A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B0777E64-BBF6-4EC5-AF95-7B898B1D0CEE}" type="pres">
      <dgm:prSet presAssocID="{043CEEEC-D79E-4AD3-BA2A-511B5719B082}" presName="Name19" presStyleLbl="parChTrans1D4" presStyleIdx="9" presStyleCnt="13"/>
      <dgm:spPr/>
      <dgm:t>
        <a:bodyPr/>
        <a:lstStyle/>
        <a:p>
          <a:endParaRPr lang="pt-PT"/>
        </a:p>
      </dgm:t>
    </dgm:pt>
    <dgm:pt modelId="{A55EBA4A-F95F-47D3-9DA2-FDF7DABBF3BA}" type="pres">
      <dgm:prSet presAssocID="{FC535D55-C8CB-4776-B592-42164DB8D419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4BE2CAE4-95BC-49A7-B22A-EE69496AF6FA}" type="pres">
      <dgm:prSet presAssocID="{FC535D55-C8CB-4776-B592-42164DB8D419}" presName="level2Shape" presStyleLbl="node4" presStyleIdx="9" presStyleCnt="13"/>
      <dgm:spPr/>
      <dgm:t>
        <a:bodyPr/>
        <a:lstStyle/>
        <a:p>
          <a:endParaRPr lang="pt-PT"/>
        </a:p>
      </dgm:t>
    </dgm:pt>
    <dgm:pt modelId="{3C23C7B2-CA34-4D9E-A766-28873D8CAB45}" type="pres">
      <dgm:prSet presAssocID="{FC535D55-C8CB-4776-B592-42164DB8D419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AB69FBD8-68BA-466D-986F-464B04413357}" type="pres">
      <dgm:prSet presAssocID="{7BB58459-D2F2-4633-AF37-702AC9DBD62E}" presName="Name19" presStyleLbl="parChTrans1D4" presStyleIdx="10" presStyleCnt="13"/>
      <dgm:spPr/>
      <dgm:t>
        <a:bodyPr/>
        <a:lstStyle/>
        <a:p>
          <a:endParaRPr lang="pt-PT"/>
        </a:p>
      </dgm:t>
    </dgm:pt>
    <dgm:pt modelId="{423C6829-A3E5-46EB-A0FD-3C44E15A55E2}" type="pres">
      <dgm:prSet presAssocID="{AE6D058F-4883-4E79-A375-CABFA07C1424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607817A0-7726-438D-8627-BD698979078B}" type="pres">
      <dgm:prSet presAssocID="{AE6D058F-4883-4E79-A375-CABFA07C1424}" presName="level2Shape" presStyleLbl="node4" presStyleIdx="10" presStyleCnt="13" custScaleX="227489"/>
      <dgm:spPr/>
      <dgm:t>
        <a:bodyPr/>
        <a:lstStyle/>
        <a:p>
          <a:endParaRPr lang="pt-PT"/>
        </a:p>
      </dgm:t>
    </dgm:pt>
    <dgm:pt modelId="{B4C7F363-ED06-408B-8F02-7939F32BF33E}" type="pres">
      <dgm:prSet presAssocID="{AE6D058F-4883-4E79-A375-CABFA07C1424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3BE11EF6-C6D7-4528-92BE-1387345E93AF}" type="pres">
      <dgm:prSet presAssocID="{B1F27E39-764A-4BC8-9453-CD84E18A15FF}" presName="Name19" presStyleLbl="parChTrans1D4" presStyleIdx="11" presStyleCnt="13"/>
      <dgm:spPr/>
      <dgm:t>
        <a:bodyPr/>
        <a:lstStyle/>
        <a:p>
          <a:endParaRPr lang="pt-PT"/>
        </a:p>
      </dgm:t>
    </dgm:pt>
    <dgm:pt modelId="{71F478F8-A7B9-4CFE-A264-CF0877C79D48}" type="pres">
      <dgm:prSet presAssocID="{641B39F3-4E8F-4A9A-AE85-7B31F6F91F15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0AFD5E84-3F72-4EEA-BC04-E68467A46A56}" type="pres">
      <dgm:prSet presAssocID="{641B39F3-4E8F-4A9A-AE85-7B31F6F91F15}" presName="level2Shape" presStyleLbl="node4" presStyleIdx="11" presStyleCnt="13"/>
      <dgm:spPr/>
      <dgm:t>
        <a:bodyPr/>
        <a:lstStyle/>
        <a:p>
          <a:endParaRPr lang="pt-PT"/>
        </a:p>
      </dgm:t>
    </dgm:pt>
    <dgm:pt modelId="{129EC598-CDCA-4A3A-8309-331C7EACF3FC}" type="pres">
      <dgm:prSet presAssocID="{641B39F3-4E8F-4A9A-AE85-7B31F6F91F15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1AB789B3-6BF9-42B7-BA33-0C0FD45EF07C}" type="pres">
      <dgm:prSet presAssocID="{663399B2-01BF-41D2-8342-3E686513C440}" presName="Name19" presStyleLbl="parChTrans1D4" presStyleIdx="12" presStyleCnt="13"/>
      <dgm:spPr/>
      <dgm:t>
        <a:bodyPr/>
        <a:lstStyle/>
        <a:p>
          <a:endParaRPr lang="pt-PT"/>
        </a:p>
      </dgm:t>
    </dgm:pt>
    <dgm:pt modelId="{E0CAF215-D215-4CC0-BB17-88DBDA4B3365}" type="pres">
      <dgm:prSet presAssocID="{37C0D688-465F-4B7F-9A91-241AECCD6742}" presName="Name21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ABE51A12-2489-4974-A86B-BA1FB0597416}" type="pres">
      <dgm:prSet presAssocID="{37C0D688-465F-4B7F-9A91-241AECCD6742}" presName="level2Shape" presStyleLbl="node4" presStyleIdx="12" presStyleCnt="13"/>
      <dgm:spPr/>
      <dgm:t>
        <a:bodyPr/>
        <a:lstStyle/>
        <a:p>
          <a:endParaRPr lang="pt-PT"/>
        </a:p>
      </dgm:t>
    </dgm:pt>
    <dgm:pt modelId="{DE76A310-C9B1-4A9F-81DC-7D8606CBC50B}" type="pres">
      <dgm:prSet presAssocID="{37C0D688-465F-4B7F-9A91-241AECCD6742}" presName="hierChild3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  <dgm:pt modelId="{DCF25F10-3933-4B62-A596-D1DD12B0E869}" type="pres">
      <dgm:prSet presAssocID="{4E31CD7E-1BE7-4A79-8EAF-32D572A846C4}" presName="bgShapesFlow" presStyleCnt="0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pt-PT"/>
        </a:p>
      </dgm:t>
    </dgm:pt>
  </dgm:ptLst>
  <dgm:cxnLst>
    <dgm:cxn modelId="{B2BCF700-FC8A-48E3-B33A-1AA55ACF0129}" type="presOf" srcId="{9E3F41D0-B62D-4D68-96B1-C3A8EFB2A05A}" destId="{FC632480-F87E-48A5-975D-9EC4A611A891}" srcOrd="0" destOrd="0" presId="urn:microsoft.com/office/officeart/2005/8/layout/hierarchy6"/>
    <dgm:cxn modelId="{E8D08D54-2BC8-4B36-867F-84311909F4E8}" type="presOf" srcId="{7FD02104-3863-4D5A-9044-A4FD8D810660}" destId="{3CB385FD-A935-4626-8E1E-18C71065034D}" srcOrd="0" destOrd="0" presId="urn:microsoft.com/office/officeart/2005/8/layout/hierarchy6"/>
    <dgm:cxn modelId="{86EA1CE6-A784-441C-9E79-399485B367A2}" type="presOf" srcId="{6C355D79-47F9-4B45-BE88-ECF36172CB8A}" destId="{C48BB85B-6764-4B41-8E05-4A1792F163BD}" srcOrd="0" destOrd="0" presId="urn:microsoft.com/office/officeart/2005/8/layout/hierarchy6"/>
    <dgm:cxn modelId="{FD5FC013-2FC4-4D8C-A6E7-CF080E4BF243}" srcId="{A4731314-09FF-4851-B7F4-28DB7766938B}" destId="{8AB27F7A-CE6C-4226-971E-21F25D25F67F}" srcOrd="0" destOrd="0" parTransId="{F71FCEA3-4F85-43FD-86A2-0C47C368784C}" sibTransId="{AD62DD33-C671-445C-AE4B-624CA0517A9F}"/>
    <dgm:cxn modelId="{6F713163-9F6A-443B-A4F0-9E63FB78B1CA}" type="presOf" srcId="{CEC37933-3E6A-4562-B9EA-C226E07B6F7C}" destId="{F24589C4-FC9B-480F-97AC-3E9B6F87E1F9}" srcOrd="0" destOrd="0" presId="urn:microsoft.com/office/officeart/2005/8/layout/hierarchy6"/>
    <dgm:cxn modelId="{5EBA4421-AF0C-43E1-92C0-9DFD95CC730A}" type="presOf" srcId="{663399B2-01BF-41D2-8342-3E686513C440}" destId="{1AB789B3-6BF9-42B7-BA33-0C0FD45EF07C}" srcOrd="0" destOrd="0" presId="urn:microsoft.com/office/officeart/2005/8/layout/hierarchy6"/>
    <dgm:cxn modelId="{0E57CA28-FFA3-499D-AA82-81060DC52703}" type="presOf" srcId="{D1665021-C0D4-4D86-B335-05185B719FF6}" destId="{B16204C6-8D9D-4A52-85E4-8DAC7A227C67}" srcOrd="0" destOrd="0" presId="urn:microsoft.com/office/officeart/2005/8/layout/hierarchy6"/>
    <dgm:cxn modelId="{5A45E94E-AB73-48FB-936C-DAF73C0F98FF}" srcId="{AE6D058F-4883-4E79-A375-CABFA07C1424}" destId="{641B39F3-4E8F-4A9A-AE85-7B31F6F91F15}" srcOrd="0" destOrd="0" parTransId="{B1F27E39-764A-4BC8-9453-CD84E18A15FF}" sibTransId="{F52C2537-9F3E-4C70-9AFD-10811F77701B}"/>
    <dgm:cxn modelId="{014CB9E0-7558-4CA2-9971-184B7150DCCA}" type="presOf" srcId="{A4731314-09FF-4851-B7F4-28DB7766938B}" destId="{FE32E7A6-B16A-4AD5-9BBA-30BEC358C1BE}" srcOrd="0" destOrd="0" presId="urn:microsoft.com/office/officeart/2005/8/layout/hierarchy6"/>
    <dgm:cxn modelId="{CC9F6C49-FA13-461B-81FB-1453001E381A}" type="presOf" srcId="{CF54A267-B641-4FF0-9B2B-DC99CC829BE8}" destId="{73AFDF1F-0135-474D-8082-A929B0CE45DC}" srcOrd="0" destOrd="0" presId="urn:microsoft.com/office/officeart/2005/8/layout/hierarchy6"/>
    <dgm:cxn modelId="{C3F848F2-1F11-4F81-88A0-61696F48A9A9}" type="presOf" srcId="{956F5234-24FA-424F-B9D9-C81FD6D6E57C}" destId="{818A942A-0145-4408-8F9A-BCB23D1B1682}" srcOrd="0" destOrd="0" presId="urn:microsoft.com/office/officeart/2005/8/layout/hierarchy6"/>
    <dgm:cxn modelId="{65500C0A-05E6-4EDF-AF0C-6C0F325D1EA9}" type="presOf" srcId="{12307011-781C-4EAA-934E-8CB2C4D43681}" destId="{410D3F3D-3E3D-4144-8623-7B6D91049459}" srcOrd="0" destOrd="0" presId="urn:microsoft.com/office/officeart/2005/8/layout/hierarchy6"/>
    <dgm:cxn modelId="{FCFB30CD-C0EB-4892-B1AD-BB899FCE3D30}" srcId="{803B9CDF-6A78-4AAC-B2D4-6FB13BEFDC05}" destId="{6C355D79-47F9-4B45-BE88-ECF36172CB8A}" srcOrd="0" destOrd="0" parTransId="{CF54A267-B641-4FF0-9B2B-DC99CC829BE8}" sibTransId="{D06C5024-C025-4A61-A9D0-301E31A47B8C}"/>
    <dgm:cxn modelId="{84954980-689C-4F16-AE7A-EE138DA9920D}" type="presOf" srcId="{8AB27F7A-CE6C-4226-971E-21F25D25F67F}" destId="{1EA3BFA9-08C3-4AA3-B1BA-6479F1CAD7B6}" srcOrd="0" destOrd="0" presId="urn:microsoft.com/office/officeart/2005/8/layout/hierarchy6"/>
    <dgm:cxn modelId="{12D91869-408D-4DEA-936A-A6FCCEFA5DB7}" srcId="{6C355D79-47F9-4B45-BE88-ECF36172CB8A}" destId="{FC535D55-C8CB-4776-B592-42164DB8D419}" srcOrd="1" destOrd="0" parTransId="{043CEEEC-D79E-4AD3-BA2A-511B5719B082}" sibTransId="{F60579A5-C467-4B17-A0C3-CD16B68B1717}"/>
    <dgm:cxn modelId="{3479457F-D043-43FE-ADA8-CF3310D54C59}" srcId="{2C1A5755-3687-478F-A2A4-487D9FD702C5}" destId="{12307011-781C-4EAA-934E-8CB2C4D43681}" srcOrd="0" destOrd="0" parTransId="{ACC7BED0-3BA1-419E-A15D-5E4C979ED9A5}" sibTransId="{59BCCAE9-685A-443E-81DC-1380B2E4C672}"/>
    <dgm:cxn modelId="{DF66CA5D-ADDC-4AE0-BBC6-660BA23B2E6B}" type="presOf" srcId="{974386BD-EB16-4983-9844-6074FCBAC6EF}" destId="{71430FB7-90DB-4CD5-B6F4-B8EE8F16AE7C}" srcOrd="0" destOrd="0" presId="urn:microsoft.com/office/officeart/2005/8/layout/hierarchy6"/>
    <dgm:cxn modelId="{4C2D1DC1-8011-4447-9D38-1E254158823A}" type="presOf" srcId="{7A8B377A-342F-4068-A21C-2E6C8240BFFB}" destId="{56310F80-88E2-4C1F-B0C8-C6ECD39A4FDB}" srcOrd="0" destOrd="0" presId="urn:microsoft.com/office/officeart/2005/8/layout/hierarchy6"/>
    <dgm:cxn modelId="{4CE49EE0-799C-4508-964B-55F34BC277F6}" type="presOf" srcId="{7A945CAC-D9BF-47AF-88C5-4403CB511A72}" destId="{D46C0819-D6E0-4C29-B33F-4713017086BA}" srcOrd="0" destOrd="0" presId="urn:microsoft.com/office/officeart/2005/8/layout/hierarchy6"/>
    <dgm:cxn modelId="{61A07B18-1F70-46CC-ACCD-461489592944}" type="presOf" srcId="{3C1DB394-734C-4DD2-A613-CE6765CA4F93}" destId="{C806F6B9-75AC-4303-8BFF-83CB9659AA63}" srcOrd="0" destOrd="0" presId="urn:microsoft.com/office/officeart/2005/8/layout/hierarchy6"/>
    <dgm:cxn modelId="{4B411C0A-E45F-455E-8961-0C8603B1D4F3}" type="presOf" srcId="{7231EBE1-A515-4563-B3B5-F7AF80990C37}" destId="{B552E14D-6EA4-4AA5-BA83-8A6E4F57EC23}" srcOrd="0" destOrd="0" presId="urn:microsoft.com/office/officeart/2005/8/layout/hierarchy6"/>
    <dgm:cxn modelId="{138A6A0C-F974-43A4-B0F9-6ADFF90EC03A}" type="presOf" srcId="{FC535D55-C8CB-4776-B592-42164DB8D419}" destId="{4BE2CAE4-95BC-49A7-B22A-EE69496AF6FA}" srcOrd="0" destOrd="0" presId="urn:microsoft.com/office/officeart/2005/8/layout/hierarchy6"/>
    <dgm:cxn modelId="{81F79A01-BD00-41E0-B756-85F25A02D5E2}" type="presOf" srcId="{88D1108C-F463-4E4E-8266-A72EC748CC51}" destId="{58D5C01E-7B04-43BA-9E70-2C03E0B97F73}" srcOrd="0" destOrd="0" presId="urn:microsoft.com/office/officeart/2005/8/layout/hierarchy6"/>
    <dgm:cxn modelId="{E8551A52-DF95-4B69-8739-806A80F6E075}" type="presOf" srcId="{641B39F3-4E8F-4A9A-AE85-7B31F6F91F15}" destId="{0AFD5E84-3F72-4EEA-BC04-E68467A46A56}" srcOrd="0" destOrd="0" presId="urn:microsoft.com/office/officeart/2005/8/layout/hierarchy6"/>
    <dgm:cxn modelId="{F9694F18-FE4B-4C25-A862-CFB6C7214731}" srcId="{12307011-781C-4EAA-934E-8CB2C4D43681}" destId="{A4731314-09FF-4851-B7F4-28DB7766938B}" srcOrd="1" destOrd="0" parTransId="{7A945CAC-D9BF-47AF-88C5-4403CB511A72}" sibTransId="{FEFF9540-C3B0-4356-914D-C1405F4C6534}"/>
    <dgm:cxn modelId="{1198DE8B-66F9-4C51-B2D5-F3F41F256195}" srcId="{4E31CD7E-1BE7-4A79-8EAF-32D572A846C4}" destId="{2C2CC17B-B55A-4625-A217-9FBC9A5DBA5D}" srcOrd="0" destOrd="0" parTransId="{008BC7C1-7A92-41EF-91CC-562C2A71A35C}" sibTransId="{0E1C2756-E44A-4F36-87A8-3C9211ACD3A3}"/>
    <dgm:cxn modelId="{2C703922-6C99-4848-9A31-41BB4ED34AED}" type="presOf" srcId="{8F9CD333-B844-4208-B63A-58004ED4C491}" destId="{7EE26222-6A41-4645-ACFD-10444B40328A}" srcOrd="0" destOrd="0" presId="urn:microsoft.com/office/officeart/2005/8/layout/hierarchy6"/>
    <dgm:cxn modelId="{40712D17-0DE9-466B-B8C0-B36DE379F8D4}" srcId="{2C2CC17B-B55A-4625-A217-9FBC9A5DBA5D}" destId="{2C1A5755-3687-478F-A2A4-487D9FD702C5}" srcOrd="0" destOrd="0" parTransId="{B34A7868-0037-4E42-B224-27209B7DC9E6}" sibTransId="{7E7AB067-6ABF-4CB0-92E1-B9EC519C05F0}"/>
    <dgm:cxn modelId="{C2BE8E0C-25CC-4656-8557-0822618FF2CE}" type="presOf" srcId="{AE6D058F-4883-4E79-A375-CABFA07C1424}" destId="{607817A0-7726-438D-8627-BD698979078B}" srcOrd="0" destOrd="0" presId="urn:microsoft.com/office/officeart/2005/8/layout/hierarchy6"/>
    <dgm:cxn modelId="{2A30C4A4-EDAE-46F1-9429-74DED500D5E6}" type="presOf" srcId="{30B72AAA-F343-4582-81CB-BE884D15AF05}" destId="{38D5A077-16AD-48B0-90D1-30DBF6DAAB5E}" srcOrd="0" destOrd="0" presId="urn:microsoft.com/office/officeart/2005/8/layout/hierarchy6"/>
    <dgm:cxn modelId="{05B8F450-9426-425E-8DA3-249CA40BECCC}" srcId="{2C2CC17B-B55A-4625-A217-9FBC9A5DBA5D}" destId="{803B9CDF-6A78-4AAC-B2D4-6FB13BEFDC05}" srcOrd="1" destOrd="0" parTransId="{30B72AAA-F343-4582-81CB-BE884D15AF05}" sibTransId="{3AE04B20-8A82-495C-ABC4-611E3C678656}"/>
    <dgm:cxn modelId="{0A5DD3D9-B2DB-465D-9141-ABD595ABD022}" type="presOf" srcId="{7BB58459-D2F2-4633-AF37-702AC9DBD62E}" destId="{AB69FBD8-68BA-466D-986F-464B04413357}" srcOrd="0" destOrd="0" presId="urn:microsoft.com/office/officeart/2005/8/layout/hierarchy6"/>
    <dgm:cxn modelId="{DE1187FB-FD0C-4664-AFEC-E77F52CFA3DA}" type="presOf" srcId="{2C1A5755-3687-478F-A2A4-487D9FD702C5}" destId="{4FF1C7F9-7EFB-450E-AAD9-DDA346C5F9D8}" srcOrd="0" destOrd="0" presId="urn:microsoft.com/office/officeart/2005/8/layout/hierarchy6"/>
    <dgm:cxn modelId="{0A3B3527-ABA6-4EEC-B43B-90C217059C24}" type="presOf" srcId="{8AE2C1A3-7694-4B89-8E83-8EACABC06B2C}" destId="{6BD04E46-BFC1-4D7A-80A0-62E0156C7DE2}" srcOrd="0" destOrd="0" presId="urn:microsoft.com/office/officeart/2005/8/layout/hierarchy6"/>
    <dgm:cxn modelId="{54698280-C49D-4E22-9E6E-FB0BC1B2FF5A}" srcId="{12307011-781C-4EAA-934E-8CB2C4D43681}" destId="{7231EBE1-A515-4563-B3B5-F7AF80990C37}" srcOrd="0" destOrd="0" parTransId="{8AE2C1A3-7694-4B89-8E83-8EACABC06B2C}" sibTransId="{9A194901-B9A2-43E8-A9EE-18C4B165E4BB}"/>
    <dgm:cxn modelId="{E9B063F3-0617-42EE-8950-0175BECFE08E}" type="presOf" srcId="{043CEEEC-D79E-4AD3-BA2A-511B5719B082}" destId="{B0777E64-BBF6-4EC5-AF95-7B898B1D0CEE}" srcOrd="0" destOrd="0" presId="urn:microsoft.com/office/officeart/2005/8/layout/hierarchy6"/>
    <dgm:cxn modelId="{245C00C4-CF9E-42D0-890D-D150EA4256FC}" type="presOf" srcId="{2C2CC17B-B55A-4625-A217-9FBC9A5DBA5D}" destId="{DD5D8E74-0A8C-4676-B659-6526930E4218}" srcOrd="0" destOrd="0" presId="urn:microsoft.com/office/officeart/2005/8/layout/hierarchy6"/>
    <dgm:cxn modelId="{299D0392-AF60-4F17-9C5E-AB9E3DD6F823}" srcId="{8AB27F7A-CE6C-4226-971E-21F25D25F67F}" destId="{F05BC53E-34BE-454E-901D-D33347EC30A9}" srcOrd="0" destOrd="0" parTransId="{CEC37933-3E6A-4562-B9EA-C226E07B6F7C}" sibTransId="{0EF849CB-1809-449A-9C9C-368A98A6486F}"/>
    <dgm:cxn modelId="{6E022318-E7C1-4584-A3D8-F093219E1ABE}" type="presOf" srcId="{F71FCEA3-4F85-43FD-86A2-0C47C368784C}" destId="{4BC7A24F-E642-4AC8-9D5C-DAC56D6033BA}" srcOrd="0" destOrd="0" presId="urn:microsoft.com/office/officeart/2005/8/layout/hierarchy6"/>
    <dgm:cxn modelId="{13C38B9A-D1FF-4F84-A204-AB7142F0DDCF}" type="presOf" srcId="{37C0D688-465F-4B7F-9A91-241AECCD6742}" destId="{ABE51A12-2489-4974-A86B-BA1FB0597416}" srcOrd="0" destOrd="0" presId="urn:microsoft.com/office/officeart/2005/8/layout/hierarchy6"/>
    <dgm:cxn modelId="{A6E7FC05-FE17-4785-8ACB-1004A70970BE}" srcId="{3E9B5A9E-B294-42DA-A472-4ECB8B689745}" destId="{7FD02104-3863-4D5A-9044-A4FD8D810660}" srcOrd="0" destOrd="0" parTransId="{956F5234-24FA-424F-B9D9-C81FD6D6E57C}" sibTransId="{7F7CB11D-9441-4077-A226-0C3F362DBA97}"/>
    <dgm:cxn modelId="{9D6BFFBB-CA4B-43CC-A629-5B30A91CC04A}" srcId="{AE6D058F-4883-4E79-A375-CABFA07C1424}" destId="{37C0D688-465F-4B7F-9A91-241AECCD6742}" srcOrd="1" destOrd="0" parTransId="{663399B2-01BF-41D2-8342-3E686513C440}" sibTransId="{645D057E-4386-46B5-9D1F-D1B241D9632B}"/>
    <dgm:cxn modelId="{3AF1EEE2-39ED-482D-A882-9F49ED98F157}" srcId="{6C355D79-47F9-4B45-BE88-ECF36172CB8A}" destId="{3E9B5A9E-B294-42DA-A472-4ECB8B689745}" srcOrd="0" destOrd="0" parTransId="{3C1DB394-734C-4DD2-A613-CE6765CA4F93}" sibTransId="{1BA6AEBF-CC5D-4AE9-B7AB-D289D5E45B18}"/>
    <dgm:cxn modelId="{587E1A6E-2FEC-4D18-982A-ED08C46E9102}" srcId="{8AB27F7A-CE6C-4226-971E-21F25D25F67F}" destId="{D1665021-C0D4-4D86-B335-05185B719FF6}" srcOrd="1" destOrd="0" parTransId="{88D1108C-F463-4E4E-8266-A72EC748CC51}" sibTransId="{E98C6F87-0790-41D8-98FA-8491817078BA}"/>
    <dgm:cxn modelId="{0969758B-633D-4D79-8F55-6195BD8F1E93}" type="presOf" srcId="{F05BC53E-34BE-454E-901D-D33347EC30A9}" destId="{99319F0C-3360-427C-98C2-66E8528E66CD}" srcOrd="0" destOrd="0" presId="urn:microsoft.com/office/officeart/2005/8/layout/hierarchy6"/>
    <dgm:cxn modelId="{BB458C55-79DA-472A-961E-62BEF925AA1D}" type="presOf" srcId="{803B9CDF-6A78-4AAC-B2D4-6FB13BEFDC05}" destId="{22C0F7B3-A6C6-417A-9B1A-5EB009597074}" srcOrd="0" destOrd="0" presId="urn:microsoft.com/office/officeart/2005/8/layout/hierarchy6"/>
    <dgm:cxn modelId="{C507576E-3113-4D55-9E4C-04362D8AFF6D}" type="presOf" srcId="{B34A7868-0037-4E42-B224-27209B7DC9E6}" destId="{160D63FF-BAFB-4B32-929D-8376DDBE55C9}" srcOrd="0" destOrd="0" presId="urn:microsoft.com/office/officeart/2005/8/layout/hierarchy6"/>
    <dgm:cxn modelId="{30392C2D-494F-43CF-9437-9B7AD2F7901C}" srcId="{7FD02104-3863-4D5A-9044-A4FD8D810660}" destId="{974386BD-EB16-4983-9844-6074FCBAC6EF}" srcOrd="0" destOrd="0" parTransId="{7A8B377A-342F-4068-A21C-2E6C8240BFFB}" sibTransId="{250DA989-20B8-4DDD-8843-AB0D241F9689}"/>
    <dgm:cxn modelId="{07DB1A8F-F8AA-4FE2-BFE8-69E31815B879}" type="presOf" srcId="{B1F27E39-764A-4BC8-9453-CD84E18A15FF}" destId="{3BE11EF6-C6D7-4528-92BE-1387345E93AF}" srcOrd="0" destOrd="0" presId="urn:microsoft.com/office/officeart/2005/8/layout/hierarchy6"/>
    <dgm:cxn modelId="{3FED9F78-9DC8-4F96-BAC0-8E863D4507C1}" type="presOf" srcId="{3E9B5A9E-B294-42DA-A472-4ECB8B689745}" destId="{A4667867-6222-4400-989E-73001C51F7A9}" srcOrd="0" destOrd="0" presId="urn:microsoft.com/office/officeart/2005/8/layout/hierarchy6"/>
    <dgm:cxn modelId="{01C8DF80-CEDF-4FA5-942D-DB1CD2C39786}" type="presOf" srcId="{4E31CD7E-1BE7-4A79-8EAF-32D572A846C4}" destId="{B191415B-B7E3-44AE-B5FC-B59171E83F05}" srcOrd="0" destOrd="0" presId="urn:microsoft.com/office/officeart/2005/8/layout/hierarchy6"/>
    <dgm:cxn modelId="{7BDF18DC-569F-436C-882E-3A7001E3F9FA}" srcId="{FC535D55-C8CB-4776-B592-42164DB8D419}" destId="{AE6D058F-4883-4E79-A375-CABFA07C1424}" srcOrd="0" destOrd="0" parTransId="{7BB58459-D2F2-4633-AF37-702AC9DBD62E}" sibTransId="{73BFF35C-F870-4E76-AE04-0E15A7F3BBE8}"/>
    <dgm:cxn modelId="{786F06E4-9C12-42A2-B64A-1709DBB4F1DE}" type="presOf" srcId="{ACC7BED0-3BA1-419E-A15D-5E4C979ED9A5}" destId="{0DB50C6B-C25E-4F7D-BCA5-4E17387C0ACA}" srcOrd="0" destOrd="0" presId="urn:microsoft.com/office/officeart/2005/8/layout/hierarchy6"/>
    <dgm:cxn modelId="{1F28DAA9-3EFB-4EED-A2C4-011946A4E979}" srcId="{7FD02104-3863-4D5A-9044-A4FD8D810660}" destId="{9E3F41D0-B62D-4D68-96B1-C3A8EFB2A05A}" srcOrd="1" destOrd="0" parTransId="{8F9CD333-B844-4208-B63A-58004ED4C491}" sibTransId="{ECC20539-59BC-4589-A21B-77DB31E6EFB5}"/>
    <dgm:cxn modelId="{FBFC60A9-8142-40C1-8D45-BCA4095F76C5}" type="presParOf" srcId="{B191415B-B7E3-44AE-B5FC-B59171E83F05}" destId="{E9CE9596-C547-4556-A48C-8EE97B5A6D3D}" srcOrd="0" destOrd="0" presId="urn:microsoft.com/office/officeart/2005/8/layout/hierarchy6"/>
    <dgm:cxn modelId="{0A33D474-ECD4-4549-AF5F-255A2E5C64EC}" type="presParOf" srcId="{E9CE9596-C547-4556-A48C-8EE97B5A6D3D}" destId="{322DDD47-0DC9-4C8F-A76F-9AFF92872F52}" srcOrd="0" destOrd="0" presId="urn:microsoft.com/office/officeart/2005/8/layout/hierarchy6"/>
    <dgm:cxn modelId="{0983AEB0-8ADA-4B1C-A614-098689983A2C}" type="presParOf" srcId="{322DDD47-0DC9-4C8F-A76F-9AFF92872F52}" destId="{98666E5E-F727-463E-AB82-D48C87AEB436}" srcOrd="0" destOrd="0" presId="urn:microsoft.com/office/officeart/2005/8/layout/hierarchy6"/>
    <dgm:cxn modelId="{B3F6B989-DC3A-4DC9-8FEF-3F7E26C84DA2}" type="presParOf" srcId="{98666E5E-F727-463E-AB82-D48C87AEB436}" destId="{DD5D8E74-0A8C-4676-B659-6526930E4218}" srcOrd="0" destOrd="0" presId="urn:microsoft.com/office/officeart/2005/8/layout/hierarchy6"/>
    <dgm:cxn modelId="{67737DBB-152B-4E86-B000-940531883D91}" type="presParOf" srcId="{98666E5E-F727-463E-AB82-D48C87AEB436}" destId="{63CDBCF1-763C-4AA5-B286-24EAEE2313E5}" srcOrd="1" destOrd="0" presId="urn:microsoft.com/office/officeart/2005/8/layout/hierarchy6"/>
    <dgm:cxn modelId="{F87DC0D8-D6B8-43B4-BFDE-9CD5AB48B2EA}" type="presParOf" srcId="{63CDBCF1-763C-4AA5-B286-24EAEE2313E5}" destId="{160D63FF-BAFB-4B32-929D-8376DDBE55C9}" srcOrd="0" destOrd="0" presId="urn:microsoft.com/office/officeart/2005/8/layout/hierarchy6"/>
    <dgm:cxn modelId="{4F5C305D-BE1B-4D4A-9BAB-0E76CE7FC628}" type="presParOf" srcId="{63CDBCF1-763C-4AA5-B286-24EAEE2313E5}" destId="{1189DF07-3974-4F8C-A0ED-0D5050A77695}" srcOrd="1" destOrd="0" presId="urn:microsoft.com/office/officeart/2005/8/layout/hierarchy6"/>
    <dgm:cxn modelId="{F48B50B6-87DA-4BB3-A694-8A59C8626BFF}" type="presParOf" srcId="{1189DF07-3974-4F8C-A0ED-0D5050A77695}" destId="{4FF1C7F9-7EFB-450E-AAD9-DDA346C5F9D8}" srcOrd="0" destOrd="0" presId="urn:microsoft.com/office/officeart/2005/8/layout/hierarchy6"/>
    <dgm:cxn modelId="{2C839CAB-FD45-488E-90FA-6B8E17E7C1C3}" type="presParOf" srcId="{1189DF07-3974-4F8C-A0ED-0D5050A77695}" destId="{BB6F8148-A600-42C6-92C9-C85B70E74F57}" srcOrd="1" destOrd="0" presId="urn:microsoft.com/office/officeart/2005/8/layout/hierarchy6"/>
    <dgm:cxn modelId="{2B86CD47-A211-4E5C-AC59-3A40D8F23F67}" type="presParOf" srcId="{BB6F8148-A600-42C6-92C9-C85B70E74F57}" destId="{0DB50C6B-C25E-4F7D-BCA5-4E17387C0ACA}" srcOrd="0" destOrd="0" presId="urn:microsoft.com/office/officeart/2005/8/layout/hierarchy6"/>
    <dgm:cxn modelId="{A2E56C18-538B-4527-8019-07EBF5D272A0}" type="presParOf" srcId="{BB6F8148-A600-42C6-92C9-C85B70E74F57}" destId="{7D7E0B01-C075-4D3B-9D2F-BD2DF709027D}" srcOrd="1" destOrd="0" presId="urn:microsoft.com/office/officeart/2005/8/layout/hierarchy6"/>
    <dgm:cxn modelId="{30412290-64F8-4A70-A278-3571A5D43323}" type="presParOf" srcId="{7D7E0B01-C075-4D3B-9D2F-BD2DF709027D}" destId="{410D3F3D-3E3D-4144-8623-7B6D91049459}" srcOrd="0" destOrd="0" presId="urn:microsoft.com/office/officeart/2005/8/layout/hierarchy6"/>
    <dgm:cxn modelId="{2AD14987-AC2D-490A-9FF5-78528FC872DD}" type="presParOf" srcId="{7D7E0B01-C075-4D3B-9D2F-BD2DF709027D}" destId="{11C0ABB9-E847-4E8B-B124-E48EBF796A46}" srcOrd="1" destOrd="0" presId="urn:microsoft.com/office/officeart/2005/8/layout/hierarchy6"/>
    <dgm:cxn modelId="{2676F6EB-8F3F-4FD4-8B33-43D5A820DABB}" type="presParOf" srcId="{11C0ABB9-E847-4E8B-B124-E48EBF796A46}" destId="{6BD04E46-BFC1-4D7A-80A0-62E0156C7DE2}" srcOrd="0" destOrd="0" presId="urn:microsoft.com/office/officeart/2005/8/layout/hierarchy6"/>
    <dgm:cxn modelId="{DDD49F77-C713-4720-8322-9D4B92B0CB71}" type="presParOf" srcId="{11C0ABB9-E847-4E8B-B124-E48EBF796A46}" destId="{C1D316B3-0510-432D-801A-96000EF91A68}" srcOrd="1" destOrd="0" presId="urn:microsoft.com/office/officeart/2005/8/layout/hierarchy6"/>
    <dgm:cxn modelId="{27197461-8479-4495-890A-BCE0FEABB7BD}" type="presParOf" srcId="{C1D316B3-0510-432D-801A-96000EF91A68}" destId="{B552E14D-6EA4-4AA5-BA83-8A6E4F57EC23}" srcOrd="0" destOrd="0" presId="urn:microsoft.com/office/officeart/2005/8/layout/hierarchy6"/>
    <dgm:cxn modelId="{9408ACB1-9DD3-4C58-80DA-3858F6B12D43}" type="presParOf" srcId="{C1D316B3-0510-432D-801A-96000EF91A68}" destId="{6B3FBAE4-704F-4B5D-9786-A7059873F2DB}" srcOrd="1" destOrd="0" presId="urn:microsoft.com/office/officeart/2005/8/layout/hierarchy6"/>
    <dgm:cxn modelId="{3D277BCE-47B2-4A0B-B67D-820AA80C71A9}" type="presParOf" srcId="{11C0ABB9-E847-4E8B-B124-E48EBF796A46}" destId="{D46C0819-D6E0-4C29-B33F-4713017086BA}" srcOrd="2" destOrd="0" presId="urn:microsoft.com/office/officeart/2005/8/layout/hierarchy6"/>
    <dgm:cxn modelId="{5C898A3A-78E7-47AE-A08F-8DCD97DA3E5E}" type="presParOf" srcId="{11C0ABB9-E847-4E8B-B124-E48EBF796A46}" destId="{B8649606-8F25-4A9A-8FA5-EBBB3B9E5DCB}" srcOrd="3" destOrd="0" presId="urn:microsoft.com/office/officeart/2005/8/layout/hierarchy6"/>
    <dgm:cxn modelId="{17A8A908-61FA-47E0-9B1D-5DF980EE6BE6}" type="presParOf" srcId="{B8649606-8F25-4A9A-8FA5-EBBB3B9E5DCB}" destId="{FE32E7A6-B16A-4AD5-9BBA-30BEC358C1BE}" srcOrd="0" destOrd="0" presId="urn:microsoft.com/office/officeart/2005/8/layout/hierarchy6"/>
    <dgm:cxn modelId="{B2B97951-2982-4060-ACC6-B86C5F379352}" type="presParOf" srcId="{B8649606-8F25-4A9A-8FA5-EBBB3B9E5DCB}" destId="{5208D365-865F-42CF-AC98-881C10FD43F4}" srcOrd="1" destOrd="0" presId="urn:microsoft.com/office/officeart/2005/8/layout/hierarchy6"/>
    <dgm:cxn modelId="{95B7E2F7-8A25-400B-8405-B369C4620A49}" type="presParOf" srcId="{5208D365-865F-42CF-AC98-881C10FD43F4}" destId="{4BC7A24F-E642-4AC8-9D5C-DAC56D6033BA}" srcOrd="0" destOrd="0" presId="urn:microsoft.com/office/officeart/2005/8/layout/hierarchy6"/>
    <dgm:cxn modelId="{B8E3543B-F016-42DD-9850-FB833954C0E0}" type="presParOf" srcId="{5208D365-865F-42CF-AC98-881C10FD43F4}" destId="{33168D91-ECE6-4BA6-B739-EEF2BF564493}" srcOrd="1" destOrd="0" presId="urn:microsoft.com/office/officeart/2005/8/layout/hierarchy6"/>
    <dgm:cxn modelId="{D855AF5A-B868-4B37-9141-B89C0C1F9393}" type="presParOf" srcId="{33168D91-ECE6-4BA6-B739-EEF2BF564493}" destId="{1EA3BFA9-08C3-4AA3-B1BA-6479F1CAD7B6}" srcOrd="0" destOrd="0" presId="urn:microsoft.com/office/officeart/2005/8/layout/hierarchy6"/>
    <dgm:cxn modelId="{0DED818A-CE45-4EA1-8148-9E32DD42D7B6}" type="presParOf" srcId="{33168D91-ECE6-4BA6-B739-EEF2BF564493}" destId="{79F2346E-C069-4C9C-88C3-661C865E8F71}" srcOrd="1" destOrd="0" presId="urn:microsoft.com/office/officeart/2005/8/layout/hierarchy6"/>
    <dgm:cxn modelId="{BC0EEFC5-FB5C-4056-A0F3-22294F886EB4}" type="presParOf" srcId="{79F2346E-C069-4C9C-88C3-661C865E8F71}" destId="{F24589C4-FC9B-480F-97AC-3E9B6F87E1F9}" srcOrd="0" destOrd="0" presId="urn:microsoft.com/office/officeart/2005/8/layout/hierarchy6"/>
    <dgm:cxn modelId="{4348B505-9B77-4C53-9DAF-7555D1CBCDDB}" type="presParOf" srcId="{79F2346E-C069-4C9C-88C3-661C865E8F71}" destId="{B0685149-8C3C-4FCA-92CD-69265EC55B3F}" srcOrd="1" destOrd="0" presId="urn:microsoft.com/office/officeart/2005/8/layout/hierarchy6"/>
    <dgm:cxn modelId="{DD97DFB8-B37E-44BE-89D1-444CE22F5878}" type="presParOf" srcId="{B0685149-8C3C-4FCA-92CD-69265EC55B3F}" destId="{99319F0C-3360-427C-98C2-66E8528E66CD}" srcOrd="0" destOrd="0" presId="urn:microsoft.com/office/officeart/2005/8/layout/hierarchy6"/>
    <dgm:cxn modelId="{841C31AD-2C0A-4140-8567-BB907B81CB84}" type="presParOf" srcId="{B0685149-8C3C-4FCA-92CD-69265EC55B3F}" destId="{F51CCD49-4653-4108-AAF4-B504E41EF42D}" srcOrd="1" destOrd="0" presId="urn:microsoft.com/office/officeart/2005/8/layout/hierarchy6"/>
    <dgm:cxn modelId="{5A494DDE-6ACA-40DE-9EEE-517E1C458A6E}" type="presParOf" srcId="{79F2346E-C069-4C9C-88C3-661C865E8F71}" destId="{58D5C01E-7B04-43BA-9E70-2C03E0B97F73}" srcOrd="2" destOrd="0" presId="urn:microsoft.com/office/officeart/2005/8/layout/hierarchy6"/>
    <dgm:cxn modelId="{797E0759-DBC2-40EA-A2B8-7695532481E6}" type="presParOf" srcId="{79F2346E-C069-4C9C-88C3-661C865E8F71}" destId="{5223E6F3-B17C-4861-B6C1-08198FC2B9AF}" srcOrd="3" destOrd="0" presId="urn:microsoft.com/office/officeart/2005/8/layout/hierarchy6"/>
    <dgm:cxn modelId="{B83C552C-5964-46F4-92C5-E204C58B07BF}" type="presParOf" srcId="{5223E6F3-B17C-4861-B6C1-08198FC2B9AF}" destId="{B16204C6-8D9D-4A52-85E4-8DAC7A227C67}" srcOrd="0" destOrd="0" presId="urn:microsoft.com/office/officeart/2005/8/layout/hierarchy6"/>
    <dgm:cxn modelId="{FAEAD681-5BA5-45F5-92F3-4716D5314352}" type="presParOf" srcId="{5223E6F3-B17C-4861-B6C1-08198FC2B9AF}" destId="{54CB64AA-B916-4CC8-8525-4945A28C59D1}" srcOrd="1" destOrd="0" presId="urn:microsoft.com/office/officeart/2005/8/layout/hierarchy6"/>
    <dgm:cxn modelId="{4C1C754B-C3DB-4FA7-83A0-368100F582EC}" type="presParOf" srcId="{63CDBCF1-763C-4AA5-B286-24EAEE2313E5}" destId="{38D5A077-16AD-48B0-90D1-30DBF6DAAB5E}" srcOrd="2" destOrd="0" presId="urn:microsoft.com/office/officeart/2005/8/layout/hierarchy6"/>
    <dgm:cxn modelId="{92FD4B8B-2F9C-4990-9E84-43261B6219CB}" type="presParOf" srcId="{63CDBCF1-763C-4AA5-B286-24EAEE2313E5}" destId="{79D2B8CF-3C9E-4CC9-8E4E-6EC0D745CC38}" srcOrd="3" destOrd="0" presId="urn:microsoft.com/office/officeart/2005/8/layout/hierarchy6"/>
    <dgm:cxn modelId="{0DC7C9B6-D223-42EF-8F58-2A9F818C7718}" type="presParOf" srcId="{79D2B8CF-3C9E-4CC9-8E4E-6EC0D745CC38}" destId="{22C0F7B3-A6C6-417A-9B1A-5EB009597074}" srcOrd="0" destOrd="0" presId="urn:microsoft.com/office/officeart/2005/8/layout/hierarchy6"/>
    <dgm:cxn modelId="{269E7CCB-9181-42D2-8891-5DFEA1D1C0E5}" type="presParOf" srcId="{79D2B8CF-3C9E-4CC9-8E4E-6EC0D745CC38}" destId="{85BBEA2C-AE99-48E3-870B-45F0A1146AD7}" srcOrd="1" destOrd="0" presId="urn:microsoft.com/office/officeart/2005/8/layout/hierarchy6"/>
    <dgm:cxn modelId="{B5A2784A-4B96-4796-B9FE-398E97A20E79}" type="presParOf" srcId="{85BBEA2C-AE99-48E3-870B-45F0A1146AD7}" destId="{73AFDF1F-0135-474D-8082-A929B0CE45DC}" srcOrd="0" destOrd="0" presId="urn:microsoft.com/office/officeart/2005/8/layout/hierarchy6"/>
    <dgm:cxn modelId="{8F7F6FDA-0C5A-4AA8-BA01-6846EDE2966F}" type="presParOf" srcId="{85BBEA2C-AE99-48E3-870B-45F0A1146AD7}" destId="{47033C9F-00D7-43B4-9A15-FE507A37CDF4}" srcOrd="1" destOrd="0" presId="urn:microsoft.com/office/officeart/2005/8/layout/hierarchy6"/>
    <dgm:cxn modelId="{F56D5AFB-F8A7-4691-BA9D-88F78DB5913B}" type="presParOf" srcId="{47033C9F-00D7-43B4-9A15-FE507A37CDF4}" destId="{C48BB85B-6764-4B41-8E05-4A1792F163BD}" srcOrd="0" destOrd="0" presId="urn:microsoft.com/office/officeart/2005/8/layout/hierarchy6"/>
    <dgm:cxn modelId="{BAA002C5-E80E-4633-A519-E306CEB3798E}" type="presParOf" srcId="{47033C9F-00D7-43B4-9A15-FE507A37CDF4}" destId="{213881D7-CCC3-49E7-A443-4D7089BC2074}" srcOrd="1" destOrd="0" presId="urn:microsoft.com/office/officeart/2005/8/layout/hierarchy6"/>
    <dgm:cxn modelId="{B1F1A488-123F-4AE0-9EC2-BD7D5D41A3A9}" type="presParOf" srcId="{213881D7-CCC3-49E7-A443-4D7089BC2074}" destId="{C806F6B9-75AC-4303-8BFF-83CB9659AA63}" srcOrd="0" destOrd="0" presId="urn:microsoft.com/office/officeart/2005/8/layout/hierarchy6"/>
    <dgm:cxn modelId="{FC746A5E-55B3-463D-B307-0083C1E84F4F}" type="presParOf" srcId="{213881D7-CCC3-49E7-A443-4D7089BC2074}" destId="{942D546B-FFE0-4365-A9AE-308B66B2918E}" srcOrd="1" destOrd="0" presId="urn:microsoft.com/office/officeart/2005/8/layout/hierarchy6"/>
    <dgm:cxn modelId="{0BE9F1FA-33FD-42BB-93B8-FC933DCCE823}" type="presParOf" srcId="{942D546B-FFE0-4365-A9AE-308B66B2918E}" destId="{A4667867-6222-4400-989E-73001C51F7A9}" srcOrd="0" destOrd="0" presId="urn:microsoft.com/office/officeart/2005/8/layout/hierarchy6"/>
    <dgm:cxn modelId="{0A98703D-14D7-4AD5-A411-5E58AE34C03E}" type="presParOf" srcId="{942D546B-FFE0-4365-A9AE-308B66B2918E}" destId="{8841E0F6-0BF1-47E0-8FC4-EA047064357F}" srcOrd="1" destOrd="0" presId="urn:microsoft.com/office/officeart/2005/8/layout/hierarchy6"/>
    <dgm:cxn modelId="{35725B75-8759-4CC3-A421-EBB20D1BDF65}" type="presParOf" srcId="{8841E0F6-0BF1-47E0-8FC4-EA047064357F}" destId="{818A942A-0145-4408-8F9A-BCB23D1B1682}" srcOrd="0" destOrd="0" presId="urn:microsoft.com/office/officeart/2005/8/layout/hierarchy6"/>
    <dgm:cxn modelId="{5903CEE8-C0E9-4AA0-AAB7-6D05BE0AC0E7}" type="presParOf" srcId="{8841E0F6-0BF1-47E0-8FC4-EA047064357F}" destId="{A1E459FA-EAD2-46F2-BD33-7D8AB54C3771}" srcOrd="1" destOrd="0" presId="urn:microsoft.com/office/officeart/2005/8/layout/hierarchy6"/>
    <dgm:cxn modelId="{C9910B84-0D98-4678-AD2B-DB2638A7A55D}" type="presParOf" srcId="{A1E459FA-EAD2-46F2-BD33-7D8AB54C3771}" destId="{3CB385FD-A935-4626-8E1E-18C71065034D}" srcOrd="0" destOrd="0" presId="urn:microsoft.com/office/officeart/2005/8/layout/hierarchy6"/>
    <dgm:cxn modelId="{8842F5AD-C3E9-4A10-B141-76FD94E64FD2}" type="presParOf" srcId="{A1E459FA-EAD2-46F2-BD33-7D8AB54C3771}" destId="{93B212D2-4D76-43F3-B1B5-02D832E6CF23}" srcOrd="1" destOrd="0" presId="urn:microsoft.com/office/officeart/2005/8/layout/hierarchy6"/>
    <dgm:cxn modelId="{94B13866-5484-46F8-AE8D-055239A53C8E}" type="presParOf" srcId="{93B212D2-4D76-43F3-B1B5-02D832E6CF23}" destId="{56310F80-88E2-4C1F-B0C8-C6ECD39A4FDB}" srcOrd="0" destOrd="0" presId="urn:microsoft.com/office/officeart/2005/8/layout/hierarchy6"/>
    <dgm:cxn modelId="{41879114-35BD-4833-9037-790A69219609}" type="presParOf" srcId="{93B212D2-4D76-43F3-B1B5-02D832E6CF23}" destId="{1B08FAF9-4ACA-44B6-A3A1-54F6B49117CD}" srcOrd="1" destOrd="0" presId="urn:microsoft.com/office/officeart/2005/8/layout/hierarchy6"/>
    <dgm:cxn modelId="{83B10A93-2185-48DC-BF98-E8A6A1E5CB4E}" type="presParOf" srcId="{1B08FAF9-4ACA-44B6-A3A1-54F6B49117CD}" destId="{71430FB7-90DB-4CD5-B6F4-B8EE8F16AE7C}" srcOrd="0" destOrd="0" presId="urn:microsoft.com/office/officeart/2005/8/layout/hierarchy6"/>
    <dgm:cxn modelId="{F2B77968-5C98-41A9-A006-143F602EC84D}" type="presParOf" srcId="{1B08FAF9-4ACA-44B6-A3A1-54F6B49117CD}" destId="{998346F6-DDF4-45C2-915A-655249BC1B5C}" srcOrd="1" destOrd="0" presId="urn:microsoft.com/office/officeart/2005/8/layout/hierarchy6"/>
    <dgm:cxn modelId="{8DB82AA6-B470-4719-9650-E6AAAAEF4EC0}" type="presParOf" srcId="{93B212D2-4D76-43F3-B1B5-02D832E6CF23}" destId="{7EE26222-6A41-4645-ACFD-10444B40328A}" srcOrd="2" destOrd="0" presId="urn:microsoft.com/office/officeart/2005/8/layout/hierarchy6"/>
    <dgm:cxn modelId="{75579E4A-1857-453D-9269-BFC3939481C9}" type="presParOf" srcId="{93B212D2-4D76-43F3-B1B5-02D832E6CF23}" destId="{D2853589-68C4-47B2-8F82-16D104814E6F}" srcOrd="3" destOrd="0" presId="urn:microsoft.com/office/officeart/2005/8/layout/hierarchy6"/>
    <dgm:cxn modelId="{67DF2D24-5A47-4011-B4A8-12C809EC8BA1}" type="presParOf" srcId="{D2853589-68C4-47B2-8F82-16D104814E6F}" destId="{FC632480-F87E-48A5-975D-9EC4A611A891}" srcOrd="0" destOrd="0" presId="urn:microsoft.com/office/officeart/2005/8/layout/hierarchy6"/>
    <dgm:cxn modelId="{C4C24832-6FDC-4B0E-AA33-C0DB40097058}" type="presParOf" srcId="{D2853589-68C4-47B2-8F82-16D104814E6F}" destId="{39310A31-6366-47DB-BCC5-BCB6408B12A9}" srcOrd="1" destOrd="0" presId="urn:microsoft.com/office/officeart/2005/8/layout/hierarchy6"/>
    <dgm:cxn modelId="{9C080F66-9D4D-4493-81E3-07F48A4C271A}" type="presParOf" srcId="{213881D7-CCC3-49E7-A443-4D7089BC2074}" destId="{B0777E64-BBF6-4EC5-AF95-7B898B1D0CEE}" srcOrd="2" destOrd="0" presId="urn:microsoft.com/office/officeart/2005/8/layout/hierarchy6"/>
    <dgm:cxn modelId="{AEB16B64-C9DC-409D-86B7-028F588EDF96}" type="presParOf" srcId="{213881D7-CCC3-49E7-A443-4D7089BC2074}" destId="{A55EBA4A-F95F-47D3-9DA2-FDF7DABBF3BA}" srcOrd="3" destOrd="0" presId="urn:microsoft.com/office/officeart/2005/8/layout/hierarchy6"/>
    <dgm:cxn modelId="{97B0CABB-D791-49B7-A7C8-F0ADA22CE974}" type="presParOf" srcId="{A55EBA4A-F95F-47D3-9DA2-FDF7DABBF3BA}" destId="{4BE2CAE4-95BC-49A7-B22A-EE69496AF6FA}" srcOrd="0" destOrd="0" presId="urn:microsoft.com/office/officeart/2005/8/layout/hierarchy6"/>
    <dgm:cxn modelId="{11CACB8F-5B15-46F9-8CB2-4AC484E555C8}" type="presParOf" srcId="{A55EBA4A-F95F-47D3-9DA2-FDF7DABBF3BA}" destId="{3C23C7B2-CA34-4D9E-A766-28873D8CAB45}" srcOrd="1" destOrd="0" presId="urn:microsoft.com/office/officeart/2005/8/layout/hierarchy6"/>
    <dgm:cxn modelId="{003BCD11-AA65-4B08-831D-D773BB0C7E68}" type="presParOf" srcId="{3C23C7B2-CA34-4D9E-A766-28873D8CAB45}" destId="{AB69FBD8-68BA-466D-986F-464B04413357}" srcOrd="0" destOrd="0" presId="urn:microsoft.com/office/officeart/2005/8/layout/hierarchy6"/>
    <dgm:cxn modelId="{D133EB6F-6379-4111-A9FA-4B3212A6F92D}" type="presParOf" srcId="{3C23C7B2-CA34-4D9E-A766-28873D8CAB45}" destId="{423C6829-A3E5-46EB-A0FD-3C44E15A55E2}" srcOrd="1" destOrd="0" presId="urn:microsoft.com/office/officeart/2005/8/layout/hierarchy6"/>
    <dgm:cxn modelId="{52C4CB46-C034-4D82-858B-DB2CAC979FDA}" type="presParOf" srcId="{423C6829-A3E5-46EB-A0FD-3C44E15A55E2}" destId="{607817A0-7726-438D-8627-BD698979078B}" srcOrd="0" destOrd="0" presId="urn:microsoft.com/office/officeart/2005/8/layout/hierarchy6"/>
    <dgm:cxn modelId="{897AAF11-8D0C-4D25-897C-9AA17D8EAA41}" type="presParOf" srcId="{423C6829-A3E5-46EB-A0FD-3C44E15A55E2}" destId="{B4C7F363-ED06-408B-8F02-7939F32BF33E}" srcOrd="1" destOrd="0" presId="urn:microsoft.com/office/officeart/2005/8/layout/hierarchy6"/>
    <dgm:cxn modelId="{9A193B23-5C54-40D7-9D96-C431FA1178C4}" type="presParOf" srcId="{B4C7F363-ED06-408B-8F02-7939F32BF33E}" destId="{3BE11EF6-C6D7-4528-92BE-1387345E93AF}" srcOrd="0" destOrd="0" presId="urn:microsoft.com/office/officeart/2005/8/layout/hierarchy6"/>
    <dgm:cxn modelId="{61FC0D0F-539B-4423-BC3C-AA1581EB114C}" type="presParOf" srcId="{B4C7F363-ED06-408B-8F02-7939F32BF33E}" destId="{71F478F8-A7B9-4CFE-A264-CF0877C79D48}" srcOrd="1" destOrd="0" presId="urn:microsoft.com/office/officeart/2005/8/layout/hierarchy6"/>
    <dgm:cxn modelId="{EED18DDA-7F81-4ED2-BD1C-705E4829D689}" type="presParOf" srcId="{71F478F8-A7B9-4CFE-A264-CF0877C79D48}" destId="{0AFD5E84-3F72-4EEA-BC04-E68467A46A56}" srcOrd="0" destOrd="0" presId="urn:microsoft.com/office/officeart/2005/8/layout/hierarchy6"/>
    <dgm:cxn modelId="{EF5C4B65-52AE-4D0D-BA25-14707E18DAC5}" type="presParOf" srcId="{71F478F8-A7B9-4CFE-A264-CF0877C79D48}" destId="{129EC598-CDCA-4A3A-8309-331C7EACF3FC}" srcOrd="1" destOrd="0" presId="urn:microsoft.com/office/officeart/2005/8/layout/hierarchy6"/>
    <dgm:cxn modelId="{6BAF96F0-6491-4DF7-A100-57A00EF4D456}" type="presParOf" srcId="{B4C7F363-ED06-408B-8F02-7939F32BF33E}" destId="{1AB789B3-6BF9-42B7-BA33-0C0FD45EF07C}" srcOrd="2" destOrd="0" presId="urn:microsoft.com/office/officeart/2005/8/layout/hierarchy6"/>
    <dgm:cxn modelId="{4AB53E4F-3AC5-4068-B492-B3FC8CCD6532}" type="presParOf" srcId="{B4C7F363-ED06-408B-8F02-7939F32BF33E}" destId="{E0CAF215-D215-4CC0-BB17-88DBDA4B3365}" srcOrd="3" destOrd="0" presId="urn:microsoft.com/office/officeart/2005/8/layout/hierarchy6"/>
    <dgm:cxn modelId="{EC9153CF-D1C8-432E-BE48-1E6BF2A512C2}" type="presParOf" srcId="{E0CAF215-D215-4CC0-BB17-88DBDA4B3365}" destId="{ABE51A12-2489-4974-A86B-BA1FB0597416}" srcOrd="0" destOrd="0" presId="urn:microsoft.com/office/officeart/2005/8/layout/hierarchy6"/>
    <dgm:cxn modelId="{D53FD36B-A474-42F9-9C23-775D97CC5838}" type="presParOf" srcId="{E0CAF215-D215-4CC0-BB17-88DBDA4B3365}" destId="{DE76A310-C9B1-4A9F-81DC-7D8606CBC50B}" srcOrd="1" destOrd="0" presId="urn:microsoft.com/office/officeart/2005/8/layout/hierarchy6"/>
    <dgm:cxn modelId="{A0FF29CD-467A-46CA-8F5A-69DFF02F8269}" type="presParOf" srcId="{B191415B-B7E3-44AE-B5FC-B59171E83F05}" destId="{DCF25F10-3933-4B62-A596-D1DD12B0E86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5D8E74-0A8C-4676-B659-6526930E4218}">
      <dsp:nvSpPr>
        <dsp:cNvPr id="0" name=""/>
        <dsp:cNvSpPr/>
      </dsp:nvSpPr>
      <dsp:spPr>
        <a:xfrm>
          <a:off x="1904294" y="527"/>
          <a:ext cx="2320153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Existe uma reflexão de eixo vertical?</a:t>
          </a:r>
          <a:endParaRPr lang="pt-PT" sz="1400" kern="1200" dirty="0"/>
        </a:p>
      </dsp:txBody>
      <dsp:txXfrm>
        <a:off x="1904294" y="527"/>
        <a:ext cx="2320153" cy="512846"/>
      </dsp:txXfrm>
    </dsp:sp>
    <dsp:sp modelId="{160D63FF-BAFB-4B32-929D-8376DDBE55C9}">
      <dsp:nvSpPr>
        <dsp:cNvPr id="0" name=""/>
        <dsp:cNvSpPr/>
      </dsp:nvSpPr>
      <dsp:spPr>
        <a:xfrm>
          <a:off x="1314284" y="513373"/>
          <a:ext cx="1750087" cy="205138"/>
        </a:xfrm>
        <a:custGeom>
          <a:avLst/>
          <a:gdLst/>
          <a:ahLst/>
          <a:cxnLst/>
          <a:rect l="0" t="0" r="0" b="0"/>
          <a:pathLst>
            <a:path>
              <a:moveTo>
                <a:pt x="1750087" y="0"/>
              </a:moveTo>
              <a:lnTo>
                <a:pt x="1750087" y="102569"/>
              </a:lnTo>
              <a:lnTo>
                <a:pt x="0" y="102569"/>
              </a:lnTo>
              <a:lnTo>
                <a:pt x="0" y="205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1C7F9-7EFB-450E-AAD9-DDA346C5F9D8}">
      <dsp:nvSpPr>
        <dsp:cNvPr id="0" name=""/>
        <dsp:cNvSpPr/>
      </dsp:nvSpPr>
      <dsp:spPr>
        <a:xfrm>
          <a:off x="929649" y="718512"/>
          <a:ext cx="769269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Sim</a:t>
          </a:r>
          <a:endParaRPr lang="pt-PT" sz="1400" kern="1200" dirty="0"/>
        </a:p>
      </dsp:txBody>
      <dsp:txXfrm>
        <a:off x="929649" y="718512"/>
        <a:ext cx="769269" cy="512846"/>
      </dsp:txXfrm>
    </dsp:sp>
    <dsp:sp modelId="{0DB50C6B-C25E-4F7D-BCA5-4E17387C0ACA}">
      <dsp:nvSpPr>
        <dsp:cNvPr id="0" name=""/>
        <dsp:cNvSpPr/>
      </dsp:nvSpPr>
      <dsp:spPr>
        <a:xfrm>
          <a:off x="1268564" y="1231358"/>
          <a:ext cx="91440" cy="205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D3F3D-3E3D-4144-8623-7B6D91049459}">
      <dsp:nvSpPr>
        <dsp:cNvPr id="0" name=""/>
        <dsp:cNvSpPr/>
      </dsp:nvSpPr>
      <dsp:spPr>
        <a:xfrm>
          <a:off x="439278" y="1436496"/>
          <a:ext cx="1750010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Existe uma reflexão de eixo horizontal?</a:t>
          </a:r>
          <a:endParaRPr lang="pt-PT" sz="1400" kern="1200" dirty="0"/>
        </a:p>
      </dsp:txBody>
      <dsp:txXfrm>
        <a:off x="439278" y="1436496"/>
        <a:ext cx="1750010" cy="512846"/>
      </dsp:txXfrm>
    </dsp:sp>
    <dsp:sp modelId="{6BD04E46-BFC1-4D7A-80A0-62E0156C7DE2}">
      <dsp:nvSpPr>
        <dsp:cNvPr id="0" name=""/>
        <dsp:cNvSpPr/>
      </dsp:nvSpPr>
      <dsp:spPr>
        <a:xfrm>
          <a:off x="814259" y="1949342"/>
          <a:ext cx="500024" cy="205138"/>
        </a:xfrm>
        <a:custGeom>
          <a:avLst/>
          <a:gdLst/>
          <a:ahLst/>
          <a:cxnLst/>
          <a:rect l="0" t="0" r="0" b="0"/>
          <a:pathLst>
            <a:path>
              <a:moveTo>
                <a:pt x="500024" y="0"/>
              </a:moveTo>
              <a:lnTo>
                <a:pt x="500024" y="102569"/>
              </a:lnTo>
              <a:lnTo>
                <a:pt x="0" y="102569"/>
              </a:lnTo>
              <a:lnTo>
                <a:pt x="0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2E14D-6EA4-4AA5-BA83-8A6E4F57EC23}">
      <dsp:nvSpPr>
        <dsp:cNvPr id="0" name=""/>
        <dsp:cNvSpPr/>
      </dsp:nvSpPr>
      <dsp:spPr>
        <a:xfrm>
          <a:off x="429624" y="2154481"/>
          <a:ext cx="769269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Sim</a:t>
          </a:r>
          <a:endParaRPr lang="pt-PT" sz="1400" kern="1200" dirty="0"/>
        </a:p>
      </dsp:txBody>
      <dsp:txXfrm>
        <a:off x="429624" y="2154481"/>
        <a:ext cx="769269" cy="512846"/>
      </dsp:txXfrm>
    </dsp:sp>
    <dsp:sp modelId="{D46C0819-D6E0-4C29-B33F-4713017086BA}">
      <dsp:nvSpPr>
        <dsp:cNvPr id="0" name=""/>
        <dsp:cNvSpPr/>
      </dsp:nvSpPr>
      <dsp:spPr>
        <a:xfrm>
          <a:off x="1314284" y="1949342"/>
          <a:ext cx="500024" cy="205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69"/>
              </a:lnTo>
              <a:lnTo>
                <a:pt x="500024" y="102569"/>
              </a:lnTo>
              <a:lnTo>
                <a:pt x="500024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2E7A6-B16A-4AD5-9BBA-30BEC358C1BE}">
      <dsp:nvSpPr>
        <dsp:cNvPr id="0" name=""/>
        <dsp:cNvSpPr/>
      </dsp:nvSpPr>
      <dsp:spPr>
        <a:xfrm>
          <a:off x="1429674" y="2154481"/>
          <a:ext cx="769269" cy="51284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Não</a:t>
          </a:r>
          <a:endParaRPr lang="pt-PT" sz="1400" kern="1200" dirty="0"/>
        </a:p>
      </dsp:txBody>
      <dsp:txXfrm>
        <a:off x="1429674" y="2154481"/>
        <a:ext cx="769269" cy="512846"/>
      </dsp:txXfrm>
    </dsp:sp>
    <dsp:sp modelId="{4BC7A24F-E642-4AC8-9D5C-DAC56D6033BA}">
      <dsp:nvSpPr>
        <dsp:cNvPr id="0" name=""/>
        <dsp:cNvSpPr/>
      </dsp:nvSpPr>
      <dsp:spPr>
        <a:xfrm>
          <a:off x="1768588" y="2667327"/>
          <a:ext cx="91440" cy="205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3BFA9-08C3-4AA3-B1BA-6479F1CAD7B6}">
      <dsp:nvSpPr>
        <dsp:cNvPr id="0" name=""/>
        <dsp:cNvSpPr/>
      </dsp:nvSpPr>
      <dsp:spPr>
        <a:xfrm>
          <a:off x="944292" y="2872465"/>
          <a:ext cx="1740032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Existe rotação?</a:t>
          </a:r>
          <a:br>
            <a:rPr lang="pt-PT" sz="1400" kern="1200" dirty="0" smtClean="0"/>
          </a:br>
          <a:r>
            <a:rPr lang="pt-PT" sz="1400" kern="1200" dirty="0" smtClean="0"/>
            <a:t>(meia-volta)</a:t>
          </a:r>
          <a:endParaRPr lang="pt-PT" sz="1400" kern="1200" dirty="0"/>
        </a:p>
      </dsp:txBody>
      <dsp:txXfrm>
        <a:off x="944292" y="2872465"/>
        <a:ext cx="1740032" cy="512846"/>
      </dsp:txXfrm>
    </dsp:sp>
    <dsp:sp modelId="{F24589C4-FC9B-480F-97AC-3E9B6F87E1F9}">
      <dsp:nvSpPr>
        <dsp:cNvPr id="0" name=""/>
        <dsp:cNvSpPr/>
      </dsp:nvSpPr>
      <dsp:spPr>
        <a:xfrm>
          <a:off x="1314284" y="3385311"/>
          <a:ext cx="500024" cy="205138"/>
        </a:xfrm>
        <a:custGeom>
          <a:avLst/>
          <a:gdLst/>
          <a:ahLst/>
          <a:cxnLst/>
          <a:rect l="0" t="0" r="0" b="0"/>
          <a:pathLst>
            <a:path>
              <a:moveTo>
                <a:pt x="500024" y="0"/>
              </a:moveTo>
              <a:lnTo>
                <a:pt x="500024" y="102569"/>
              </a:lnTo>
              <a:lnTo>
                <a:pt x="0" y="102569"/>
              </a:lnTo>
              <a:lnTo>
                <a:pt x="0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19F0C-3360-427C-98C2-66E8528E66CD}">
      <dsp:nvSpPr>
        <dsp:cNvPr id="0" name=""/>
        <dsp:cNvSpPr/>
      </dsp:nvSpPr>
      <dsp:spPr>
        <a:xfrm>
          <a:off x="929649" y="3590450"/>
          <a:ext cx="769269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Sim</a:t>
          </a:r>
          <a:endParaRPr lang="pt-PT" sz="1400" kern="1200" dirty="0"/>
        </a:p>
      </dsp:txBody>
      <dsp:txXfrm>
        <a:off x="929649" y="3590450"/>
        <a:ext cx="769269" cy="512846"/>
      </dsp:txXfrm>
    </dsp:sp>
    <dsp:sp modelId="{58D5C01E-7B04-43BA-9E70-2C03E0B97F73}">
      <dsp:nvSpPr>
        <dsp:cNvPr id="0" name=""/>
        <dsp:cNvSpPr/>
      </dsp:nvSpPr>
      <dsp:spPr>
        <a:xfrm>
          <a:off x="1814308" y="3385311"/>
          <a:ext cx="500024" cy="205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69"/>
              </a:lnTo>
              <a:lnTo>
                <a:pt x="500024" y="102569"/>
              </a:lnTo>
              <a:lnTo>
                <a:pt x="500024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204C6-8D9D-4A52-85E4-8DAC7A227C67}">
      <dsp:nvSpPr>
        <dsp:cNvPr id="0" name=""/>
        <dsp:cNvSpPr/>
      </dsp:nvSpPr>
      <dsp:spPr>
        <a:xfrm>
          <a:off x="1929699" y="3590450"/>
          <a:ext cx="769269" cy="51284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Não</a:t>
          </a:r>
          <a:endParaRPr lang="pt-PT" sz="1400" kern="1200" dirty="0"/>
        </a:p>
      </dsp:txBody>
      <dsp:txXfrm>
        <a:off x="1929699" y="3590450"/>
        <a:ext cx="769269" cy="512846"/>
      </dsp:txXfrm>
    </dsp:sp>
    <dsp:sp modelId="{38D5A077-16AD-48B0-90D1-30DBF6DAAB5E}">
      <dsp:nvSpPr>
        <dsp:cNvPr id="0" name=""/>
        <dsp:cNvSpPr/>
      </dsp:nvSpPr>
      <dsp:spPr>
        <a:xfrm>
          <a:off x="3064371" y="513373"/>
          <a:ext cx="1750087" cy="205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69"/>
              </a:lnTo>
              <a:lnTo>
                <a:pt x="1750087" y="102569"/>
              </a:lnTo>
              <a:lnTo>
                <a:pt x="1750087" y="205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0F7B3-A6C6-417A-9B1A-5EB009597074}">
      <dsp:nvSpPr>
        <dsp:cNvPr id="0" name=""/>
        <dsp:cNvSpPr/>
      </dsp:nvSpPr>
      <dsp:spPr>
        <a:xfrm>
          <a:off x="4429823" y="718512"/>
          <a:ext cx="769269" cy="51284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Não</a:t>
          </a:r>
          <a:endParaRPr lang="pt-PT" sz="1400" kern="1200" dirty="0"/>
        </a:p>
      </dsp:txBody>
      <dsp:txXfrm>
        <a:off x="4429823" y="718512"/>
        <a:ext cx="769269" cy="512846"/>
      </dsp:txXfrm>
    </dsp:sp>
    <dsp:sp modelId="{73AFDF1F-0135-474D-8082-A929B0CE45DC}">
      <dsp:nvSpPr>
        <dsp:cNvPr id="0" name=""/>
        <dsp:cNvSpPr/>
      </dsp:nvSpPr>
      <dsp:spPr>
        <a:xfrm>
          <a:off x="4768738" y="1231358"/>
          <a:ext cx="91440" cy="205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BB85B-6764-4B41-8E05-4A1792F163BD}">
      <dsp:nvSpPr>
        <dsp:cNvPr id="0" name=""/>
        <dsp:cNvSpPr/>
      </dsp:nvSpPr>
      <dsp:spPr>
        <a:xfrm>
          <a:off x="3076187" y="1436496"/>
          <a:ext cx="3476542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Existe uma reflexão de eixo horizontal ou uma reflexão deslizante?</a:t>
          </a:r>
          <a:endParaRPr lang="pt-PT" sz="1400" kern="1200" dirty="0"/>
        </a:p>
      </dsp:txBody>
      <dsp:txXfrm>
        <a:off x="3076187" y="1436496"/>
        <a:ext cx="3476542" cy="512846"/>
      </dsp:txXfrm>
    </dsp:sp>
    <dsp:sp modelId="{C806F6B9-75AC-4303-8BFF-83CB9659AA63}">
      <dsp:nvSpPr>
        <dsp:cNvPr id="0" name=""/>
        <dsp:cNvSpPr/>
      </dsp:nvSpPr>
      <dsp:spPr>
        <a:xfrm>
          <a:off x="3814408" y="1949342"/>
          <a:ext cx="1000049" cy="205138"/>
        </a:xfrm>
        <a:custGeom>
          <a:avLst/>
          <a:gdLst/>
          <a:ahLst/>
          <a:cxnLst/>
          <a:rect l="0" t="0" r="0" b="0"/>
          <a:pathLst>
            <a:path>
              <a:moveTo>
                <a:pt x="1000049" y="0"/>
              </a:moveTo>
              <a:lnTo>
                <a:pt x="1000049" y="102569"/>
              </a:lnTo>
              <a:lnTo>
                <a:pt x="0" y="102569"/>
              </a:lnTo>
              <a:lnTo>
                <a:pt x="0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67867-6222-4400-989E-73001C51F7A9}">
      <dsp:nvSpPr>
        <dsp:cNvPr id="0" name=""/>
        <dsp:cNvSpPr/>
      </dsp:nvSpPr>
      <dsp:spPr>
        <a:xfrm>
          <a:off x="3429773" y="2154481"/>
          <a:ext cx="769269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Sim</a:t>
          </a:r>
          <a:endParaRPr lang="pt-PT" sz="1400" kern="1200" dirty="0"/>
        </a:p>
      </dsp:txBody>
      <dsp:txXfrm>
        <a:off x="3429773" y="2154481"/>
        <a:ext cx="769269" cy="512846"/>
      </dsp:txXfrm>
    </dsp:sp>
    <dsp:sp modelId="{818A942A-0145-4408-8F9A-BCB23D1B1682}">
      <dsp:nvSpPr>
        <dsp:cNvPr id="0" name=""/>
        <dsp:cNvSpPr/>
      </dsp:nvSpPr>
      <dsp:spPr>
        <a:xfrm>
          <a:off x="3768688" y="2667327"/>
          <a:ext cx="91440" cy="205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385FD-A935-4626-8E1E-18C71065034D}">
      <dsp:nvSpPr>
        <dsp:cNvPr id="0" name=""/>
        <dsp:cNvSpPr/>
      </dsp:nvSpPr>
      <dsp:spPr>
        <a:xfrm>
          <a:off x="2964331" y="2872465"/>
          <a:ext cx="1700153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Existe uma reflexão de eixo horizontal?</a:t>
          </a:r>
          <a:endParaRPr lang="pt-PT" sz="1400" kern="1200" dirty="0"/>
        </a:p>
      </dsp:txBody>
      <dsp:txXfrm>
        <a:off x="2964331" y="2872465"/>
        <a:ext cx="1700153" cy="512846"/>
      </dsp:txXfrm>
    </dsp:sp>
    <dsp:sp modelId="{56310F80-88E2-4C1F-B0C8-C6ECD39A4FDB}">
      <dsp:nvSpPr>
        <dsp:cNvPr id="0" name=""/>
        <dsp:cNvSpPr/>
      </dsp:nvSpPr>
      <dsp:spPr>
        <a:xfrm>
          <a:off x="3314383" y="3385311"/>
          <a:ext cx="500024" cy="205138"/>
        </a:xfrm>
        <a:custGeom>
          <a:avLst/>
          <a:gdLst/>
          <a:ahLst/>
          <a:cxnLst/>
          <a:rect l="0" t="0" r="0" b="0"/>
          <a:pathLst>
            <a:path>
              <a:moveTo>
                <a:pt x="500024" y="0"/>
              </a:moveTo>
              <a:lnTo>
                <a:pt x="500024" y="102569"/>
              </a:lnTo>
              <a:lnTo>
                <a:pt x="0" y="102569"/>
              </a:lnTo>
              <a:lnTo>
                <a:pt x="0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30FB7-90DB-4CD5-B6F4-B8EE8F16AE7C}">
      <dsp:nvSpPr>
        <dsp:cNvPr id="0" name=""/>
        <dsp:cNvSpPr/>
      </dsp:nvSpPr>
      <dsp:spPr>
        <a:xfrm>
          <a:off x="2929749" y="3590450"/>
          <a:ext cx="769269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Sim</a:t>
          </a:r>
          <a:endParaRPr lang="pt-PT" sz="1400" kern="1200" dirty="0"/>
        </a:p>
      </dsp:txBody>
      <dsp:txXfrm>
        <a:off x="2929749" y="3590450"/>
        <a:ext cx="769269" cy="512846"/>
      </dsp:txXfrm>
    </dsp:sp>
    <dsp:sp modelId="{7EE26222-6A41-4645-ACFD-10444B40328A}">
      <dsp:nvSpPr>
        <dsp:cNvPr id="0" name=""/>
        <dsp:cNvSpPr/>
      </dsp:nvSpPr>
      <dsp:spPr>
        <a:xfrm>
          <a:off x="3814408" y="3385311"/>
          <a:ext cx="500024" cy="205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69"/>
              </a:lnTo>
              <a:lnTo>
                <a:pt x="500024" y="102569"/>
              </a:lnTo>
              <a:lnTo>
                <a:pt x="500024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32480-F87E-48A5-975D-9EC4A611A891}">
      <dsp:nvSpPr>
        <dsp:cNvPr id="0" name=""/>
        <dsp:cNvSpPr/>
      </dsp:nvSpPr>
      <dsp:spPr>
        <a:xfrm>
          <a:off x="3929798" y="3590450"/>
          <a:ext cx="769269" cy="51284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Não</a:t>
          </a:r>
          <a:endParaRPr lang="pt-PT" sz="1400" kern="1200" dirty="0"/>
        </a:p>
      </dsp:txBody>
      <dsp:txXfrm>
        <a:off x="3929798" y="3590450"/>
        <a:ext cx="769269" cy="512846"/>
      </dsp:txXfrm>
    </dsp:sp>
    <dsp:sp modelId="{B0777E64-BBF6-4EC5-AF95-7B898B1D0CEE}">
      <dsp:nvSpPr>
        <dsp:cNvPr id="0" name=""/>
        <dsp:cNvSpPr/>
      </dsp:nvSpPr>
      <dsp:spPr>
        <a:xfrm>
          <a:off x="4814458" y="1949342"/>
          <a:ext cx="1000049" cy="205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69"/>
              </a:lnTo>
              <a:lnTo>
                <a:pt x="1000049" y="102569"/>
              </a:lnTo>
              <a:lnTo>
                <a:pt x="1000049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2CAE4-95BC-49A7-B22A-EE69496AF6FA}">
      <dsp:nvSpPr>
        <dsp:cNvPr id="0" name=""/>
        <dsp:cNvSpPr/>
      </dsp:nvSpPr>
      <dsp:spPr>
        <a:xfrm>
          <a:off x="5429873" y="2154481"/>
          <a:ext cx="769269" cy="51284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Não</a:t>
          </a:r>
          <a:endParaRPr lang="pt-PT" sz="1400" kern="1200" dirty="0"/>
        </a:p>
      </dsp:txBody>
      <dsp:txXfrm>
        <a:off x="5429873" y="2154481"/>
        <a:ext cx="769269" cy="512846"/>
      </dsp:txXfrm>
    </dsp:sp>
    <dsp:sp modelId="{AB69FBD8-68BA-466D-986F-464B04413357}">
      <dsp:nvSpPr>
        <dsp:cNvPr id="0" name=""/>
        <dsp:cNvSpPr/>
      </dsp:nvSpPr>
      <dsp:spPr>
        <a:xfrm>
          <a:off x="5768787" y="2667327"/>
          <a:ext cx="91440" cy="205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817A0-7726-438D-8627-BD698979078B}">
      <dsp:nvSpPr>
        <dsp:cNvPr id="0" name=""/>
        <dsp:cNvSpPr/>
      </dsp:nvSpPr>
      <dsp:spPr>
        <a:xfrm>
          <a:off x="4939506" y="2872465"/>
          <a:ext cx="1750002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Existe uma rotação?</a:t>
          </a:r>
          <a:br>
            <a:rPr lang="pt-PT" sz="1400" kern="1200" dirty="0" smtClean="0"/>
          </a:br>
          <a:r>
            <a:rPr lang="pt-PT" sz="1400" kern="1200" dirty="0" smtClean="0"/>
            <a:t>(meia-volta)</a:t>
          </a:r>
          <a:endParaRPr lang="pt-PT" sz="1400" kern="1200" dirty="0"/>
        </a:p>
      </dsp:txBody>
      <dsp:txXfrm>
        <a:off x="4939506" y="2872465"/>
        <a:ext cx="1750002" cy="512846"/>
      </dsp:txXfrm>
    </dsp:sp>
    <dsp:sp modelId="{3BE11EF6-C6D7-4528-92BE-1387345E93AF}">
      <dsp:nvSpPr>
        <dsp:cNvPr id="0" name=""/>
        <dsp:cNvSpPr/>
      </dsp:nvSpPr>
      <dsp:spPr>
        <a:xfrm>
          <a:off x="5314483" y="3385311"/>
          <a:ext cx="500024" cy="205138"/>
        </a:xfrm>
        <a:custGeom>
          <a:avLst/>
          <a:gdLst/>
          <a:ahLst/>
          <a:cxnLst/>
          <a:rect l="0" t="0" r="0" b="0"/>
          <a:pathLst>
            <a:path>
              <a:moveTo>
                <a:pt x="500024" y="0"/>
              </a:moveTo>
              <a:lnTo>
                <a:pt x="500024" y="102569"/>
              </a:lnTo>
              <a:lnTo>
                <a:pt x="0" y="102569"/>
              </a:lnTo>
              <a:lnTo>
                <a:pt x="0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D5E84-3F72-4EEA-BC04-E68467A46A56}">
      <dsp:nvSpPr>
        <dsp:cNvPr id="0" name=""/>
        <dsp:cNvSpPr/>
      </dsp:nvSpPr>
      <dsp:spPr>
        <a:xfrm>
          <a:off x="4929848" y="3590450"/>
          <a:ext cx="769269" cy="512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Sim</a:t>
          </a:r>
          <a:endParaRPr lang="pt-PT" sz="1400" kern="1200" dirty="0"/>
        </a:p>
      </dsp:txBody>
      <dsp:txXfrm>
        <a:off x="4929848" y="3590450"/>
        <a:ext cx="769269" cy="512846"/>
      </dsp:txXfrm>
    </dsp:sp>
    <dsp:sp modelId="{1AB789B3-6BF9-42B7-BA33-0C0FD45EF07C}">
      <dsp:nvSpPr>
        <dsp:cNvPr id="0" name=""/>
        <dsp:cNvSpPr/>
      </dsp:nvSpPr>
      <dsp:spPr>
        <a:xfrm>
          <a:off x="5814507" y="3385311"/>
          <a:ext cx="500024" cy="205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69"/>
              </a:lnTo>
              <a:lnTo>
                <a:pt x="500024" y="102569"/>
              </a:lnTo>
              <a:lnTo>
                <a:pt x="500024" y="2051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51A12-2489-4974-A86B-BA1FB0597416}">
      <dsp:nvSpPr>
        <dsp:cNvPr id="0" name=""/>
        <dsp:cNvSpPr/>
      </dsp:nvSpPr>
      <dsp:spPr>
        <a:xfrm>
          <a:off x="5929898" y="3590450"/>
          <a:ext cx="769269" cy="51284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Não</a:t>
          </a:r>
          <a:endParaRPr lang="pt-PT" sz="1400" kern="1200" dirty="0"/>
        </a:p>
      </dsp:txBody>
      <dsp:txXfrm>
        <a:off x="5929898" y="3590450"/>
        <a:ext cx="769269" cy="51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467788" cy="247094"/>
          </a:xfrm>
          <a:prstGeom prst="rect">
            <a:avLst/>
          </a:prstGeom>
        </p:spPr>
        <p:txBody>
          <a:bodyPr vert="horz" lIns="73966" tIns="36983" rIns="73966" bIns="36983" rtlCol="0"/>
          <a:lstStyle>
            <a:lvl1pPr algn="l">
              <a:defRPr sz="10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532950" y="0"/>
            <a:ext cx="3467788" cy="247094"/>
          </a:xfrm>
          <a:prstGeom prst="rect">
            <a:avLst/>
          </a:prstGeom>
        </p:spPr>
        <p:txBody>
          <a:bodyPr vert="horz" lIns="73966" tIns="36983" rIns="73966" bIns="36983" rtlCol="0"/>
          <a:lstStyle>
            <a:lvl1pPr algn="r">
              <a:defRPr sz="1000"/>
            </a:lvl1pPr>
          </a:lstStyle>
          <a:p>
            <a:fld id="{523B22CA-5079-407B-BDBD-1592FC37FF43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4693936"/>
            <a:ext cx="3467788" cy="247094"/>
          </a:xfrm>
          <a:prstGeom prst="rect">
            <a:avLst/>
          </a:prstGeom>
        </p:spPr>
        <p:txBody>
          <a:bodyPr vert="horz" lIns="73966" tIns="36983" rIns="73966" bIns="36983" rtlCol="0" anchor="b"/>
          <a:lstStyle>
            <a:lvl1pPr algn="l">
              <a:defRPr sz="10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532950" y="4693936"/>
            <a:ext cx="3467788" cy="247094"/>
          </a:xfrm>
          <a:prstGeom prst="rect">
            <a:avLst/>
          </a:prstGeom>
        </p:spPr>
        <p:txBody>
          <a:bodyPr vert="horz" lIns="73966" tIns="36983" rIns="73966" bIns="36983" rtlCol="0" anchor="b"/>
          <a:lstStyle>
            <a:lvl1pPr algn="r">
              <a:defRPr sz="1000"/>
            </a:lvl1pPr>
          </a:lstStyle>
          <a:p>
            <a:fld id="{1ACA437D-CE54-491C-8834-2542336ACE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9A44-D7B9-43F6-8C15-A3517EBB6323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C32E-A0CE-49FC-B8CB-CE6BF20538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028E-4FED-47EA-9058-08A4217075BE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E443-86B8-4AE4-915C-DFC8AE7B6D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Fluxograma: introdução manual 6"/>
          <p:cNvSpPr/>
          <p:nvPr userDrawn="1"/>
        </p:nvSpPr>
        <p:spPr>
          <a:xfrm rot="10800000">
            <a:off x="0" y="0"/>
            <a:ext cx="9144000" cy="980728"/>
          </a:xfrm>
          <a:prstGeom prst="flowChartManualInput">
            <a:avLst/>
          </a:prstGeom>
          <a:gradFill flip="none" rotWithShape="1">
            <a:gsLst>
              <a:gs pos="10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1" descr="C:\Users\dalves\Desktop\Logo_PE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188640"/>
            <a:ext cx="1296144" cy="390077"/>
          </a:xfrm>
          <a:prstGeom prst="rect">
            <a:avLst/>
          </a:prstGeom>
          <a:noFill/>
        </p:spPr>
      </p:pic>
      <p:sp>
        <p:nvSpPr>
          <p:cNvPr id="11" name="TextBox 16"/>
          <p:cNvSpPr txBox="1"/>
          <p:nvPr userDrawn="1"/>
        </p:nvSpPr>
        <p:spPr>
          <a:xfrm>
            <a:off x="81888" y="109184"/>
            <a:ext cx="665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Maria Augusta Ferreira  Neves</a:t>
            </a:r>
          </a:p>
          <a:p>
            <a:r>
              <a:rPr lang="pt-PT" sz="1600" dirty="0" smtClean="0">
                <a:solidFill>
                  <a:schemeClr val="bg1"/>
                </a:solidFill>
              </a:rPr>
              <a:t>     </a:t>
            </a:r>
            <a:r>
              <a:rPr lang="pt-PT" sz="1600" dirty="0" err="1" smtClean="0">
                <a:solidFill>
                  <a:schemeClr val="bg1"/>
                </a:solidFill>
              </a:rPr>
              <a:t>augustaneves@portoeditora.pt</a:t>
            </a:r>
            <a:endParaRPr lang="pt-PT" sz="1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339A44-D7B9-43F6-8C15-A3517EBB6323}" type="datetimeFigureOut">
              <a:rPr lang="pt-PT" smtClean="0"/>
              <a:pPr/>
              <a:t>22-03-2011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36C32E-A0CE-49FC-B8CB-CE6BF2053817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Fluxograma: introdução manual 6"/>
          <p:cNvSpPr/>
          <p:nvPr userDrawn="1"/>
        </p:nvSpPr>
        <p:spPr>
          <a:xfrm rot="10800000">
            <a:off x="0" y="0"/>
            <a:ext cx="9144000" cy="1124744"/>
          </a:xfrm>
          <a:prstGeom prst="flowChartManualInput">
            <a:avLst/>
          </a:prstGeom>
          <a:gradFill flip="none" rotWithShape="1">
            <a:gsLst>
              <a:gs pos="10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1" descr="C:\Users\dalves\Desktop\Logo_PE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188640"/>
            <a:ext cx="1296144" cy="390077"/>
          </a:xfrm>
          <a:prstGeom prst="rect">
            <a:avLst/>
          </a:prstGeom>
          <a:noFill/>
        </p:spPr>
      </p:pic>
      <p:sp>
        <p:nvSpPr>
          <p:cNvPr id="19" name="TextBox 16"/>
          <p:cNvSpPr txBox="1"/>
          <p:nvPr userDrawn="1"/>
        </p:nvSpPr>
        <p:spPr>
          <a:xfrm>
            <a:off x="81888" y="109184"/>
            <a:ext cx="665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Maria Augusta Ferreira  Neves</a:t>
            </a:r>
          </a:p>
          <a:p>
            <a:r>
              <a:rPr lang="pt-PT" sz="1600" dirty="0" smtClean="0">
                <a:solidFill>
                  <a:schemeClr val="bg1"/>
                </a:solidFill>
              </a:rPr>
              <a:t>     </a:t>
            </a:r>
            <a:r>
              <a:rPr lang="pt-PT" sz="1600" dirty="0" err="1" smtClean="0">
                <a:solidFill>
                  <a:schemeClr val="bg1"/>
                </a:solidFill>
              </a:rPr>
              <a:t>augustaneves@portoeditora.pt</a:t>
            </a:r>
            <a:endParaRPr lang="pt-PT" sz="1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hutterstock.com/subscribe.mhtml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hutterstock.com/subscribe.mhtml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hyperlink" Target="http://www.shutterstock.com/subscribe.mhtml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shutterstock.com/subscribe.mhtml" TargetMode="Externa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shutterstock.com/subscribe.mhtml" TargetMode="Externa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shutterstock.com/subscribe.mhtml" TargetMode="Externa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www.shutterstock.com/subscribe.m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83568" y="3184376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9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ISOMETRIAS  </a:t>
            </a:r>
            <a:br>
              <a:rPr kumimoji="0" lang="pt-PT" sz="9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9600" b="1" i="0" u="none" strike="noStrike" kern="1200" cap="none" spc="0" normalizeH="0" baseline="0" noProof="0" dirty="0">
              <a:ln w="635"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8362" y="1844824"/>
            <a:ext cx="6191870" cy="4752528"/>
          </a:xfr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pt-PT" sz="1800" dirty="0" smtClean="0">
                <a:solidFill>
                  <a:schemeClr val="tx1"/>
                </a:solidFill>
              </a:rPr>
              <a:t> Não existem pontos invariantes, pois mesmo os pontos do  que pertencem ao eixo de reflexão continuam a pertencer-lhe mas são deslocados pelo vector.</a:t>
            </a:r>
          </a:p>
          <a:p>
            <a:pPr>
              <a:lnSpc>
                <a:spcPct val="110000"/>
              </a:lnSpc>
            </a:pPr>
            <a:endParaRPr lang="pt-PT" sz="6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pt-PT" sz="1800" dirty="0" smtClean="0">
                <a:solidFill>
                  <a:schemeClr val="tx1"/>
                </a:solidFill>
              </a:rPr>
              <a:t>Um segmento de recta é transformado noutro segmento de recta, reflectido pelo eixo e deslocado pelo vector.</a:t>
            </a:r>
          </a:p>
          <a:p>
            <a:pPr>
              <a:lnSpc>
                <a:spcPct val="110000"/>
              </a:lnSpc>
            </a:pPr>
            <a:endParaRPr lang="pt-PT" sz="6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pt-PT" sz="6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pt-PT" sz="1800" dirty="0" smtClean="0">
                <a:solidFill>
                  <a:schemeClr val="tx1"/>
                </a:solidFill>
              </a:rPr>
              <a:t>Um ângulos orientado é transformado num ângulo orientado com a mesma amplitude mas com sentido inverso.</a:t>
            </a:r>
          </a:p>
          <a:p>
            <a:pPr>
              <a:lnSpc>
                <a:spcPct val="110000"/>
              </a:lnSpc>
            </a:pPr>
            <a:r>
              <a:rPr lang="pt-PT" sz="1800" dirty="0" smtClean="0">
                <a:solidFill>
                  <a:schemeClr val="tx1"/>
                </a:solidFill>
              </a:rPr>
              <a:t>Uma recta e uma semi-recta são transformadas numa recta e numa semi-recta respectivamente.</a:t>
            </a:r>
          </a:p>
          <a:p>
            <a:pPr>
              <a:lnSpc>
                <a:spcPct val="110000"/>
              </a:lnSpc>
            </a:pPr>
            <a:endParaRPr lang="pt-PT" sz="6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pt-PT" sz="1800" dirty="0" smtClean="0">
                <a:solidFill>
                  <a:schemeClr val="tx1"/>
                </a:solidFill>
              </a:rPr>
              <a:t>A distância de um ponto ao eixo é igual à distância da imagem desse ponto ao eixo.</a:t>
            </a:r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30832" y="855566"/>
            <a:ext cx="7221488" cy="707033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Propriedades da reflexão deslizante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46"/>
          <p:cNvSpPr/>
          <p:nvPr/>
        </p:nvSpPr>
        <p:spPr>
          <a:xfrm>
            <a:off x="7101419" y="1978207"/>
            <a:ext cx="1692000" cy="41400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7556459" y="356733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i="1" dirty="0" smtClean="0"/>
              <a:t>A</a:t>
            </a:r>
            <a:endParaRPr lang="pt-PT" sz="1200" b="1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005759" y="5661648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i="1" dirty="0" smtClean="0"/>
              <a:t>A’</a:t>
            </a:r>
            <a:endParaRPr lang="pt-PT" sz="1200" b="1" i="1" dirty="0"/>
          </a:p>
        </p:txBody>
      </p:sp>
      <p:pic>
        <p:nvPicPr>
          <p:cNvPr id="19" name="Imagem 18" descr="bone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5302" y="2258790"/>
            <a:ext cx="720080" cy="1167026"/>
          </a:xfrm>
          <a:prstGeom prst="rect">
            <a:avLst/>
          </a:prstGeom>
        </p:spPr>
      </p:pic>
      <p:pic>
        <p:nvPicPr>
          <p:cNvPr id="21" name="Imagem 20" descr="bone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917257" y="2258790"/>
            <a:ext cx="720080" cy="1167026"/>
          </a:xfrm>
          <a:prstGeom prst="rect">
            <a:avLst/>
          </a:prstGeom>
        </p:spPr>
      </p:pic>
      <p:cxnSp>
        <p:nvCxnSpPr>
          <p:cNvPr id="22" name="Conexão recta 21"/>
          <p:cNvCxnSpPr/>
          <p:nvPr/>
        </p:nvCxnSpPr>
        <p:spPr>
          <a:xfrm rot="5400000">
            <a:off x="6014624" y="4017179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328924" y="1556792"/>
            <a:ext cx="2232248" cy="259228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716236" y="1556792"/>
            <a:ext cx="2232248" cy="259228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732240" y="4210040"/>
            <a:ext cx="2232248" cy="259228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ounded Rectangle 9"/>
          <p:cNvSpPr/>
          <p:nvPr/>
        </p:nvSpPr>
        <p:spPr>
          <a:xfrm>
            <a:off x="4320480" y="4221088"/>
            <a:ext cx="2232248" cy="259228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51147" y="1855366"/>
            <a:ext cx="3960813" cy="4597970"/>
          </a:xfr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Em qualquer isometria:</a:t>
            </a:r>
          </a:p>
          <a:p>
            <a:pPr>
              <a:lnSpc>
                <a:spcPct val="130000"/>
              </a:lnSpc>
            </a:pP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Uma isometria do plano é necessariamente uma translação, uma reflexão, uma rotação ou uma reflexão deslizante</a:t>
            </a:r>
          </a:p>
          <a:p>
            <a:pPr>
              <a:lnSpc>
                <a:spcPct val="130000"/>
              </a:lnSpc>
            </a:pPr>
            <a:r>
              <a:rPr lang="pt-PT" sz="1600" dirty="0" smtClean="0">
                <a:solidFill>
                  <a:schemeClr val="tx1"/>
                </a:solidFill>
              </a:rPr>
              <a:t> Uma recta é transformada numa recta.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Uma semi-recta é transformada numa semi-recta.</a:t>
            </a:r>
          </a:p>
          <a:p>
            <a:pPr>
              <a:lnSpc>
                <a:spcPct val="130000"/>
              </a:lnSpc>
            </a:pP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Um segmento de recta é transformado num segmento de recta com o mesmo comprimento.</a:t>
            </a:r>
          </a:p>
          <a:p>
            <a:pPr>
              <a:lnSpc>
                <a:spcPct val="130000"/>
              </a:lnSpc>
            </a:pP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Um ângulo é transformado num ângulo com a mesma amplitude.</a:t>
            </a: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5394" y="4066024"/>
            <a:ext cx="1630483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85" r="2840"/>
          <a:stretch>
            <a:fillRect/>
          </a:stretch>
        </p:blipFill>
        <p:spPr bwMode="auto">
          <a:xfrm>
            <a:off x="6803484" y="1743976"/>
            <a:ext cx="2016000" cy="209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8704" y="1844824"/>
            <a:ext cx="181015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37" t="8532" r="2751"/>
          <a:stretch>
            <a:fillRect/>
          </a:stretch>
        </p:blipFill>
        <p:spPr bwMode="auto">
          <a:xfrm>
            <a:off x="4461870" y="4254315"/>
            <a:ext cx="1908000" cy="237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30832" y="855566"/>
            <a:ext cx="7221488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Propriedades das isometrias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3568" y="234888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Simetrias  </a:t>
            </a:r>
            <a:br>
              <a:rPr kumimoji="0" lang="pt-P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2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Reflexão – Rotação – translação – Reflexão deslizante</a:t>
            </a:r>
            <a:endParaRPr kumimoji="0" lang="pt-PT" sz="2600" b="1" i="0" u="none" strike="noStrike" kern="1200" cap="none" spc="0" normalizeH="0" baseline="0" noProof="0" dirty="0">
              <a:ln w="635"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7544" y="3356992"/>
            <a:ext cx="8136904" cy="288032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504056" y="1744216"/>
            <a:ext cx="7812360" cy="1324744"/>
          </a:xfr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0" algn="just">
              <a:buFont typeface="Wingdings 2"/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Quando a imagem de uma figura, através de uma isometria diferente da identidade, coincide com a figura original, então a figura tem simetria.</a:t>
            </a:r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01008"/>
            <a:ext cx="8239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0832" y="855566"/>
            <a:ext cx="5637312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Simetrias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957344" y="3523868"/>
            <a:ext cx="3096344" cy="3096344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pic>
        <p:nvPicPr>
          <p:cNvPr id="26629" name="Picture 5" descr="stock vector : vector cute elemen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560" t="70773" r="51281" b="8316"/>
          <a:stretch>
            <a:fillRect/>
          </a:stretch>
        </p:blipFill>
        <p:spPr bwMode="auto">
          <a:xfrm>
            <a:off x="827584" y="1772816"/>
            <a:ext cx="1661723" cy="18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1" name="Conexão recta 10"/>
          <p:cNvCxnSpPr/>
          <p:nvPr/>
        </p:nvCxnSpPr>
        <p:spPr>
          <a:xfrm rot="5400000">
            <a:off x="620064" y="2637032"/>
            <a:ext cx="21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068" y="3707740"/>
            <a:ext cx="252028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exão recta 15"/>
          <p:cNvCxnSpPr/>
          <p:nvPr/>
        </p:nvCxnSpPr>
        <p:spPr>
          <a:xfrm rot="5400000">
            <a:off x="3075199" y="4290662"/>
            <a:ext cx="2664296" cy="142644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rot="10800000">
            <a:off x="3046052" y="4679850"/>
            <a:ext cx="2880320" cy="64807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 rot="16200000" flipV="1">
            <a:off x="2983569" y="4905397"/>
            <a:ext cx="2880320" cy="288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35"/>
          <p:cNvCxnSpPr/>
          <p:nvPr/>
        </p:nvCxnSpPr>
        <p:spPr>
          <a:xfrm rot="10860000" flipV="1">
            <a:off x="3137110" y="4338858"/>
            <a:ext cx="2664296" cy="127709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42"/>
          <p:cNvCxnSpPr/>
          <p:nvPr/>
        </p:nvCxnSpPr>
        <p:spPr>
          <a:xfrm rot="16200000" flipV="1">
            <a:off x="3364487" y="4073382"/>
            <a:ext cx="2152661" cy="192543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3059833" y="1700809"/>
            <a:ext cx="5760640" cy="1512168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</a:pPr>
            <a:r>
              <a:rPr lang="pt-PT" dirty="0" smtClean="0">
                <a:solidFill>
                  <a:schemeClr val="tx1"/>
                </a:solidFill>
              </a:rPr>
              <a:t>Uma figura tem </a:t>
            </a:r>
            <a:r>
              <a:rPr lang="pt-PT" b="1" dirty="0" smtClean="0">
                <a:solidFill>
                  <a:schemeClr val="tx1"/>
                </a:solidFill>
              </a:rPr>
              <a:t>simetria de reflexão </a:t>
            </a:r>
            <a:r>
              <a:rPr lang="pt-PT" dirty="0" smtClean="0">
                <a:solidFill>
                  <a:schemeClr val="tx1"/>
                </a:solidFill>
              </a:rPr>
              <a:t>se a </a:t>
            </a:r>
            <a:r>
              <a:rPr lang="pt-PT" smtClean="0">
                <a:solidFill>
                  <a:schemeClr val="tx1"/>
                </a:solidFill>
              </a:rPr>
              <a:t>sua transformada </a:t>
            </a:r>
            <a:r>
              <a:rPr lang="pt-PT" dirty="0" smtClean="0">
                <a:solidFill>
                  <a:schemeClr val="tx1"/>
                </a:solidFill>
              </a:rPr>
              <a:t>por uma reflexão é a própria figura.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6300192" y="4725144"/>
            <a:ext cx="2304256" cy="936104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</a:pPr>
            <a:r>
              <a:rPr lang="pt-PT" dirty="0" smtClean="0">
                <a:solidFill>
                  <a:schemeClr val="tx1"/>
                </a:solidFill>
              </a:rPr>
              <a:t>Esta figura tem </a:t>
            </a:r>
            <a:r>
              <a:rPr lang="pt-PT" b="1" dirty="0" smtClean="0">
                <a:solidFill>
                  <a:schemeClr val="tx1"/>
                </a:solidFill>
              </a:rPr>
              <a:t>cinco</a:t>
            </a:r>
            <a:r>
              <a:rPr lang="pt-PT" dirty="0" smtClean="0">
                <a:solidFill>
                  <a:schemeClr val="tx1"/>
                </a:solidFill>
              </a:rPr>
              <a:t> simetrias de reflexão.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971678" y="370774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e</a:t>
            </a:r>
            <a:r>
              <a:rPr lang="pt-PT" baseline="-25000" dirty="0" smtClean="0"/>
              <a:t>1</a:t>
            </a:r>
            <a:endParaRPr lang="pt-PT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5638340" y="521990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e</a:t>
            </a:r>
            <a:r>
              <a:rPr lang="pt-PT" baseline="-25000" dirty="0" smtClean="0"/>
              <a:t>2</a:t>
            </a:r>
            <a:endParaRPr lang="pt-PT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4198180" y="608400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e</a:t>
            </a:r>
            <a:r>
              <a:rPr lang="pt-PT" baseline="-25000" dirty="0" smtClean="0"/>
              <a:t>3</a:t>
            </a:r>
            <a:endParaRPr lang="pt-PT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3118060" y="543593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e</a:t>
            </a:r>
            <a:r>
              <a:rPr lang="pt-PT" baseline="-25000" dirty="0" smtClean="0"/>
              <a:t>4</a:t>
            </a:r>
            <a:endParaRPr lang="pt-PT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3271601" y="390890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e</a:t>
            </a:r>
            <a:r>
              <a:rPr lang="pt-PT" baseline="-25000" dirty="0" smtClean="0"/>
              <a:t>5</a:t>
            </a:r>
            <a:endParaRPr lang="pt-PT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230832" y="855566"/>
            <a:ext cx="5637312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1. Simetrias de reflexão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>
            <a:spLocks noChangeAspect="1"/>
          </p:cNvSpPr>
          <p:nvPr/>
        </p:nvSpPr>
        <p:spPr>
          <a:xfrm>
            <a:off x="4746496" y="3402712"/>
            <a:ext cx="1695839" cy="16948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29" name="Rounded Rectangle 33"/>
          <p:cNvSpPr>
            <a:spLocks noChangeAspect="1"/>
          </p:cNvSpPr>
          <p:nvPr/>
        </p:nvSpPr>
        <p:spPr>
          <a:xfrm>
            <a:off x="6804248" y="3402712"/>
            <a:ext cx="1695839" cy="16948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>
          <a:xfrm>
            <a:off x="467544" y="3402712"/>
            <a:ext cx="1695839" cy="16948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33" name="Rounded Rectangle 32"/>
          <p:cNvSpPr>
            <a:spLocks noChangeAspect="1"/>
          </p:cNvSpPr>
          <p:nvPr/>
        </p:nvSpPr>
        <p:spPr>
          <a:xfrm>
            <a:off x="2624356" y="3402712"/>
            <a:ext cx="1695839" cy="16948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31" name="Rounded Rectangle 30"/>
          <p:cNvSpPr>
            <a:spLocks noChangeAspect="1"/>
          </p:cNvSpPr>
          <p:nvPr/>
        </p:nvSpPr>
        <p:spPr>
          <a:xfrm>
            <a:off x="414201" y="1644040"/>
            <a:ext cx="1695839" cy="16948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2627784" y="1628800"/>
            <a:ext cx="6048672" cy="1698927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</a:pPr>
            <a:r>
              <a:rPr lang="pt-PT" dirty="0" smtClean="0">
                <a:solidFill>
                  <a:schemeClr val="tx1"/>
                </a:solidFill>
              </a:rPr>
              <a:t>Uma figura tem uma </a:t>
            </a:r>
            <a:r>
              <a:rPr lang="pt-PT" b="1" dirty="0" smtClean="0">
                <a:solidFill>
                  <a:schemeClr val="tx1"/>
                </a:solidFill>
              </a:rPr>
              <a:t>simetria de rotação </a:t>
            </a:r>
            <a:r>
              <a:rPr lang="pt-PT" dirty="0" smtClean="0">
                <a:solidFill>
                  <a:schemeClr val="tx1"/>
                </a:solidFill>
              </a:rPr>
              <a:t>se a sua transformada por uma rotação, distinta da identidade, é a própria figura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115616" y="6021288"/>
            <a:ext cx="7416824" cy="701731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</a:pPr>
            <a:r>
              <a:rPr lang="pt-PT" dirty="0" smtClean="0">
                <a:solidFill>
                  <a:schemeClr val="tx1"/>
                </a:solidFill>
              </a:rPr>
              <a:t>A figura tem </a:t>
            </a:r>
            <a:r>
              <a:rPr lang="pt-PT" b="1" dirty="0" smtClean="0">
                <a:solidFill>
                  <a:schemeClr val="tx1"/>
                </a:solidFill>
              </a:rPr>
              <a:t>quatro</a:t>
            </a:r>
            <a:r>
              <a:rPr lang="pt-PT" dirty="0" smtClean="0">
                <a:solidFill>
                  <a:schemeClr val="tx1"/>
                </a:solidFill>
              </a:rPr>
              <a:t> simetrias de rotação de centro </a:t>
            </a:r>
            <a:r>
              <a:rPr lang="pt-PT" i="1" dirty="0" smtClean="0">
                <a:solidFill>
                  <a:schemeClr val="tx1"/>
                </a:solidFill>
              </a:rPr>
              <a:t>O</a:t>
            </a:r>
            <a:r>
              <a:rPr lang="pt-PT" dirty="0" smtClean="0">
                <a:solidFill>
                  <a:schemeClr val="tx1"/>
                </a:solidFill>
              </a:rPr>
              <a:t> e medida de amplitude 90</a:t>
            </a:r>
            <a:r>
              <a:rPr lang="pt-PT" baseline="30000" dirty="0" smtClean="0">
                <a:solidFill>
                  <a:schemeClr val="tx1"/>
                </a:solidFill>
              </a:rPr>
              <a:t>0</a:t>
            </a:r>
            <a:r>
              <a:rPr lang="pt-PT" dirty="0" smtClean="0">
                <a:solidFill>
                  <a:schemeClr val="tx1"/>
                </a:solidFill>
              </a:rPr>
              <a:t> , 180</a:t>
            </a:r>
            <a:r>
              <a:rPr lang="pt-PT" baseline="30000" dirty="0" smtClean="0">
                <a:solidFill>
                  <a:schemeClr val="tx1"/>
                </a:solidFill>
              </a:rPr>
              <a:t>0 </a:t>
            </a:r>
            <a:r>
              <a:rPr lang="pt-PT" dirty="0" smtClean="0">
                <a:solidFill>
                  <a:schemeClr val="tx1"/>
                </a:solidFill>
              </a:rPr>
              <a:t>, 270</a:t>
            </a:r>
            <a:r>
              <a:rPr lang="pt-PT" baseline="30000" dirty="0" smtClean="0">
                <a:solidFill>
                  <a:schemeClr val="tx1"/>
                </a:solidFill>
              </a:rPr>
              <a:t>0  </a:t>
            </a:r>
            <a:r>
              <a:rPr lang="pt-PT" dirty="0" smtClean="0">
                <a:solidFill>
                  <a:schemeClr val="tx1"/>
                </a:solidFill>
              </a:rPr>
              <a:t>e 360</a:t>
            </a:r>
            <a:r>
              <a:rPr lang="pt-PT" baseline="30000" dirty="0" smtClean="0">
                <a:solidFill>
                  <a:schemeClr val="tx1"/>
                </a:solidFill>
              </a:rPr>
              <a:t>0</a:t>
            </a:r>
            <a:r>
              <a:rPr lang="pt-PT" dirty="0" smtClean="0">
                <a:solidFill>
                  <a:schemeClr val="tx1"/>
                </a:solidFill>
              </a:rPr>
              <a:t> 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95536" y="5066600"/>
            <a:ext cx="1944216" cy="738664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Rotação de centro </a:t>
            </a:r>
            <a:r>
              <a:rPr lang="pt-PT" sz="1400" i="1" dirty="0" smtClean="0"/>
              <a:t>O</a:t>
            </a:r>
            <a:r>
              <a:rPr lang="pt-PT" sz="1400" dirty="0" smtClean="0"/>
              <a:t>  e medida de amplitude 90</a:t>
            </a:r>
            <a:r>
              <a:rPr lang="pt-PT" sz="1400" baseline="30000" dirty="0" smtClean="0"/>
              <a:t>0</a:t>
            </a:r>
            <a:r>
              <a:rPr lang="pt-PT" sz="1400" dirty="0" smtClean="0"/>
              <a:t>.</a:t>
            </a:r>
            <a:endParaRPr lang="pt-PT" sz="1400" baseline="300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555776" y="5066600"/>
            <a:ext cx="1944216" cy="738664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Rotação de centro </a:t>
            </a:r>
            <a:r>
              <a:rPr lang="pt-PT" sz="1400" i="1" dirty="0" smtClean="0"/>
              <a:t>O</a:t>
            </a:r>
            <a:r>
              <a:rPr lang="pt-PT" sz="1400" dirty="0" smtClean="0"/>
              <a:t>  e medida de amplitude 180</a:t>
            </a:r>
            <a:r>
              <a:rPr lang="pt-PT" sz="1400" baseline="30000" dirty="0" smtClean="0"/>
              <a:t>0</a:t>
            </a:r>
            <a:r>
              <a:rPr lang="pt-PT" sz="1400" dirty="0" smtClean="0"/>
              <a:t> .</a:t>
            </a:r>
            <a:endParaRPr lang="pt-PT" sz="1400" baseline="300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644008" y="5066600"/>
            <a:ext cx="1944216" cy="738664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Rotação de centro </a:t>
            </a:r>
            <a:r>
              <a:rPr lang="pt-PT" sz="1400" i="1" dirty="0" smtClean="0"/>
              <a:t>O</a:t>
            </a:r>
            <a:r>
              <a:rPr lang="pt-PT" sz="1400" dirty="0" smtClean="0"/>
              <a:t>  e medida de amplitude 270</a:t>
            </a:r>
            <a:r>
              <a:rPr lang="pt-PT" sz="1400" baseline="30000" dirty="0" smtClean="0"/>
              <a:t>0</a:t>
            </a:r>
            <a:r>
              <a:rPr lang="pt-PT" sz="1400" dirty="0" smtClean="0"/>
              <a:t> .</a:t>
            </a:r>
            <a:endParaRPr lang="pt-PT" sz="1400" baseline="300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732240" y="5066600"/>
            <a:ext cx="1944216" cy="738664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Rotação de centro </a:t>
            </a:r>
            <a:r>
              <a:rPr lang="pt-PT" sz="1400" i="1" dirty="0" smtClean="0"/>
              <a:t>O</a:t>
            </a:r>
            <a:r>
              <a:rPr lang="pt-PT" sz="1400" dirty="0" smtClean="0"/>
              <a:t>  e medida de amplitude 360</a:t>
            </a:r>
            <a:r>
              <a:rPr lang="pt-PT" sz="1400" baseline="30000" dirty="0" smtClean="0"/>
              <a:t>0</a:t>
            </a:r>
            <a:r>
              <a:rPr lang="pt-PT" sz="1400" dirty="0" smtClean="0"/>
              <a:t> .</a:t>
            </a:r>
            <a:endParaRPr lang="pt-PT" sz="1400" baseline="30000" dirty="0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230832" y="855566"/>
            <a:ext cx="5637312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2. Simetrias de rotação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" name="Imagem 3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3" t="9009" r="5936"/>
          <a:stretch>
            <a:fillRect/>
          </a:stretch>
        </p:blipFill>
        <p:spPr bwMode="auto">
          <a:xfrm>
            <a:off x="666635" y="1780801"/>
            <a:ext cx="1217319" cy="130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989359" y="217934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err="1" smtClean="0"/>
              <a:t>O</a:t>
            </a:r>
            <a:r>
              <a:rPr lang="pt-PT" b="1" i="1" baseline="-25000" dirty="0" err="1" smtClean="0"/>
              <a:t>x</a:t>
            </a:r>
            <a:endParaRPr lang="pt-PT" b="1" i="1" baseline="-25000" dirty="0" smtClean="0"/>
          </a:p>
        </p:txBody>
      </p:sp>
      <p:pic>
        <p:nvPicPr>
          <p:cNvPr id="36" name="Imagem 3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3" t="9009" r="5936"/>
          <a:stretch>
            <a:fillRect/>
          </a:stretch>
        </p:blipFill>
        <p:spPr bwMode="auto">
          <a:xfrm>
            <a:off x="714135" y="3569126"/>
            <a:ext cx="1217319" cy="130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1041810" y="395167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err="1" smtClean="0"/>
              <a:t>O</a:t>
            </a:r>
            <a:r>
              <a:rPr lang="pt-PT" b="1" i="1" baseline="-25000" dirty="0" err="1" smtClean="0"/>
              <a:t>x</a:t>
            </a:r>
            <a:endParaRPr lang="pt-PT" b="1" i="1" baseline="-25000" dirty="0" smtClean="0"/>
          </a:p>
        </p:txBody>
      </p:sp>
      <p:pic>
        <p:nvPicPr>
          <p:cNvPr id="37" name="Imagem 3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3" t="9009" r="5936"/>
          <a:stretch>
            <a:fillRect/>
          </a:stretch>
        </p:blipFill>
        <p:spPr bwMode="auto">
          <a:xfrm>
            <a:off x="2854925" y="3547750"/>
            <a:ext cx="1217319" cy="130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ixaDeTexto 20"/>
          <p:cNvSpPr txBox="1"/>
          <p:nvPr/>
        </p:nvSpPr>
        <p:spPr>
          <a:xfrm>
            <a:off x="3186555" y="395167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err="1" smtClean="0"/>
              <a:t>O</a:t>
            </a:r>
            <a:r>
              <a:rPr lang="pt-PT" b="1" i="1" baseline="-25000" dirty="0" err="1" smtClean="0"/>
              <a:t>x</a:t>
            </a:r>
            <a:endParaRPr lang="pt-PT" b="1" i="1" baseline="-25000" dirty="0" smtClean="0"/>
          </a:p>
        </p:txBody>
      </p:sp>
      <p:pic>
        <p:nvPicPr>
          <p:cNvPr id="38" name="Imagem 3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3" t="9009" r="5936"/>
          <a:stretch>
            <a:fillRect/>
          </a:stretch>
        </p:blipFill>
        <p:spPr bwMode="auto">
          <a:xfrm>
            <a:off x="4955790" y="3573016"/>
            <a:ext cx="1217319" cy="130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/>
          <p:cNvSpPr txBox="1"/>
          <p:nvPr/>
        </p:nvSpPr>
        <p:spPr>
          <a:xfrm>
            <a:off x="5281393" y="395167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err="1" smtClean="0"/>
              <a:t>O</a:t>
            </a:r>
            <a:r>
              <a:rPr lang="pt-PT" b="1" i="1" baseline="-25000" dirty="0" err="1" smtClean="0"/>
              <a:t>x</a:t>
            </a:r>
            <a:endParaRPr lang="pt-PT" b="1" i="1" baseline="-25000" dirty="0" smtClean="0"/>
          </a:p>
        </p:txBody>
      </p:sp>
      <p:pic>
        <p:nvPicPr>
          <p:cNvPr id="39" name="Imagem 3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3" t="9009" r="5936"/>
          <a:stretch>
            <a:fillRect/>
          </a:stretch>
        </p:blipFill>
        <p:spPr bwMode="auto">
          <a:xfrm>
            <a:off x="7044022" y="3573774"/>
            <a:ext cx="1217319" cy="130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22"/>
          <p:cNvSpPr txBox="1"/>
          <p:nvPr/>
        </p:nvSpPr>
        <p:spPr>
          <a:xfrm>
            <a:off x="7370694" y="395167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err="1" smtClean="0"/>
              <a:t>O</a:t>
            </a:r>
            <a:r>
              <a:rPr lang="pt-PT" b="1" i="1" baseline="-25000" dirty="0" err="1" smtClean="0"/>
              <a:t>x</a:t>
            </a:r>
            <a:endParaRPr lang="pt-PT" b="1" i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19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755576" y="2564904"/>
            <a:ext cx="7200800" cy="115212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68014" y="2636912"/>
            <a:ext cx="857250" cy="79057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60114" y="2636912"/>
            <a:ext cx="857250" cy="790575"/>
          </a:xfrm>
          <a:prstGeom prst="rect">
            <a:avLst/>
          </a:prstGeom>
          <a:noFill/>
        </p:spPr>
      </p:pic>
      <p:pic>
        <p:nvPicPr>
          <p:cNvPr id="4097" name="Imagem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64064" y="2636912"/>
            <a:ext cx="857250" cy="790575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56164" y="2636912"/>
            <a:ext cx="857250" cy="790575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52214" y="2636912"/>
            <a:ext cx="857250" cy="790575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48264" y="2636912"/>
            <a:ext cx="857250" cy="790575"/>
          </a:xfrm>
          <a:prstGeom prst="rect">
            <a:avLst/>
          </a:prstGeom>
          <a:noFill/>
        </p:spPr>
      </p:pic>
      <p:grpSp>
        <p:nvGrpSpPr>
          <p:cNvPr id="2" name="Grupo 14"/>
          <p:cNvGrpSpPr/>
          <p:nvPr/>
        </p:nvGrpSpPr>
        <p:grpSpPr>
          <a:xfrm>
            <a:off x="1389816" y="3427485"/>
            <a:ext cx="1220400" cy="179315"/>
            <a:chOff x="1389816" y="3427485"/>
            <a:chExt cx="1220400" cy="179315"/>
          </a:xfrm>
        </p:grpSpPr>
        <p:cxnSp>
          <p:nvCxnSpPr>
            <p:cNvPr id="13" name="Conexão recta unidireccional 12"/>
            <p:cNvCxnSpPr/>
            <p:nvPr/>
          </p:nvCxnSpPr>
          <p:spPr>
            <a:xfrm rot="16200000" flipH="1">
              <a:off x="1999259" y="2818042"/>
              <a:ext cx="1513" cy="12204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o 13"/>
            <p:cNvGraphicFramePr>
              <a:graphicFrameLocks noChangeAspect="1"/>
            </p:cNvGraphicFramePr>
            <p:nvPr/>
          </p:nvGraphicFramePr>
          <p:xfrm>
            <a:off x="1924720" y="3429000"/>
            <a:ext cx="127000" cy="177800"/>
          </p:xfrm>
          <a:graphic>
            <a:graphicData uri="http://schemas.openxmlformats.org/presentationml/2006/ole">
              <p:oleObj spid="_x0000_s3074" name="Equação" r:id="rId4" imgW="126720" imgH="177480" progId="Equation.3">
                <p:embed/>
              </p:oleObj>
            </a:graphicData>
          </a:graphic>
        </p:graphicFrame>
      </p:grpSp>
      <p:grpSp>
        <p:nvGrpSpPr>
          <p:cNvPr id="3" name="Grupo 11"/>
          <p:cNvGrpSpPr/>
          <p:nvPr/>
        </p:nvGrpSpPr>
        <p:grpSpPr>
          <a:xfrm>
            <a:off x="2592584" y="3427485"/>
            <a:ext cx="1220400" cy="179315"/>
            <a:chOff x="1389816" y="3427485"/>
            <a:chExt cx="1220400" cy="179315"/>
          </a:xfrm>
        </p:grpSpPr>
        <p:cxnSp>
          <p:nvCxnSpPr>
            <p:cNvPr id="16" name="Conexão recta unidireccional 15"/>
            <p:cNvCxnSpPr/>
            <p:nvPr/>
          </p:nvCxnSpPr>
          <p:spPr>
            <a:xfrm rot="16200000" flipH="1">
              <a:off x="1999259" y="2818042"/>
              <a:ext cx="1513" cy="12204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o 16"/>
            <p:cNvGraphicFramePr>
              <a:graphicFrameLocks noChangeAspect="1"/>
            </p:cNvGraphicFramePr>
            <p:nvPr/>
          </p:nvGraphicFramePr>
          <p:xfrm>
            <a:off x="1924720" y="3429000"/>
            <a:ext cx="127000" cy="177800"/>
          </p:xfrm>
          <a:graphic>
            <a:graphicData uri="http://schemas.openxmlformats.org/presentationml/2006/ole">
              <p:oleObj spid="_x0000_s3075" name="Equação" r:id="rId5" imgW="126720" imgH="177480" progId="Equation.3">
                <p:embed/>
              </p:oleObj>
            </a:graphicData>
          </a:graphic>
        </p:graphicFrame>
      </p:grpSp>
      <p:grpSp>
        <p:nvGrpSpPr>
          <p:cNvPr id="4" name="Grupo 17"/>
          <p:cNvGrpSpPr/>
          <p:nvPr/>
        </p:nvGrpSpPr>
        <p:grpSpPr>
          <a:xfrm>
            <a:off x="3795352" y="3427485"/>
            <a:ext cx="1220400" cy="179315"/>
            <a:chOff x="1389816" y="3427485"/>
            <a:chExt cx="1220400" cy="179315"/>
          </a:xfrm>
        </p:grpSpPr>
        <p:cxnSp>
          <p:nvCxnSpPr>
            <p:cNvPr id="19" name="Conexão recta unidireccional 18"/>
            <p:cNvCxnSpPr/>
            <p:nvPr/>
          </p:nvCxnSpPr>
          <p:spPr>
            <a:xfrm rot="16200000" flipH="1">
              <a:off x="1999259" y="2818042"/>
              <a:ext cx="1513" cy="12204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o 19"/>
            <p:cNvGraphicFramePr>
              <a:graphicFrameLocks noChangeAspect="1"/>
            </p:cNvGraphicFramePr>
            <p:nvPr/>
          </p:nvGraphicFramePr>
          <p:xfrm>
            <a:off x="1924720" y="3429000"/>
            <a:ext cx="127000" cy="177800"/>
          </p:xfrm>
          <a:graphic>
            <a:graphicData uri="http://schemas.openxmlformats.org/presentationml/2006/ole">
              <p:oleObj spid="_x0000_s3076" name="Equação" r:id="rId6" imgW="126720" imgH="177480" progId="Equation.3">
                <p:embed/>
              </p:oleObj>
            </a:graphicData>
          </a:graphic>
        </p:graphicFrame>
      </p:grpSp>
      <p:grpSp>
        <p:nvGrpSpPr>
          <p:cNvPr id="5" name="Grupo 20"/>
          <p:cNvGrpSpPr/>
          <p:nvPr/>
        </p:nvGrpSpPr>
        <p:grpSpPr>
          <a:xfrm>
            <a:off x="4998120" y="3427485"/>
            <a:ext cx="1220400" cy="179315"/>
            <a:chOff x="1389816" y="3427485"/>
            <a:chExt cx="1220400" cy="179315"/>
          </a:xfrm>
        </p:grpSpPr>
        <p:cxnSp>
          <p:nvCxnSpPr>
            <p:cNvPr id="22" name="Conexão recta unidireccional 21"/>
            <p:cNvCxnSpPr/>
            <p:nvPr/>
          </p:nvCxnSpPr>
          <p:spPr>
            <a:xfrm rot="16200000" flipH="1">
              <a:off x="1999259" y="2818042"/>
              <a:ext cx="1513" cy="12204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o 22"/>
            <p:cNvGraphicFramePr>
              <a:graphicFrameLocks noChangeAspect="1"/>
            </p:cNvGraphicFramePr>
            <p:nvPr/>
          </p:nvGraphicFramePr>
          <p:xfrm>
            <a:off x="1924720" y="3429000"/>
            <a:ext cx="127000" cy="177800"/>
          </p:xfrm>
          <a:graphic>
            <a:graphicData uri="http://schemas.openxmlformats.org/presentationml/2006/ole">
              <p:oleObj spid="_x0000_s3077" name="Equação" r:id="rId7" imgW="126720" imgH="177480" progId="Equation.3">
                <p:embed/>
              </p:oleObj>
            </a:graphicData>
          </a:graphic>
        </p:graphicFrame>
      </p:grpSp>
      <p:grpSp>
        <p:nvGrpSpPr>
          <p:cNvPr id="6" name="Grupo 23"/>
          <p:cNvGrpSpPr/>
          <p:nvPr/>
        </p:nvGrpSpPr>
        <p:grpSpPr>
          <a:xfrm>
            <a:off x="6187240" y="3427485"/>
            <a:ext cx="1220400" cy="179315"/>
            <a:chOff x="1389816" y="3427485"/>
            <a:chExt cx="1220400" cy="179315"/>
          </a:xfrm>
        </p:grpSpPr>
        <p:cxnSp>
          <p:nvCxnSpPr>
            <p:cNvPr id="25" name="Conexão recta unidireccional 24"/>
            <p:cNvCxnSpPr/>
            <p:nvPr/>
          </p:nvCxnSpPr>
          <p:spPr>
            <a:xfrm rot="16200000" flipH="1">
              <a:off x="1999259" y="2818042"/>
              <a:ext cx="1513" cy="12204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o 25"/>
            <p:cNvGraphicFramePr>
              <a:graphicFrameLocks noChangeAspect="1"/>
            </p:cNvGraphicFramePr>
            <p:nvPr/>
          </p:nvGraphicFramePr>
          <p:xfrm>
            <a:off x="1924720" y="3429000"/>
            <a:ext cx="127000" cy="177800"/>
          </p:xfrm>
          <a:graphic>
            <a:graphicData uri="http://schemas.openxmlformats.org/presentationml/2006/ole">
              <p:oleObj spid="_x0000_s3078" name="Equação" r:id="rId8" imgW="126720" imgH="177480" progId="Equation.3">
                <p:embed/>
              </p:oleObj>
            </a:graphicData>
          </a:graphic>
        </p:graphicFrame>
      </p:grpSp>
      <p:grpSp>
        <p:nvGrpSpPr>
          <p:cNvPr id="7" name="Grupo 29"/>
          <p:cNvGrpSpPr/>
          <p:nvPr/>
        </p:nvGrpSpPr>
        <p:grpSpPr>
          <a:xfrm>
            <a:off x="618479" y="4331888"/>
            <a:ext cx="8201993" cy="701731"/>
            <a:chOff x="618479" y="4331888"/>
            <a:chExt cx="8269315" cy="701731"/>
          </a:xfrm>
        </p:grpSpPr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618479" y="4331888"/>
              <a:ext cx="8269315" cy="701731"/>
            </a:xfrm>
            <a:prstGeom prst="rect">
              <a:avLst/>
            </a:prstGeom>
            <a:solidFill>
              <a:srgbClr val="FFFFCC"/>
            </a:solidFill>
            <a:ln w="25400" cap="flat" cmpd="sng" algn="ctr">
              <a:noFill/>
              <a:prstDash val="solid"/>
            </a:ln>
            <a:effectLst>
              <a:outerShdw blurRad="177800" dist="38100" dir="2700000" sx="99000" sy="99000" algn="tl" rotWithShape="0">
                <a:prstClr val="black">
                  <a:alpha val="8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noAutofit/>
            </a:bodyPr>
            <a:lstStyle/>
            <a:p>
              <a:pPr marR="0" lvl="0" indent="0" algn="just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SzPct val="95000"/>
                <a:buFont typeface="Wingdings 2"/>
                <a:buNone/>
                <a:tabLst/>
              </a:pPr>
              <a:r>
                <a:rPr lang="pt-PT" dirty="0" smtClean="0">
                  <a:solidFill>
                    <a:schemeClr val="tx1"/>
                  </a:solidFill>
                </a:rPr>
                <a:t>Uma figura tem uma </a:t>
              </a:r>
              <a:r>
                <a:rPr lang="pt-PT" b="1" dirty="0" smtClean="0">
                  <a:solidFill>
                    <a:schemeClr val="tx1"/>
                  </a:solidFill>
                </a:rPr>
                <a:t>simetria de translação </a:t>
              </a:r>
              <a:r>
                <a:rPr lang="pt-PT" dirty="0" smtClean="0">
                  <a:solidFill>
                    <a:schemeClr val="tx1"/>
                  </a:solidFill>
                </a:rPr>
                <a:t>de vector       se o transformado da </a:t>
              </a:r>
            </a:p>
            <a:p>
              <a:pPr marR="0" lvl="0" indent="0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SzPct val="95000"/>
                <a:buFont typeface="Wingdings 2"/>
                <a:buNone/>
                <a:tabLst/>
              </a:pPr>
              <a:r>
                <a:rPr lang="pt-PT" dirty="0" smtClean="0">
                  <a:solidFill>
                    <a:schemeClr val="tx1"/>
                  </a:solidFill>
                </a:rPr>
                <a:t>figura pela translação associada ao vector      é a própria figura. </a:t>
              </a:r>
            </a:p>
          </p:txBody>
        </p:sp>
        <p:graphicFrame>
          <p:nvGraphicFramePr>
            <p:cNvPr id="29" name="Objecto 28"/>
            <p:cNvGraphicFramePr>
              <a:graphicFrameLocks noChangeAspect="1"/>
            </p:cNvGraphicFramePr>
            <p:nvPr/>
          </p:nvGraphicFramePr>
          <p:xfrm>
            <a:off x="6228585" y="4393297"/>
            <a:ext cx="185143" cy="259200"/>
          </p:xfrm>
          <a:graphic>
            <a:graphicData uri="http://schemas.openxmlformats.org/presentationml/2006/ole">
              <p:oleObj spid="_x0000_s3079" name="Equação" r:id="rId9" imgW="126720" imgH="177480" progId="Equation.3">
                <p:embed/>
              </p:oleObj>
            </a:graphicData>
          </a:graphic>
        </p:graphicFrame>
        <p:graphicFrame>
          <p:nvGraphicFramePr>
            <p:cNvPr id="4112" name="Object 16"/>
            <p:cNvGraphicFramePr>
              <a:graphicFrameLocks noChangeAspect="1"/>
            </p:cNvGraphicFramePr>
            <p:nvPr/>
          </p:nvGraphicFramePr>
          <p:xfrm>
            <a:off x="4833744" y="4714096"/>
            <a:ext cx="185737" cy="258762"/>
          </p:xfrm>
          <a:graphic>
            <a:graphicData uri="http://schemas.openxmlformats.org/presentationml/2006/ole">
              <p:oleObj spid="_x0000_s3080" name="Equação" r:id="rId10" imgW="126720" imgH="177480" progId="Equation.3">
                <p:embed/>
              </p:oleObj>
            </a:graphicData>
          </a:graphic>
        </p:graphicFrame>
      </p:grpSp>
      <p:sp>
        <p:nvSpPr>
          <p:cNvPr id="30" name="Título 1"/>
          <p:cNvSpPr txBox="1">
            <a:spLocks/>
          </p:cNvSpPr>
          <p:nvPr/>
        </p:nvSpPr>
        <p:spPr>
          <a:xfrm>
            <a:off x="230832" y="855566"/>
            <a:ext cx="5637312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 Simetrias de translação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i.olhares.com/data/big/25/255570.jpg"/>
          <p:cNvPicPr/>
          <p:nvPr/>
        </p:nvPicPr>
        <p:blipFill>
          <a:blip r:embed="rId2" cstate="print"/>
          <a:srcRect l="7385" r="4230" b="6098"/>
          <a:stretch>
            <a:fillRect/>
          </a:stretch>
        </p:blipFill>
        <p:spPr bwMode="auto">
          <a:xfrm>
            <a:off x="683569" y="2384652"/>
            <a:ext cx="1368152" cy="8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il_fi" descr="http://i.olhares.com/data/big/25/255570.jpg"/>
          <p:cNvPicPr/>
          <p:nvPr/>
        </p:nvPicPr>
        <p:blipFill>
          <a:blip r:embed="rId2" cstate="print"/>
          <a:srcRect l="7385" r="4230" b="6098"/>
          <a:stretch>
            <a:fillRect/>
          </a:stretch>
        </p:blipFill>
        <p:spPr bwMode="auto">
          <a:xfrm>
            <a:off x="3419358" y="2370934"/>
            <a:ext cx="1368152" cy="8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l_fi" descr="http://i.olhares.com/data/big/25/255570.jpg"/>
          <p:cNvPicPr/>
          <p:nvPr/>
        </p:nvPicPr>
        <p:blipFill>
          <a:blip r:embed="rId2" cstate="print"/>
          <a:srcRect l="7385" r="4230" b="6098"/>
          <a:stretch>
            <a:fillRect/>
          </a:stretch>
        </p:blipFill>
        <p:spPr bwMode="auto">
          <a:xfrm flipV="1">
            <a:off x="2051720" y="3255572"/>
            <a:ext cx="1368152" cy="8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il_fi" descr="http://i.olhares.com/data/big/25/255570.jpg"/>
          <p:cNvPicPr/>
          <p:nvPr/>
        </p:nvPicPr>
        <p:blipFill>
          <a:blip r:embed="rId2" cstate="print"/>
          <a:srcRect l="7385" r="4230" b="6098"/>
          <a:stretch>
            <a:fillRect/>
          </a:stretch>
        </p:blipFill>
        <p:spPr bwMode="auto">
          <a:xfrm>
            <a:off x="6152606" y="2370934"/>
            <a:ext cx="1368152" cy="8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l_fi" descr="http://i.olhares.com/data/big/25/255570.jpg"/>
          <p:cNvPicPr/>
          <p:nvPr/>
        </p:nvPicPr>
        <p:blipFill>
          <a:blip r:embed="rId2" cstate="print"/>
          <a:srcRect l="7385" r="4230" b="6098"/>
          <a:stretch>
            <a:fillRect/>
          </a:stretch>
        </p:blipFill>
        <p:spPr bwMode="auto">
          <a:xfrm flipV="1">
            <a:off x="4788024" y="3255572"/>
            <a:ext cx="1368152" cy="8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CaixaDeTexto 9"/>
          <p:cNvSpPr txBox="1"/>
          <p:nvPr/>
        </p:nvSpPr>
        <p:spPr>
          <a:xfrm>
            <a:off x="755576" y="4869160"/>
            <a:ext cx="7698270" cy="701731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</a:pPr>
            <a:r>
              <a:rPr lang="pt-PT" dirty="0" smtClean="0">
                <a:solidFill>
                  <a:schemeClr val="tx1"/>
                </a:solidFill>
              </a:rPr>
              <a:t>Uma figura tem uma </a:t>
            </a:r>
            <a:r>
              <a:rPr lang="pt-PT" b="1" dirty="0" smtClean="0">
                <a:solidFill>
                  <a:schemeClr val="tx1"/>
                </a:solidFill>
              </a:rPr>
              <a:t>simetria de reflexão deslizante </a:t>
            </a:r>
            <a:r>
              <a:rPr lang="pt-PT" dirty="0" smtClean="0">
                <a:solidFill>
                  <a:schemeClr val="tx1"/>
                </a:solidFill>
              </a:rPr>
              <a:t>se o transformado da figura por uma dada reflexão deslizante é a própria figura.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 Simetrias de reflexão deslizante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3568" y="234888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Rosáceas – Frisos </a:t>
            </a:r>
            <a:r>
              <a:rPr lang="pt-PT" sz="54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–</a:t>
            </a: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Padrões</a:t>
            </a:r>
            <a:endParaRPr kumimoji="0" lang="pt-PT" sz="5400" b="1" i="0" u="none" strike="noStrike" kern="1200" cap="none" spc="0" normalizeH="0" baseline="0" noProof="0" dirty="0">
              <a:ln w="635"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3568" y="234888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Rosáceas</a:t>
            </a: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Frisos </a:t>
            </a:r>
            <a:r>
              <a:rPr lang="pt-PT" sz="54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–</a:t>
            </a: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Padrões</a:t>
            </a:r>
            <a:endParaRPr kumimoji="0" lang="pt-PT" sz="5400" b="1" i="0" u="none" strike="noStrike" kern="1200" cap="none" spc="0" normalizeH="0" baseline="0" noProof="0" dirty="0">
              <a:ln w="635"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2"/>
          <p:cNvSpPr txBox="1">
            <a:spLocks/>
          </p:cNvSpPr>
          <p:nvPr/>
        </p:nvSpPr>
        <p:spPr>
          <a:xfrm>
            <a:off x="467544" y="1412875"/>
            <a:ext cx="8229600" cy="158407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pt-PT" sz="2400" dirty="0" smtClean="0">
                <a:solidFill>
                  <a:schemeClr val="tx1"/>
                </a:solidFill>
              </a:rPr>
              <a:t>Uma isometria é uma transformação geométrica que preserva a distância entre pontos, isto é, a figura inicial e a sua transformada são congruentes.</a:t>
            </a:r>
            <a:endParaRPr lang="pt-PT" sz="2400" dirty="0">
              <a:solidFill>
                <a:schemeClr val="tx1"/>
              </a:solidFill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771022" y="4077072"/>
            <a:ext cx="3249787" cy="2232248"/>
            <a:chOff x="771022" y="4077072"/>
            <a:chExt cx="3249787" cy="2232248"/>
          </a:xfrm>
        </p:grpSpPr>
        <p:sp>
          <p:nvSpPr>
            <p:cNvPr id="15" name="Rounded Rectangle 14"/>
            <p:cNvSpPr>
              <a:spLocks noChangeAspect="1"/>
            </p:cNvSpPr>
            <p:nvPr/>
          </p:nvSpPr>
          <p:spPr>
            <a:xfrm>
              <a:off x="2692944" y="4107558"/>
              <a:ext cx="887139" cy="82377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ounded Rectangle 12"/>
            <p:cNvSpPr>
              <a:spLocks noChangeAspect="1"/>
            </p:cNvSpPr>
            <p:nvPr/>
          </p:nvSpPr>
          <p:spPr>
            <a:xfrm>
              <a:off x="907220" y="4096510"/>
              <a:ext cx="887139" cy="82377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3" name="Imagem 3" descr="stock vector : a set of 16 high-detailed orange emotive smileys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E8F2F4"/>
                </a:clrFrom>
                <a:clrTo>
                  <a:srgbClr val="E8F2F4">
                    <a:alpha val="0"/>
                  </a:srgbClr>
                </a:clrTo>
              </a:clrChange>
            </a:blip>
            <a:srcRect l="30056" t="10046" r="51178" b="73332"/>
            <a:stretch>
              <a:fillRect/>
            </a:stretch>
          </p:blipFill>
          <p:spPr bwMode="auto">
            <a:xfrm>
              <a:off x="888162" y="4077072"/>
              <a:ext cx="847643" cy="858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</p:pic>
        <p:pic>
          <p:nvPicPr>
            <p:cNvPr id="4" name="Imagem 4" descr="stock vector : a set of 16 high-detailed orange emotive smileys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E8F2F4"/>
                </a:clrFrom>
                <a:clrTo>
                  <a:srgbClr val="E8F2F4">
                    <a:alpha val="0"/>
                  </a:srgbClr>
                </a:clrTo>
              </a:clrChange>
            </a:blip>
            <a:srcRect l="30056" t="10046" r="51178" b="73332"/>
            <a:stretch>
              <a:fillRect/>
            </a:stretch>
          </p:blipFill>
          <p:spPr bwMode="auto">
            <a:xfrm>
              <a:off x="2687670" y="4077072"/>
              <a:ext cx="847643" cy="858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</p:pic>
        <p:sp>
          <p:nvSpPr>
            <p:cNvPr id="7" name="CaixaDeTexto 7"/>
            <p:cNvSpPr txBox="1"/>
            <p:nvPr/>
          </p:nvSpPr>
          <p:spPr>
            <a:xfrm>
              <a:off x="1475656" y="6032321"/>
              <a:ext cx="1440160" cy="276999"/>
            </a:xfrm>
            <a:prstGeom prst="rect">
              <a:avLst/>
            </a:prstGeom>
            <a:solidFill>
              <a:srgbClr val="75DBFF"/>
            </a:solidFill>
            <a:ln>
              <a:solidFill>
                <a:srgbClr val="3366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 smtClean="0"/>
                <a:t>É uma isometria.</a:t>
              </a:r>
              <a:endParaRPr lang="pt-PT" sz="1200" b="1" dirty="0"/>
            </a:p>
          </p:txBody>
        </p:sp>
        <p:sp>
          <p:nvSpPr>
            <p:cNvPr id="9" name="CaixaDeTexto 10"/>
            <p:cNvSpPr txBox="1"/>
            <p:nvPr/>
          </p:nvSpPr>
          <p:spPr>
            <a:xfrm>
              <a:off x="771022" y="5055567"/>
              <a:ext cx="1152128" cy="461665"/>
            </a:xfrm>
            <a:prstGeom prst="rect">
              <a:avLst/>
            </a:prstGeom>
            <a:solidFill>
              <a:srgbClr val="FFB9B9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PT" sz="1200" b="1" dirty="0" smtClean="0"/>
                <a:t>Figura inicial</a:t>
              </a:r>
            </a:p>
            <a:p>
              <a:pPr algn="ctr"/>
              <a:r>
                <a:rPr lang="pt-PT" sz="1200" b="1" dirty="0" smtClean="0"/>
                <a:t>(objecto)</a:t>
              </a:r>
              <a:endParaRPr lang="pt-PT" sz="1200" b="1" dirty="0"/>
            </a:p>
          </p:txBody>
        </p:sp>
        <p:sp>
          <p:nvSpPr>
            <p:cNvPr id="10" name="CaixaDeTexto 11"/>
            <p:cNvSpPr txBox="1"/>
            <p:nvPr/>
          </p:nvSpPr>
          <p:spPr>
            <a:xfrm>
              <a:off x="2330717" y="5055567"/>
              <a:ext cx="1690092" cy="461665"/>
            </a:xfrm>
            <a:prstGeom prst="rect">
              <a:avLst/>
            </a:prstGeom>
            <a:solidFill>
              <a:srgbClr val="FFB9B9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PT" sz="1200" b="1" dirty="0" smtClean="0"/>
                <a:t>Figura transformada</a:t>
              </a:r>
            </a:p>
            <a:p>
              <a:pPr algn="ctr"/>
              <a:r>
                <a:rPr lang="pt-PT" sz="1200" b="1" dirty="0" smtClean="0"/>
                <a:t>(imagem)</a:t>
              </a:r>
              <a:endParaRPr lang="pt-PT" sz="1200" b="1" dirty="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110356" y="4122798"/>
            <a:ext cx="3278068" cy="2175489"/>
            <a:chOff x="5110356" y="4122798"/>
            <a:chExt cx="3278068" cy="2175489"/>
          </a:xfrm>
        </p:grpSpPr>
        <p:sp>
          <p:nvSpPr>
            <p:cNvPr id="17" name="Rounded Rectangle 16"/>
            <p:cNvSpPr/>
            <p:nvPr/>
          </p:nvSpPr>
          <p:spPr>
            <a:xfrm>
              <a:off x="7092280" y="4358248"/>
              <a:ext cx="648072" cy="5760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Rounded Rectangle 15"/>
            <p:cNvSpPr>
              <a:spLocks noChangeAspect="1"/>
            </p:cNvSpPr>
            <p:nvPr/>
          </p:nvSpPr>
          <p:spPr>
            <a:xfrm>
              <a:off x="5250560" y="4122798"/>
              <a:ext cx="887139" cy="82377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" name="Imagem 5" descr="stock vector : a set of 16 high-detailed orange emotive smileys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E9F3F5"/>
                </a:clrFrom>
                <a:clrTo>
                  <a:srgbClr val="E9F3F5">
                    <a:alpha val="0"/>
                  </a:srgbClr>
                </a:clrTo>
              </a:clrChange>
            </a:blip>
            <a:srcRect l="71333" t="50541" r="10904" b="34965"/>
            <a:stretch>
              <a:fillRect/>
            </a:stretch>
          </p:blipFill>
          <p:spPr bwMode="auto">
            <a:xfrm>
              <a:off x="5292080" y="4149080"/>
              <a:ext cx="799935" cy="7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</p:pic>
        <p:pic>
          <p:nvPicPr>
            <p:cNvPr id="6" name="Imagem 6" descr="stock vector : a set of 16 high-detailed orange emotive smileys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E9F3F5"/>
                </a:clrFrom>
                <a:clrTo>
                  <a:srgbClr val="E9F3F5">
                    <a:alpha val="0"/>
                  </a:srgbClr>
                </a:clrTo>
              </a:clrChange>
            </a:blip>
            <a:srcRect l="71333" t="50541" r="10904" b="34965"/>
            <a:stretch>
              <a:fillRect/>
            </a:stretch>
          </p:blipFill>
          <p:spPr bwMode="auto">
            <a:xfrm>
              <a:off x="7135713" y="4392520"/>
              <a:ext cx="576064" cy="503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</p:pic>
        <p:sp>
          <p:nvSpPr>
            <p:cNvPr id="8" name="CaixaDeTexto 9"/>
            <p:cNvSpPr txBox="1"/>
            <p:nvPr/>
          </p:nvSpPr>
          <p:spPr>
            <a:xfrm>
              <a:off x="5796136" y="6021288"/>
              <a:ext cx="1800200" cy="276999"/>
            </a:xfrm>
            <a:prstGeom prst="rect">
              <a:avLst/>
            </a:prstGeom>
            <a:solidFill>
              <a:srgbClr val="75DBFF"/>
            </a:solidFill>
            <a:ln>
              <a:solidFill>
                <a:srgbClr val="3366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 smtClean="0"/>
                <a:t>Não é  uma isometria.</a:t>
              </a:r>
              <a:endParaRPr lang="pt-PT" sz="1200" b="1" dirty="0"/>
            </a:p>
          </p:txBody>
        </p:sp>
        <p:sp>
          <p:nvSpPr>
            <p:cNvPr id="11" name="CaixaDeTexto 12"/>
            <p:cNvSpPr txBox="1"/>
            <p:nvPr/>
          </p:nvSpPr>
          <p:spPr>
            <a:xfrm>
              <a:off x="5110356" y="5055567"/>
              <a:ext cx="1152128" cy="461665"/>
            </a:xfrm>
            <a:prstGeom prst="rect">
              <a:avLst/>
            </a:prstGeom>
            <a:solidFill>
              <a:srgbClr val="FFB9B9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PT" sz="1200" b="1" dirty="0" smtClean="0"/>
                <a:t>Figura inicial</a:t>
              </a:r>
            </a:p>
            <a:p>
              <a:pPr algn="ctr"/>
              <a:r>
                <a:rPr lang="pt-PT" sz="1200" b="1" dirty="0" smtClean="0"/>
                <a:t>(objecto)</a:t>
              </a:r>
              <a:endParaRPr lang="pt-PT" sz="1200" b="1" dirty="0"/>
            </a:p>
          </p:txBody>
        </p:sp>
        <p:sp>
          <p:nvSpPr>
            <p:cNvPr id="12" name="CaixaDeTexto 13"/>
            <p:cNvSpPr txBox="1"/>
            <p:nvPr/>
          </p:nvSpPr>
          <p:spPr>
            <a:xfrm>
              <a:off x="6698332" y="5055567"/>
              <a:ext cx="1690092" cy="461665"/>
            </a:xfrm>
            <a:prstGeom prst="rect">
              <a:avLst/>
            </a:prstGeom>
            <a:solidFill>
              <a:srgbClr val="FFB9B9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PT" sz="1200" b="1" dirty="0" smtClean="0"/>
                <a:t>Figura transformada</a:t>
              </a:r>
            </a:p>
            <a:p>
              <a:pPr algn="ctr"/>
              <a:r>
                <a:rPr lang="pt-PT" sz="1200" b="1" dirty="0" smtClean="0"/>
                <a:t>(imagem)</a:t>
              </a:r>
              <a:endParaRPr lang="pt-PT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spect="1"/>
          </p:cNvSpPr>
          <p:nvPr/>
        </p:nvSpPr>
        <p:spPr>
          <a:xfrm>
            <a:off x="1304584" y="4720947"/>
            <a:ext cx="1959712" cy="1958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2700" h="12700"/>
            <a:bevelB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>
          <a:xfrm>
            <a:off x="3608840" y="4648939"/>
            <a:ext cx="1959712" cy="1958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2700" h="12700"/>
            <a:bevelB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6057112" y="4720947"/>
            <a:ext cx="1959712" cy="1958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2700" h="12700"/>
            <a:bevelB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755576" y="1628800"/>
            <a:ext cx="8029649" cy="2952328"/>
          </a:xfr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0" lvl="1" algn="just">
              <a:buClr>
                <a:schemeClr val="accent3"/>
              </a:buClr>
              <a:buSzPct val="95000"/>
              <a:buNone/>
            </a:pPr>
            <a:r>
              <a:rPr lang="pt-PT" sz="1800" dirty="0" smtClean="0">
                <a:solidFill>
                  <a:schemeClr val="tx1"/>
                </a:solidFill>
              </a:rPr>
              <a:t>Uma </a:t>
            </a:r>
            <a:r>
              <a:rPr lang="pt-PT" sz="1800" b="1" dirty="0" smtClean="0">
                <a:solidFill>
                  <a:schemeClr val="tx1"/>
                </a:solidFill>
              </a:rPr>
              <a:t>rosácea</a:t>
            </a:r>
            <a:r>
              <a:rPr lang="pt-PT" sz="1800" dirty="0" smtClean="0">
                <a:solidFill>
                  <a:schemeClr val="tx1"/>
                </a:solidFill>
              </a:rPr>
              <a:t> e uma figura plana com as seguintes características:</a:t>
            </a:r>
          </a:p>
          <a:p>
            <a:pPr marL="0" lvl="1" algn="just">
              <a:buClr>
                <a:schemeClr val="accent3"/>
              </a:buClr>
              <a:buSzPct val="95000"/>
            </a:pPr>
            <a:r>
              <a:rPr lang="pt-PT" sz="1800" dirty="0" smtClean="0">
                <a:solidFill>
                  <a:schemeClr val="tx1"/>
                </a:solidFill>
              </a:rPr>
              <a:t> Possui um numero finito de simetrias de rotação ou de reflexão.</a:t>
            </a:r>
          </a:p>
          <a:p>
            <a:pPr marL="0" lvl="1" algn="just">
              <a:buClr>
                <a:schemeClr val="accent3"/>
              </a:buClr>
              <a:buSzPct val="95000"/>
            </a:pPr>
            <a:r>
              <a:rPr lang="pt-PT" sz="1800" dirty="0" smtClean="0">
                <a:solidFill>
                  <a:schemeClr val="tx1"/>
                </a:solidFill>
              </a:rPr>
              <a:t>Todas as rotações que deixam a figura invariante estão centradas num mesmo ponto O.</a:t>
            </a:r>
          </a:p>
          <a:p>
            <a:pPr marL="0" lvl="1" algn="just">
              <a:buClr>
                <a:schemeClr val="accent3"/>
              </a:buClr>
              <a:buSzPct val="95000"/>
            </a:pPr>
            <a:r>
              <a:rPr lang="pt-PT" sz="1800" dirty="0" smtClean="0">
                <a:solidFill>
                  <a:schemeClr val="tx1"/>
                </a:solidFill>
              </a:rPr>
              <a:t>Todas as simetrias de reflexão estão associadas a uma recta que contem o ponto O.</a:t>
            </a:r>
            <a:endParaRPr lang="pt-PT" sz="4000" dirty="0" smtClean="0">
              <a:solidFill>
                <a:schemeClr val="tx1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29" y="4856834"/>
            <a:ext cx="1538288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2959" y="4856834"/>
            <a:ext cx="1656184" cy="159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856834"/>
            <a:ext cx="1635443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Rosáceas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>
            <a:spLocks noChangeAspect="1"/>
          </p:cNvSpPr>
          <p:nvPr/>
        </p:nvSpPr>
        <p:spPr>
          <a:xfrm>
            <a:off x="683568" y="1556792"/>
            <a:ext cx="1959712" cy="1958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2700" h="12700"/>
            <a:bevelB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3404632" y="1492404"/>
            <a:ext cx="1959712" cy="1958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2700" h="12700"/>
            <a:bevelB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>
            <a:off x="5845284" y="1515264"/>
            <a:ext cx="1959712" cy="1958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2700" h="12700"/>
            <a:bevelB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683568" y="4149080"/>
            <a:ext cx="1959712" cy="1958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2700" h="12700"/>
            <a:bevelB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>
            <a:spLocks noChangeAspect="1"/>
          </p:cNvSpPr>
          <p:nvPr/>
        </p:nvSpPr>
        <p:spPr>
          <a:xfrm>
            <a:off x="3347864" y="4149080"/>
            <a:ext cx="1959712" cy="1958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2700" h="12700"/>
            <a:bevelB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5958820" y="4149080"/>
            <a:ext cx="1959712" cy="1958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2700" h="12700"/>
            <a:bevelB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>
              <a:solidFill>
                <a:prstClr val="white"/>
              </a:solidFill>
            </a:endParaRPr>
          </a:p>
        </p:txBody>
      </p:sp>
      <p:pic>
        <p:nvPicPr>
          <p:cNvPr id="2" name="Imagem 1" descr="stock vector : set flowers">
            <a:hlinkClick r:id="rId2"/>
          </p:cNvPr>
          <p:cNvPicPr/>
          <p:nvPr/>
        </p:nvPicPr>
        <p:blipFill>
          <a:blip r:embed="rId3" cstate="print"/>
          <a:srcRect l="29968" t="73248" r="53025" b="10475"/>
          <a:stretch>
            <a:fillRect/>
          </a:stretch>
        </p:blipFill>
        <p:spPr bwMode="auto">
          <a:xfrm>
            <a:off x="1043608" y="184482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86456" y="3501008"/>
            <a:ext cx="1913985" cy="523220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prstClr val="black"/>
                </a:solidFill>
              </a:rPr>
              <a:t>7 simetrias de rotação </a:t>
            </a:r>
          </a:p>
          <a:p>
            <a:pPr algn="ctr"/>
            <a:r>
              <a:rPr lang="pt-PT" sz="1400" dirty="0">
                <a:solidFill>
                  <a:prstClr val="black"/>
                </a:solidFill>
              </a:rPr>
              <a:t>7 simetrias de reflexão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19872" y="3501008"/>
            <a:ext cx="1923604" cy="523220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prstClr val="black"/>
                </a:solidFill>
              </a:rPr>
              <a:t>6 simetrias de rotação </a:t>
            </a:r>
          </a:p>
          <a:p>
            <a:pPr algn="ctr"/>
            <a:r>
              <a:rPr lang="pt-PT" sz="1400" dirty="0" smtClean="0">
                <a:solidFill>
                  <a:prstClr val="black"/>
                </a:solidFill>
              </a:rPr>
              <a:t>0 </a:t>
            </a:r>
            <a:r>
              <a:rPr lang="pt-PT" sz="1400" dirty="0">
                <a:solidFill>
                  <a:prstClr val="black"/>
                </a:solidFill>
              </a:rPr>
              <a:t>simetrias de reflexão</a:t>
            </a:r>
          </a:p>
        </p:txBody>
      </p:sp>
      <p:pic>
        <p:nvPicPr>
          <p:cNvPr id="6" name="Imagem 5" descr="stock vector : set flowers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29" t="3974" r="52533" b="78408"/>
          <a:stretch>
            <a:fillRect/>
          </a:stretch>
        </p:blipFill>
        <p:spPr bwMode="auto">
          <a:xfrm>
            <a:off x="6228184" y="1844824"/>
            <a:ext cx="1224136" cy="12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972178" y="3501008"/>
            <a:ext cx="1970091" cy="523220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prstClr val="black"/>
                </a:solidFill>
              </a:rPr>
              <a:t>12 simetrias de rotação </a:t>
            </a:r>
          </a:p>
          <a:p>
            <a:pPr algn="ctr"/>
            <a:r>
              <a:rPr lang="pt-PT" sz="1400" dirty="0">
                <a:solidFill>
                  <a:prstClr val="black"/>
                </a:solidFill>
              </a:rPr>
              <a:t>12 simetrias de reflexão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81647" y="6137514"/>
            <a:ext cx="1923604" cy="523220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prstClr val="black"/>
                </a:solidFill>
              </a:rPr>
              <a:t>5 simetrias de rotação </a:t>
            </a:r>
          </a:p>
          <a:p>
            <a:pPr algn="ctr"/>
            <a:r>
              <a:rPr lang="pt-PT" sz="1400" dirty="0">
                <a:solidFill>
                  <a:prstClr val="black"/>
                </a:solidFill>
              </a:rPr>
              <a:t>0 simetrias de reflexão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29" b="2539"/>
          <a:stretch>
            <a:fillRect/>
          </a:stretch>
        </p:blipFill>
        <p:spPr bwMode="auto">
          <a:xfrm>
            <a:off x="3635896" y="4398869"/>
            <a:ext cx="1405817" cy="140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3419872" y="6137514"/>
            <a:ext cx="1923604" cy="523220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prstClr val="black"/>
                </a:solidFill>
              </a:rPr>
              <a:t>8 simetrias de rotação </a:t>
            </a:r>
          </a:p>
          <a:p>
            <a:pPr algn="ctr"/>
            <a:r>
              <a:rPr lang="pt-PT" sz="1400" dirty="0">
                <a:solidFill>
                  <a:prstClr val="black"/>
                </a:solidFill>
              </a:rPr>
              <a:t>0 simetrias de reflexão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3048" y="4296381"/>
            <a:ext cx="1571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stock vector : Set of colorful  floral hearts">
            <a:hlinkClick r:id="rId2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4" t="38878" r="81473" b="47988"/>
          <a:stretch>
            <a:fillRect/>
          </a:stretch>
        </p:blipFill>
        <p:spPr bwMode="auto">
          <a:xfrm>
            <a:off x="6372200" y="4527645"/>
            <a:ext cx="1129250" cy="11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6041907" y="6146140"/>
            <a:ext cx="1909177" cy="523220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prstClr val="black"/>
                </a:solidFill>
              </a:rPr>
              <a:t>3 simetrias de rotação </a:t>
            </a:r>
          </a:p>
          <a:p>
            <a:pPr algn="ctr"/>
            <a:r>
              <a:rPr lang="pt-PT" sz="1400" dirty="0">
                <a:solidFill>
                  <a:prstClr val="black"/>
                </a:solidFill>
              </a:rPr>
              <a:t>3 simetrias de reflexão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30832" y="855566"/>
            <a:ext cx="8517632" cy="707033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pt-PT" sz="4000" b="1" dirty="0">
                <a:solidFill>
                  <a:srgbClr val="0F6FC6">
                    <a:lumMod val="75000"/>
                  </a:srgbClr>
                </a:solidFill>
                <a:latin typeface="Calibri"/>
              </a:rPr>
              <a:t>Simetrias de rotação e simetrias de reflexão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6748" y="1769368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3568" y="234888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Rosáceas</a:t>
            </a: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pt-PT" sz="5400" b="1" dirty="0" smtClean="0">
                <a:ln w="635"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Frisos</a:t>
            </a: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PT" sz="54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–</a:t>
            </a: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Padrões</a:t>
            </a:r>
            <a:endParaRPr kumimoji="0" lang="pt-PT" sz="5400" b="1" i="0" u="none" strike="noStrike" kern="1200" cap="none" spc="0" normalizeH="0" baseline="0" noProof="0" dirty="0">
              <a:ln w="635"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539552" y="1700807"/>
            <a:ext cx="8245673" cy="2376265"/>
          </a:xfr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Um </a:t>
            </a:r>
            <a:r>
              <a:rPr lang="pt-PT" sz="1600" b="1" dirty="0" smtClean="0">
                <a:solidFill>
                  <a:schemeClr val="tx1"/>
                </a:solidFill>
              </a:rPr>
              <a:t>friso </a:t>
            </a:r>
            <a:r>
              <a:rPr lang="pt-PT" sz="1600" dirty="0" smtClean="0">
                <a:solidFill>
                  <a:schemeClr val="tx1"/>
                </a:solidFill>
              </a:rPr>
              <a:t>e uma figura plana que possui uma infinidade de simetrias de translação. Os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vectores associados a essas translações possuem todos a mesma direcção e são múltiplos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inteiros de um dado vector     não nulo.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Nota: As restantes simetrias da figura podem ser rotações de ângulo 180⁰, reflexões ou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reflexões deslizantes relativamente a uma recta paralela a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t="40173" b="29913"/>
          <a:stretch>
            <a:fillRect/>
          </a:stretch>
        </p:blipFill>
        <p:spPr bwMode="auto">
          <a:xfrm>
            <a:off x="1979712" y="5085184"/>
            <a:ext cx="52197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</a:sp3d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Frisos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o 4"/>
          <p:cNvGraphicFramePr>
            <a:graphicFrameLocks noChangeAspect="1"/>
          </p:cNvGraphicFramePr>
          <p:nvPr/>
        </p:nvGraphicFramePr>
        <p:xfrm>
          <a:off x="2987824" y="2816553"/>
          <a:ext cx="139700" cy="203200"/>
        </p:xfrm>
        <a:graphic>
          <a:graphicData uri="http://schemas.openxmlformats.org/presentationml/2006/ole">
            <p:oleObj spid="_x0000_s4098" name="Equação" r:id="rId4" imgW="139680" imgH="203040" progId="Equation.3">
              <p:embed/>
            </p:oleObj>
          </a:graphicData>
        </a:graphic>
      </p:graphicFrame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5652120" y="3476500"/>
          <a:ext cx="139700" cy="203200"/>
        </p:xfrm>
        <a:graphic>
          <a:graphicData uri="http://schemas.openxmlformats.org/presentationml/2006/ole">
            <p:oleObj spid="_x0000_s4099" name="Equação" r:id="rId5" imgW="139680" imgH="20304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114100" y="4965676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45445" y="496643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3568" y="234888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Fluxograma de   </a:t>
            </a:r>
            <a:br>
              <a:rPr kumimoji="0" lang="pt-P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56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Washburn</a:t>
            </a:r>
            <a:r>
              <a:rPr kumimoji="0" lang="pt-PT" sz="5600" b="1" i="0" u="none" strike="noStrike" kern="1200" cap="none" spc="0" normalizeH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pt-PT" sz="5600" b="1" i="0" u="none" strike="noStrike" kern="1200" cap="none" spc="0" normalizeH="0" noProof="0" dirty="0" err="1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Crowe</a:t>
            </a:r>
            <a:endParaRPr kumimoji="0" lang="pt-PT" sz="5600" b="1" i="0" u="none" strike="noStrike" kern="1200" cap="none" spc="0" normalizeH="0" baseline="0" noProof="0" dirty="0">
              <a:ln w="635"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971600" y="1905859"/>
            <a:ext cx="7128792" cy="4380021"/>
            <a:chOff x="539552" y="909352"/>
            <a:chExt cx="7128792" cy="4380021"/>
          </a:xfrm>
        </p:grpSpPr>
        <p:graphicFrame>
          <p:nvGraphicFramePr>
            <p:cNvPr id="3" name="Diagrama 2"/>
            <p:cNvGraphicFramePr/>
            <p:nvPr/>
          </p:nvGraphicFramePr>
          <p:xfrm>
            <a:off x="539552" y="909352"/>
            <a:ext cx="7128792" cy="41038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971600" y="3512613"/>
              <a:ext cx="7920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pmm</a:t>
              </a:r>
              <a:r>
                <a:rPr kumimoji="0" lang="pt-PT" sz="14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P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1547664" y="4981596"/>
              <a:ext cx="6477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pma</a:t>
              </a:r>
              <a:r>
                <a:rPr kumimoji="0" lang="pt-PT" sz="14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P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2480590" y="4981596"/>
              <a:ext cx="6477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pm</a:t>
              </a:r>
              <a:r>
                <a:rPr kumimoji="0" lang="pt-PT" sz="14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pt-P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3564183" y="4981596"/>
              <a:ext cx="6477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pt-PT" sz="14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r>
                <a:rPr kumimoji="0" lang="pt-PT" sz="14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P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4500287" y="4981596"/>
              <a:ext cx="6477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pt-PT" sz="14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r>
                <a:rPr kumimoji="0" lang="pt-PT" sz="14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P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5508399" y="4981596"/>
              <a:ext cx="6477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pt-PT" sz="14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112</a:t>
              </a:r>
              <a:endParaRPr kumimoji="0" lang="pt-P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6516511" y="4981596"/>
              <a:ext cx="6477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pt-PT" sz="14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111</a:t>
              </a:r>
              <a:endParaRPr kumimoji="0" lang="pt-P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ítulo 1"/>
          <p:cNvSpPr txBox="1">
            <a:spLocks/>
          </p:cNvSpPr>
          <p:nvPr/>
        </p:nvSpPr>
        <p:spPr>
          <a:xfrm>
            <a:off x="230832" y="855566"/>
            <a:ext cx="8445624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Fluxograma de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Washburn</a:t>
            </a: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e </a:t>
            </a:r>
            <a:r>
              <a:rPr lang="pt-PT" sz="4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Crowe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2"/>
          <p:cNvSpPr txBox="1"/>
          <p:nvPr/>
        </p:nvSpPr>
        <p:spPr>
          <a:xfrm>
            <a:off x="611560" y="1988840"/>
            <a:ext cx="7848872" cy="4464496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</a:pPr>
            <a:endParaRPr lang="pt-PT" dirty="0" smtClean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806896" y="2135907"/>
            <a:ext cx="7293496" cy="41734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(A)</a:t>
            </a:r>
            <a:r>
              <a:rPr lang="pt-PT" dirty="0" smtClean="0">
                <a:solidFill>
                  <a:srgbClr val="FF0000"/>
                </a:solidFill>
              </a:rPr>
              <a:t>  O primeiro símbolo é</a:t>
            </a:r>
            <a:r>
              <a:rPr lang="pt-PT" dirty="0" smtClean="0"/>
              <a:t> sempre um</a:t>
            </a:r>
            <a:r>
              <a:rPr lang="pt-PT" b="1" i="1" dirty="0" smtClean="0"/>
              <a:t> p </a:t>
            </a:r>
            <a:r>
              <a:rPr lang="pt-PT" dirty="0" smtClean="0"/>
              <a:t>;</a:t>
            </a:r>
          </a:p>
          <a:p>
            <a:pPr>
              <a:buNone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(B)</a:t>
            </a:r>
            <a:r>
              <a:rPr lang="pt-PT" dirty="0" smtClean="0">
                <a:solidFill>
                  <a:srgbClr val="FF0000"/>
                </a:solidFill>
              </a:rPr>
              <a:t>  O segundo símbolo é</a:t>
            </a:r>
            <a:r>
              <a:rPr lang="pt-PT" dirty="0" smtClean="0"/>
              <a:t>:</a:t>
            </a:r>
          </a:p>
          <a:p>
            <a:pPr>
              <a:buNone/>
            </a:pPr>
            <a:r>
              <a:rPr lang="pt-PT" dirty="0">
                <a:solidFill>
                  <a:srgbClr val="FF0000"/>
                </a:solidFill>
              </a:rPr>
              <a:t>	</a:t>
            </a:r>
            <a:r>
              <a:rPr lang="pt-PT" dirty="0" smtClean="0">
                <a:solidFill>
                  <a:srgbClr val="FF0000"/>
                </a:solidFill>
              </a:rPr>
              <a:t>   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a)  </a:t>
            </a:r>
            <a:r>
              <a:rPr lang="pt-PT" b="1" dirty="0" smtClean="0"/>
              <a:t>1</a:t>
            </a:r>
            <a:r>
              <a:rPr lang="pt-PT" dirty="0" smtClean="0"/>
              <a:t> – o friso não tem reflexão de eixo vertical</a:t>
            </a:r>
          </a:p>
          <a:p>
            <a:pPr>
              <a:buNone/>
            </a:pPr>
            <a:r>
              <a:rPr lang="pt-PT" dirty="0">
                <a:solidFill>
                  <a:srgbClr val="FF0000"/>
                </a:solidFill>
              </a:rPr>
              <a:t>	</a:t>
            </a:r>
            <a:r>
              <a:rPr lang="pt-PT" dirty="0" smtClean="0">
                <a:solidFill>
                  <a:srgbClr val="FF0000"/>
                </a:solidFill>
              </a:rPr>
              <a:t>   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b)  </a:t>
            </a:r>
            <a:r>
              <a:rPr lang="pt-PT" b="1" i="1" dirty="0" smtClean="0"/>
              <a:t>m</a:t>
            </a:r>
            <a:r>
              <a:rPr lang="pt-PT" dirty="0" smtClean="0"/>
              <a:t> – o friso tem reflexão de eixo vertical</a:t>
            </a:r>
          </a:p>
          <a:p>
            <a:pPr>
              <a:buNone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(C)</a:t>
            </a:r>
            <a:r>
              <a:rPr lang="pt-PT" dirty="0" smtClean="0">
                <a:solidFill>
                  <a:srgbClr val="FF0000"/>
                </a:solidFill>
              </a:rPr>
              <a:t>  O terceiro símbolo é:</a:t>
            </a:r>
          </a:p>
          <a:p>
            <a:pPr>
              <a:buNone/>
            </a:pPr>
            <a:r>
              <a:rPr lang="pt-PT" dirty="0">
                <a:solidFill>
                  <a:srgbClr val="FF0000"/>
                </a:solidFill>
              </a:rPr>
              <a:t>	</a:t>
            </a:r>
            <a:r>
              <a:rPr lang="pt-PT" dirty="0" smtClean="0">
                <a:solidFill>
                  <a:srgbClr val="FF0000"/>
                </a:solidFill>
              </a:rPr>
              <a:t>   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a)  </a:t>
            </a:r>
            <a:r>
              <a:rPr lang="pt-PT" b="1" i="1" dirty="0" smtClean="0"/>
              <a:t>m</a:t>
            </a:r>
            <a:r>
              <a:rPr lang="pt-PT" dirty="0" smtClean="0"/>
              <a:t> – o friso tem reflexão de eixo horizontal</a:t>
            </a:r>
          </a:p>
          <a:p>
            <a:pPr>
              <a:buNone/>
            </a:pPr>
            <a:r>
              <a:rPr lang="pt-PT" dirty="0">
                <a:solidFill>
                  <a:srgbClr val="FF0000"/>
                </a:solidFill>
              </a:rPr>
              <a:t>	</a:t>
            </a:r>
            <a:r>
              <a:rPr lang="pt-PT" dirty="0" smtClean="0">
                <a:solidFill>
                  <a:srgbClr val="FF0000"/>
                </a:solidFill>
              </a:rPr>
              <a:t>   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b)  </a:t>
            </a:r>
            <a:r>
              <a:rPr lang="pt-PT" b="1" i="1" dirty="0" smtClean="0"/>
              <a:t>a</a:t>
            </a:r>
            <a:r>
              <a:rPr lang="pt-PT" dirty="0" smtClean="0"/>
              <a:t> – o friso tem reflexão deslizante</a:t>
            </a:r>
          </a:p>
          <a:p>
            <a:pPr>
              <a:buNone/>
            </a:pPr>
            <a:r>
              <a:rPr lang="pt-PT" dirty="0">
                <a:solidFill>
                  <a:srgbClr val="FF0000"/>
                </a:solidFill>
              </a:rPr>
              <a:t>	</a:t>
            </a:r>
            <a:r>
              <a:rPr lang="pt-PT" dirty="0" smtClean="0">
                <a:solidFill>
                  <a:srgbClr val="FF0000"/>
                </a:solidFill>
              </a:rPr>
              <a:t>   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c)  </a:t>
            </a:r>
            <a:r>
              <a:rPr lang="pt-PT" b="1" dirty="0" smtClean="0"/>
              <a:t>1</a:t>
            </a:r>
            <a:r>
              <a:rPr lang="pt-PT" dirty="0" smtClean="0"/>
              <a:t> -  não se verifica nem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a)</a:t>
            </a:r>
            <a:r>
              <a:rPr lang="pt-PT" b="1" dirty="0" smtClean="0"/>
              <a:t> </a:t>
            </a:r>
            <a:r>
              <a:rPr lang="pt-PT" dirty="0" smtClean="0"/>
              <a:t>nem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b)</a:t>
            </a:r>
            <a:r>
              <a:rPr lang="pt-PT" dirty="0" smtClean="0"/>
              <a:t>.</a:t>
            </a:r>
          </a:p>
          <a:p>
            <a:pPr>
              <a:buNone/>
            </a:pP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(D)</a:t>
            </a:r>
            <a:r>
              <a:rPr lang="pt-PT" dirty="0" smtClean="0">
                <a:solidFill>
                  <a:srgbClr val="FF0000"/>
                </a:solidFill>
              </a:rPr>
              <a:t>  O quarto símbolo é:</a:t>
            </a:r>
          </a:p>
          <a:p>
            <a:pPr>
              <a:buNone/>
            </a:pPr>
            <a:r>
              <a:rPr lang="pt-PT" dirty="0">
                <a:solidFill>
                  <a:srgbClr val="FF0000"/>
                </a:solidFill>
              </a:rPr>
              <a:t>	</a:t>
            </a:r>
            <a:r>
              <a:rPr lang="pt-PT" dirty="0" smtClean="0">
                <a:solidFill>
                  <a:srgbClr val="FF0000"/>
                </a:solidFill>
              </a:rPr>
              <a:t>   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a)  </a:t>
            </a:r>
            <a:r>
              <a:rPr lang="pt-PT" b="1" dirty="0" smtClean="0"/>
              <a:t>2</a:t>
            </a:r>
            <a:r>
              <a:rPr lang="pt-PT" dirty="0" smtClean="0"/>
              <a:t> – existe rotação (meia-volta)</a:t>
            </a:r>
          </a:p>
          <a:p>
            <a:pPr>
              <a:buNone/>
            </a:pPr>
            <a:r>
              <a:rPr lang="pt-PT" dirty="0">
                <a:solidFill>
                  <a:srgbClr val="FF0000"/>
                </a:solidFill>
              </a:rPr>
              <a:t>	</a:t>
            </a:r>
            <a:r>
              <a:rPr lang="pt-PT" dirty="0" smtClean="0">
                <a:solidFill>
                  <a:srgbClr val="FF0000"/>
                </a:solidFill>
              </a:rPr>
              <a:t>   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b)  </a:t>
            </a:r>
            <a:r>
              <a:rPr lang="pt-PT" b="1" dirty="0" smtClean="0"/>
              <a:t>1</a:t>
            </a:r>
            <a:r>
              <a:rPr lang="pt-PT" dirty="0" smtClean="0"/>
              <a:t> – não existe rotação </a:t>
            </a: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30832" y="855566"/>
            <a:ext cx="8445624" cy="989258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Simbologia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(para frisos cuja recta fixa para todas as simetrias é horizontal)</a:t>
            </a:r>
            <a:endParaRPr lang="pt-PT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/>
          <p:nvPr/>
        </p:nvGrpSpPr>
        <p:grpSpPr>
          <a:xfrm>
            <a:off x="252168" y="1412776"/>
            <a:ext cx="5832000" cy="1080000"/>
            <a:chOff x="1692328" y="2132976"/>
            <a:chExt cx="5832000" cy="1080000"/>
          </a:xfrm>
        </p:grpSpPr>
        <p:sp>
          <p:nvSpPr>
            <p:cNvPr id="7" name="Triângulo rectângulo 6"/>
            <p:cNvSpPr/>
            <p:nvPr/>
          </p:nvSpPr>
          <p:spPr>
            <a:xfrm flipH="1">
              <a:off x="1764336" y="2276992"/>
              <a:ext cx="702000" cy="36004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Triângulo rectângulo 9"/>
            <p:cNvSpPr/>
            <p:nvPr/>
          </p:nvSpPr>
          <p:spPr>
            <a:xfrm>
              <a:off x="2637547" y="2276992"/>
              <a:ext cx="702000" cy="36004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6" name="Conexão recta 5"/>
            <p:cNvCxnSpPr/>
            <p:nvPr/>
          </p:nvCxnSpPr>
          <p:spPr>
            <a:xfrm rot="5400000">
              <a:off x="2016424" y="2672976"/>
              <a:ext cx="1080000" cy="0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xão recta 3"/>
            <p:cNvCxnSpPr/>
            <p:nvPr/>
          </p:nvCxnSpPr>
          <p:spPr>
            <a:xfrm>
              <a:off x="1692328" y="2709040"/>
              <a:ext cx="5832000" cy="0"/>
            </a:xfrm>
            <a:prstGeom prst="line">
              <a:avLst/>
            </a:prstGeom>
            <a:ln w="28575">
              <a:solidFill>
                <a:srgbClr val="00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iângulo rectângulo 12"/>
            <p:cNvSpPr/>
            <p:nvPr/>
          </p:nvSpPr>
          <p:spPr>
            <a:xfrm flipH="1" flipV="1">
              <a:off x="3564536" y="2781048"/>
              <a:ext cx="702000" cy="36004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Triângulo rectângulo 14"/>
            <p:cNvSpPr/>
            <p:nvPr/>
          </p:nvSpPr>
          <p:spPr>
            <a:xfrm flipV="1">
              <a:off x="4437747" y="2781048"/>
              <a:ext cx="702000" cy="36004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6" name="Conexão recta 15"/>
            <p:cNvCxnSpPr/>
            <p:nvPr/>
          </p:nvCxnSpPr>
          <p:spPr>
            <a:xfrm rot="5400000">
              <a:off x="3816624" y="2672976"/>
              <a:ext cx="1080000" cy="0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iângulo rectângulo 17"/>
            <p:cNvSpPr/>
            <p:nvPr/>
          </p:nvSpPr>
          <p:spPr>
            <a:xfrm flipH="1">
              <a:off x="5364736" y="2276992"/>
              <a:ext cx="702000" cy="36004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Triângulo rectângulo 19"/>
            <p:cNvSpPr/>
            <p:nvPr/>
          </p:nvSpPr>
          <p:spPr>
            <a:xfrm>
              <a:off x="6237947" y="2276992"/>
              <a:ext cx="702000" cy="36004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22" name="Conexão recta 21"/>
            <p:cNvCxnSpPr/>
            <p:nvPr/>
          </p:nvCxnSpPr>
          <p:spPr>
            <a:xfrm rot="5400000">
              <a:off x="5616824" y="2672976"/>
              <a:ext cx="1080000" cy="0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75"/>
          <p:cNvGrpSpPr/>
          <p:nvPr/>
        </p:nvGrpSpPr>
        <p:grpSpPr>
          <a:xfrm>
            <a:off x="6300192" y="1546175"/>
            <a:ext cx="2077715" cy="642961"/>
            <a:chOff x="6300192" y="1546175"/>
            <a:chExt cx="2077715" cy="642961"/>
          </a:xfrm>
        </p:grpSpPr>
        <p:sp>
          <p:nvSpPr>
            <p:cNvPr id="64" name="Forma livre 63"/>
            <p:cNvSpPr/>
            <p:nvPr/>
          </p:nvSpPr>
          <p:spPr>
            <a:xfrm>
              <a:off x="6300192" y="1546175"/>
              <a:ext cx="2077715" cy="459257"/>
            </a:xfrm>
            <a:custGeom>
              <a:avLst/>
              <a:gdLst>
                <a:gd name="connsiteX0" fmla="*/ 0 w 2077715"/>
                <a:gd name="connsiteY0" fmla="*/ 45926 h 459257"/>
                <a:gd name="connsiteX1" fmla="*/ 13451 w 2077715"/>
                <a:gd name="connsiteY1" fmla="*/ 13451 h 459257"/>
                <a:gd name="connsiteX2" fmla="*/ 45926 w 2077715"/>
                <a:gd name="connsiteY2" fmla="*/ 0 h 459257"/>
                <a:gd name="connsiteX3" fmla="*/ 2031789 w 2077715"/>
                <a:gd name="connsiteY3" fmla="*/ 0 h 459257"/>
                <a:gd name="connsiteX4" fmla="*/ 2064264 w 2077715"/>
                <a:gd name="connsiteY4" fmla="*/ 13451 h 459257"/>
                <a:gd name="connsiteX5" fmla="*/ 2077715 w 2077715"/>
                <a:gd name="connsiteY5" fmla="*/ 45926 h 459257"/>
                <a:gd name="connsiteX6" fmla="*/ 2077715 w 2077715"/>
                <a:gd name="connsiteY6" fmla="*/ 413331 h 459257"/>
                <a:gd name="connsiteX7" fmla="*/ 2064264 w 2077715"/>
                <a:gd name="connsiteY7" fmla="*/ 445806 h 459257"/>
                <a:gd name="connsiteX8" fmla="*/ 2031789 w 2077715"/>
                <a:gd name="connsiteY8" fmla="*/ 459257 h 459257"/>
                <a:gd name="connsiteX9" fmla="*/ 45926 w 2077715"/>
                <a:gd name="connsiteY9" fmla="*/ 459257 h 459257"/>
                <a:gd name="connsiteX10" fmla="*/ 13451 w 2077715"/>
                <a:gd name="connsiteY10" fmla="*/ 445806 h 459257"/>
                <a:gd name="connsiteX11" fmla="*/ 0 w 2077715"/>
                <a:gd name="connsiteY11" fmla="*/ 413331 h 459257"/>
                <a:gd name="connsiteX12" fmla="*/ 0 w 2077715"/>
                <a:gd name="connsiteY12" fmla="*/ 45926 h 45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7715" h="459257">
                  <a:moveTo>
                    <a:pt x="0" y="45926"/>
                  </a:moveTo>
                  <a:cubicBezTo>
                    <a:pt x="0" y="33746"/>
                    <a:pt x="4839" y="22064"/>
                    <a:pt x="13451" y="13451"/>
                  </a:cubicBezTo>
                  <a:cubicBezTo>
                    <a:pt x="22064" y="4838"/>
                    <a:pt x="33745" y="0"/>
                    <a:pt x="45926" y="0"/>
                  </a:cubicBezTo>
                  <a:lnTo>
                    <a:pt x="2031789" y="0"/>
                  </a:lnTo>
                  <a:cubicBezTo>
                    <a:pt x="2043969" y="0"/>
                    <a:pt x="2055651" y="4839"/>
                    <a:pt x="2064264" y="13451"/>
                  </a:cubicBezTo>
                  <a:cubicBezTo>
                    <a:pt x="2072877" y="22064"/>
                    <a:pt x="2077715" y="33745"/>
                    <a:pt x="2077715" y="45926"/>
                  </a:cubicBezTo>
                  <a:lnTo>
                    <a:pt x="2077715" y="413331"/>
                  </a:lnTo>
                  <a:cubicBezTo>
                    <a:pt x="2077715" y="425511"/>
                    <a:pt x="2072876" y="437193"/>
                    <a:pt x="2064264" y="445806"/>
                  </a:cubicBezTo>
                  <a:cubicBezTo>
                    <a:pt x="2055651" y="454419"/>
                    <a:pt x="2043970" y="459257"/>
                    <a:pt x="2031789" y="459257"/>
                  </a:cubicBezTo>
                  <a:lnTo>
                    <a:pt x="45926" y="459257"/>
                  </a:lnTo>
                  <a:cubicBezTo>
                    <a:pt x="33746" y="459257"/>
                    <a:pt x="22064" y="454418"/>
                    <a:pt x="13451" y="445806"/>
                  </a:cubicBezTo>
                  <a:cubicBezTo>
                    <a:pt x="4838" y="437193"/>
                    <a:pt x="0" y="425512"/>
                    <a:pt x="0" y="413331"/>
                  </a:cubicBezTo>
                  <a:lnTo>
                    <a:pt x="0" y="4592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71" tIns="59171" rIns="59171" bIns="5917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kern="1200" dirty="0" smtClean="0"/>
                <a:t>Existe uma reflexão de eixo vertical?</a:t>
              </a:r>
              <a:endParaRPr lang="pt-PT" sz="1500" kern="1200" dirty="0"/>
            </a:p>
          </p:txBody>
        </p:sp>
        <p:sp>
          <p:nvSpPr>
            <p:cNvPr id="65" name="Forma livre 64"/>
            <p:cNvSpPr/>
            <p:nvPr/>
          </p:nvSpPr>
          <p:spPr>
            <a:xfrm>
              <a:off x="7293330" y="2005433"/>
              <a:ext cx="91440" cy="1837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8370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upo 76"/>
          <p:cNvGrpSpPr/>
          <p:nvPr/>
        </p:nvGrpSpPr>
        <p:grpSpPr>
          <a:xfrm>
            <a:off x="6994606" y="2189136"/>
            <a:ext cx="688886" cy="642960"/>
            <a:chOff x="6994606" y="2189136"/>
            <a:chExt cx="688886" cy="642960"/>
          </a:xfrm>
        </p:grpSpPr>
        <p:sp>
          <p:nvSpPr>
            <p:cNvPr id="66" name="Forma livre 65"/>
            <p:cNvSpPr/>
            <p:nvPr/>
          </p:nvSpPr>
          <p:spPr>
            <a:xfrm>
              <a:off x="6994606" y="2189136"/>
              <a:ext cx="688886" cy="459257"/>
            </a:xfrm>
            <a:custGeom>
              <a:avLst/>
              <a:gdLst>
                <a:gd name="connsiteX0" fmla="*/ 0 w 688886"/>
                <a:gd name="connsiteY0" fmla="*/ 45926 h 459257"/>
                <a:gd name="connsiteX1" fmla="*/ 13451 w 688886"/>
                <a:gd name="connsiteY1" fmla="*/ 13451 h 459257"/>
                <a:gd name="connsiteX2" fmla="*/ 45926 w 688886"/>
                <a:gd name="connsiteY2" fmla="*/ 0 h 459257"/>
                <a:gd name="connsiteX3" fmla="*/ 642960 w 688886"/>
                <a:gd name="connsiteY3" fmla="*/ 0 h 459257"/>
                <a:gd name="connsiteX4" fmla="*/ 675435 w 688886"/>
                <a:gd name="connsiteY4" fmla="*/ 13451 h 459257"/>
                <a:gd name="connsiteX5" fmla="*/ 688886 w 688886"/>
                <a:gd name="connsiteY5" fmla="*/ 45926 h 459257"/>
                <a:gd name="connsiteX6" fmla="*/ 688886 w 688886"/>
                <a:gd name="connsiteY6" fmla="*/ 413331 h 459257"/>
                <a:gd name="connsiteX7" fmla="*/ 675435 w 688886"/>
                <a:gd name="connsiteY7" fmla="*/ 445806 h 459257"/>
                <a:gd name="connsiteX8" fmla="*/ 642960 w 688886"/>
                <a:gd name="connsiteY8" fmla="*/ 459257 h 459257"/>
                <a:gd name="connsiteX9" fmla="*/ 45926 w 688886"/>
                <a:gd name="connsiteY9" fmla="*/ 459257 h 459257"/>
                <a:gd name="connsiteX10" fmla="*/ 13451 w 688886"/>
                <a:gd name="connsiteY10" fmla="*/ 445806 h 459257"/>
                <a:gd name="connsiteX11" fmla="*/ 0 w 688886"/>
                <a:gd name="connsiteY11" fmla="*/ 413331 h 459257"/>
                <a:gd name="connsiteX12" fmla="*/ 0 w 688886"/>
                <a:gd name="connsiteY12" fmla="*/ 45926 h 45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886" h="459257">
                  <a:moveTo>
                    <a:pt x="0" y="45926"/>
                  </a:moveTo>
                  <a:cubicBezTo>
                    <a:pt x="0" y="33746"/>
                    <a:pt x="4839" y="22064"/>
                    <a:pt x="13451" y="13451"/>
                  </a:cubicBezTo>
                  <a:cubicBezTo>
                    <a:pt x="22064" y="4838"/>
                    <a:pt x="33745" y="0"/>
                    <a:pt x="45926" y="0"/>
                  </a:cubicBezTo>
                  <a:lnTo>
                    <a:pt x="642960" y="0"/>
                  </a:lnTo>
                  <a:cubicBezTo>
                    <a:pt x="655140" y="0"/>
                    <a:pt x="666822" y="4839"/>
                    <a:pt x="675435" y="13451"/>
                  </a:cubicBezTo>
                  <a:cubicBezTo>
                    <a:pt x="684048" y="22064"/>
                    <a:pt x="688886" y="33745"/>
                    <a:pt x="688886" y="45926"/>
                  </a:cubicBezTo>
                  <a:lnTo>
                    <a:pt x="688886" y="413331"/>
                  </a:lnTo>
                  <a:cubicBezTo>
                    <a:pt x="688886" y="425511"/>
                    <a:pt x="684047" y="437193"/>
                    <a:pt x="675435" y="445806"/>
                  </a:cubicBezTo>
                  <a:cubicBezTo>
                    <a:pt x="666822" y="454419"/>
                    <a:pt x="655141" y="459257"/>
                    <a:pt x="642960" y="459257"/>
                  </a:cubicBezTo>
                  <a:lnTo>
                    <a:pt x="45926" y="459257"/>
                  </a:lnTo>
                  <a:cubicBezTo>
                    <a:pt x="33746" y="459257"/>
                    <a:pt x="22064" y="454418"/>
                    <a:pt x="13451" y="445806"/>
                  </a:cubicBezTo>
                  <a:cubicBezTo>
                    <a:pt x="4838" y="437193"/>
                    <a:pt x="0" y="425512"/>
                    <a:pt x="0" y="413331"/>
                  </a:cubicBezTo>
                  <a:lnTo>
                    <a:pt x="0" y="4592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71" tIns="59171" rIns="59171" bIns="5917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kern="1200" dirty="0" smtClean="0"/>
                <a:t>Sim</a:t>
              </a:r>
              <a:endParaRPr lang="pt-PT" sz="1500" kern="1200" dirty="0"/>
            </a:p>
          </p:txBody>
        </p:sp>
        <p:sp>
          <p:nvSpPr>
            <p:cNvPr id="67" name="Forma livre 66"/>
            <p:cNvSpPr/>
            <p:nvPr/>
          </p:nvSpPr>
          <p:spPr>
            <a:xfrm>
              <a:off x="7293330" y="2648393"/>
              <a:ext cx="91440" cy="1837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8370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Grupo 77"/>
          <p:cNvGrpSpPr/>
          <p:nvPr/>
        </p:nvGrpSpPr>
        <p:grpSpPr>
          <a:xfrm>
            <a:off x="6300192" y="2832096"/>
            <a:ext cx="2088232" cy="642961"/>
            <a:chOff x="6555476" y="2832096"/>
            <a:chExt cx="1567147" cy="642961"/>
          </a:xfrm>
        </p:grpSpPr>
        <p:sp>
          <p:nvSpPr>
            <p:cNvPr id="68" name="Forma livre 67"/>
            <p:cNvSpPr/>
            <p:nvPr/>
          </p:nvSpPr>
          <p:spPr>
            <a:xfrm>
              <a:off x="6555476" y="2832096"/>
              <a:ext cx="1567147" cy="459257"/>
            </a:xfrm>
            <a:custGeom>
              <a:avLst/>
              <a:gdLst>
                <a:gd name="connsiteX0" fmla="*/ 0 w 1567147"/>
                <a:gd name="connsiteY0" fmla="*/ 45926 h 459257"/>
                <a:gd name="connsiteX1" fmla="*/ 13451 w 1567147"/>
                <a:gd name="connsiteY1" fmla="*/ 13451 h 459257"/>
                <a:gd name="connsiteX2" fmla="*/ 45926 w 1567147"/>
                <a:gd name="connsiteY2" fmla="*/ 0 h 459257"/>
                <a:gd name="connsiteX3" fmla="*/ 1521221 w 1567147"/>
                <a:gd name="connsiteY3" fmla="*/ 0 h 459257"/>
                <a:gd name="connsiteX4" fmla="*/ 1553696 w 1567147"/>
                <a:gd name="connsiteY4" fmla="*/ 13451 h 459257"/>
                <a:gd name="connsiteX5" fmla="*/ 1567147 w 1567147"/>
                <a:gd name="connsiteY5" fmla="*/ 45926 h 459257"/>
                <a:gd name="connsiteX6" fmla="*/ 1567147 w 1567147"/>
                <a:gd name="connsiteY6" fmla="*/ 413331 h 459257"/>
                <a:gd name="connsiteX7" fmla="*/ 1553696 w 1567147"/>
                <a:gd name="connsiteY7" fmla="*/ 445806 h 459257"/>
                <a:gd name="connsiteX8" fmla="*/ 1521221 w 1567147"/>
                <a:gd name="connsiteY8" fmla="*/ 459257 h 459257"/>
                <a:gd name="connsiteX9" fmla="*/ 45926 w 1567147"/>
                <a:gd name="connsiteY9" fmla="*/ 459257 h 459257"/>
                <a:gd name="connsiteX10" fmla="*/ 13451 w 1567147"/>
                <a:gd name="connsiteY10" fmla="*/ 445806 h 459257"/>
                <a:gd name="connsiteX11" fmla="*/ 0 w 1567147"/>
                <a:gd name="connsiteY11" fmla="*/ 413331 h 459257"/>
                <a:gd name="connsiteX12" fmla="*/ 0 w 1567147"/>
                <a:gd name="connsiteY12" fmla="*/ 45926 h 45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7147" h="459257">
                  <a:moveTo>
                    <a:pt x="0" y="45926"/>
                  </a:moveTo>
                  <a:cubicBezTo>
                    <a:pt x="0" y="33746"/>
                    <a:pt x="4839" y="22064"/>
                    <a:pt x="13451" y="13451"/>
                  </a:cubicBezTo>
                  <a:cubicBezTo>
                    <a:pt x="22064" y="4838"/>
                    <a:pt x="33745" y="0"/>
                    <a:pt x="45926" y="0"/>
                  </a:cubicBezTo>
                  <a:lnTo>
                    <a:pt x="1521221" y="0"/>
                  </a:lnTo>
                  <a:cubicBezTo>
                    <a:pt x="1533401" y="0"/>
                    <a:pt x="1545083" y="4839"/>
                    <a:pt x="1553696" y="13451"/>
                  </a:cubicBezTo>
                  <a:cubicBezTo>
                    <a:pt x="1562309" y="22064"/>
                    <a:pt x="1567147" y="33745"/>
                    <a:pt x="1567147" y="45926"/>
                  </a:cubicBezTo>
                  <a:lnTo>
                    <a:pt x="1567147" y="413331"/>
                  </a:lnTo>
                  <a:cubicBezTo>
                    <a:pt x="1567147" y="425511"/>
                    <a:pt x="1562308" y="437193"/>
                    <a:pt x="1553696" y="445806"/>
                  </a:cubicBezTo>
                  <a:cubicBezTo>
                    <a:pt x="1545083" y="454419"/>
                    <a:pt x="1533402" y="459257"/>
                    <a:pt x="1521221" y="459257"/>
                  </a:cubicBezTo>
                  <a:lnTo>
                    <a:pt x="45926" y="459257"/>
                  </a:lnTo>
                  <a:cubicBezTo>
                    <a:pt x="33746" y="459257"/>
                    <a:pt x="22064" y="454418"/>
                    <a:pt x="13451" y="445806"/>
                  </a:cubicBezTo>
                  <a:cubicBezTo>
                    <a:pt x="4838" y="437193"/>
                    <a:pt x="0" y="425512"/>
                    <a:pt x="0" y="413331"/>
                  </a:cubicBezTo>
                  <a:lnTo>
                    <a:pt x="0" y="4592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71" tIns="59171" rIns="59171" bIns="5917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kern="1200" dirty="0" smtClean="0"/>
                <a:t>Existe uma reflexão de eixo horizontal?</a:t>
              </a:r>
              <a:endParaRPr lang="pt-PT" sz="1500" kern="1200" dirty="0"/>
            </a:p>
          </p:txBody>
        </p:sp>
        <p:sp>
          <p:nvSpPr>
            <p:cNvPr id="69" name="Forma livre 68"/>
            <p:cNvSpPr/>
            <p:nvPr/>
          </p:nvSpPr>
          <p:spPr>
            <a:xfrm>
              <a:off x="7293330" y="3291354"/>
              <a:ext cx="91440" cy="1837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8370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Grupo 78"/>
          <p:cNvGrpSpPr/>
          <p:nvPr/>
        </p:nvGrpSpPr>
        <p:grpSpPr>
          <a:xfrm>
            <a:off x="6994606" y="3475057"/>
            <a:ext cx="688886" cy="642961"/>
            <a:chOff x="6994606" y="3475057"/>
            <a:chExt cx="688886" cy="642961"/>
          </a:xfrm>
        </p:grpSpPr>
        <p:sp>
          <p:nvSpPr>
            <p:cNvPr id="70" name="Forma livre 69"/>
            <p:cNvSpPr/>
            <p:nvPr/>
          </p:nvSpPr>
          <p:spPr>
            <a:xfrm>
              <a:off x="6994606" y="3475057"/>
              <a:ext cx="688886" cy="459257"/>
            </a:xfrm>
            <a:custGeom>
              <a:avLst/>
              <a:gdLst>
                <a:gd name="connsiteX0" fmla="*/ 0 w 688886"/>
                <a:gd name="connsiteY0" fmla="*/ 45926 h 459257"/>
                <a:gd name="connsiteX1" fmla="*/ 13451 w 688886"/>
                <a:gd name="connsiteY1" fmla="*/ 13451 h 459257"/>
                <a:gd name="connsiteX2" fmla="*/ 45926 w 688886"/>
                <a:gd name="connsiteY2" fmla="*/ 0 h 459257"/>
                <a:gd name="connsiteX3" fmla="*/ 642960 w 688886"/>
                <a:gd name="connsiteY3" fmla="*/ 0 h 459257"/>
                <a:gd name="connsiteX4" fmla="*/ 675435 w 688886"/>
                <a:gd name="connsiteY4" fmla="*/ 13451 h 459257"/>
                <a:gd name="connsiteX5" fmla="*/ 688886 w 688886"/>
                <a:gd name="connsiteY5" fmla="*/ 45926 h 459257"/>
                <a:gd name="connsiteX6" fmla="*/ 688886 w 688886"/>
                <a:gd name="connsiteY6" fmla="*/ 413331 h 459257"/>
                <a:gd name="connsiteX7" fmla="*/ 675435 w 688886"/>
                <a:gd name="connsiteY7" fmla="*/ 445806 h 459257"/>
                <a:gd name="connsiteX8" fmla="*/ 642960 w 688886"/>
                <a:gd name="connsiteY8" fmla="*/ 459257 h 459257"/>
                <a:gd name="connsiteX9" fmla="*/ 45926 w 688886"/>
                <a:gd name="connsiteY9" fmla="*/ 459257 h 459257"/>
                <a:gd name="connsiteX10" fmla="*/ 13451 w 688886"/>
                <a:gd name="connsiteY10" fmla="*/ 445806 h 459257"/>
                <a:gd name="connsiteX11" fmla="*/ 0 w 688886"/>
                <a:gd name="connsiteY11" fmla="*/ 413331 h 459257"/>
                <a:gd name="connsiteX12" fmla="*/ 0 w 688886"/>
                <a:gd name="connsiteY12" fmla="*/ 45926 h 45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886" h="459257">
                  <a:moveTo>
                    <a:pt x="0" y="45926"/>
                  </a:moveTo>
                  <a:cubicBezTo>
                    <a:pt x="0" y="33746"/>
                    <a:pt x="4839" y="22064"/>
                    <a:pt x="13451" y="13451"/>
                  </a:cubicBezTo>
                  <a:cubicBezTo>
                    <a:pt x="22064" y="4838"/>
                    <a:pt x="33745" y="0"/>
                    <a:pt x="45926" y="0"/>
                  </a:cubicBezTo>
                  <a:lnTo>
                    <a:pt x="642960" y="0"/>
                  </a:lnTo>
                  <a:cubicBezTo>
                    <a:pt x="655140" y="0"/>
                    <a:pt x="666822" y="4839"/>
                    <a:pt x="675435" y="13451"/>
                  </a:cubicBezTo>
                  <a:cubicBezTo>
                    <a:pt x="684048" y="22064"/>
                    <a:pt x="688886" y="33745"/>
                    <a:pt x="688886" y="45926"/>
                  </a:cubicBezTo>
                  <a:lnTo>
                    <a:pt x="688886" y="413331"/>
                  </a:lnTo>
                  <a:cubicBezTo>
                    <a:pt x="688886" y="425511"/>
                    <a:pt x="684047" y="437193"/>
                    <a:pt x="675435" y="445806"/>
                  </a:cubicBezTo>
                  <a:cubicBezTo>
                    <a:pt x="666822" y="454419"/>
                    <a:pt x="655141" y="459257"/>
                    <a:pt x="642960" y="459257"/>
                  </a:cubicBezTo>
                  <a:lnTo>
                    <a:pt x="45926" y="459257"/>
                  </a:lnTo>
                  <a:cubicBezTo>
                    <a:pt x="33746" y="459257"/>
                    <a:pt x="22064" y="454418"/>
                    <a:pt x="13451" y="445806"/>
                  </a:cubicBezTo>
                  <a:cubicBezTo>
                    <a:pt x="4838" y="437193"/>
                    <a:pt x="0" y="425512"/>
                    <a:pt x="0" y="413331"/>
                  </a:cubicBezTo>
                  <a:lnTo>
                    <a:pt x="0" y="45926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71" tIns="59171" rIns="59171" bIns="5917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kern="1200" dirty="0" smtClean="0"/>
                <a:t>Não</a:t>
              </a:r>
              <a:endParaRPr lang="pt-PT" sz="1500" kern="1200" dirty="0"/>
            </a:p>
          </p:txBody>
        </p:sp>
        <p:sp>
          <p:nvSpPr>
            <p:cNvPr id="71" name="Forma livre 70"/>
            <p:cNvSpPr/>
            <p:nvPr/>
          </p:nvSpPr>
          <p:spPr>
            <a:xfrm>
              <a:off x="7293330" y="3934315"/>
              <a:ext cx="91440" cy="1837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8370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" name="Grupo 79"/>
          <p:cNvGrpSpPr/>
          <p:nvPr/>
        </p:nvGrpSpPr>
        <p:grpSpPr>
          <a:xfrm>
            <a:off x="6300192" y="4118018"/>
            <a:ext cx="2088232" cy="642960"/>
            <a:chOff x="6300192" y="4118018"/>
            <a:chExt cx="2088232" cy="642960"/>
          </a:xfrm>
        </p:grpSpPr>
        <p:sp>
          <p:nvSpPr>
            <p:cNvPr id="72" name="Forma livre 71"/>
            <p:cNvSpPr/>
            <p:nvPr/>
          </p:nvSpPr>
          <p:spPr>
            <a:xfrm>
              <a:off x="6300192" y="4118018"/>
              <a:ext cx="2088232" cy="459257"/>
            </a:xfrm>
            <a:custGeom>
              <a:avLst/>
              <a:gdLst>
                <a:gd name="connsiteX0" fmla="*/ 0 w 1558212"/>
                <a:gd name="connsiteY0" fmla="*/ 45926 h 459257"/>
                <a:gd name="connsiteX1" fmla="*/ 13451 w 1558212"/>
                <a:gd name="connsiteY1" fmla="*/ 13451 h 459257"/>
                <a:gd name="connsiteX2" fmla="*/ 45926 w 1558212"/>
                <a:gd name="connsiteY2" fmla="*/ 0 h 459257"/>
                <a:gd name="connsiteX3" fmla="*/ 1512286 w 1558212"/>
                <a:gd name="connsiteY3" fmla="*/ 0 h 459257"/>
                <a:gd name="connsiteX4" fmla="*/ 1544761 w 1558212"/>
                <a:gd name="connsiteY4" fmla="*/ 13451 h 459257"/>
                <a:gd name="connsiteX5" fmla="*/ 1558212 w 1558212"/>
                <a:gd name="connsiteY5" fmla="*/ 45926 h 459257"/>
                <a:gd name="connsiteX6" fmla="*/ 1558212 w 1558212"/>
                <a:gd name="connsiteY6" fmla="*/ 413331 h 459257"/>
                <a:gd name="connsiteX7" fmla="*/ 1544761 w 1558212"/>
                <a:gd name="connsiteY7" fmla="*/ 445806 h 459257"/>
                <a:gd name="connsiteX8" fmla="*/ 1512286 w 1558212"/>
                <a:gd name="connsiteY8" fmla="*/ 459257 h 459257"/>
                <a:gd name="connsiteX9" fmla="*/ 45926 w 1558212"/>
                <a:gd name="connsiteY9" fmla="*/ 459257 h 459257"/>
                <a:gd name="connsiteX10" fmla="*/ 13451 w 1558212"/>
                <a:gd name="connsiteY10" fmla="*/ 445806 h 459257"/>
                <a:gd name="connsiteX11" fmla="*/ 0 w 1558212"/>
                <a:gd name="connsiteY11" fmla="*/ 413331 h 459257"/>
                <a:gd name="connsiteX12" fmla="*/ 0 w 1558212"/>
                <a:gd name="connsiteY12" fmla="*/ 45926 h 45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8212" h="459257">
                  <a:moveTo>
                    <a:pt x="0" y="45926"/>
                  </a:moveTo>
                  <a:cubicBezTo>
                    <a:pt x="0" y="33746"/>
                    <a:pt x="4839" y="22064"/>
                    <a:pt x="13451" y="13451"/>
                  </a:cubicBezTo>
                  <a:cubicBezTo>
                    <a:pt x="22064" y="4838"/>
                    <a:pt x="33745" y="0"/>
                    <a:pt x="45926" y="0"/>
                  </a:cubicBezTo>
                  <a:lnTo>
                    <a:pt x="1512286" y="0"/>
                  </a:lnTo>
                  <a:cubicBezTo>
                    <a:pt x="1524466" y="0"/>
                    <a:pt x="1536148" y="4839"/>
                    <a:pt x="1544761" y="13451"/>
                  </a:cubicBezTo>
                  <a:cubicBezTo>
                    <a:pt x="1553374" y="22064"/>
                    <a:pt x="1558212" y="33745"/>
                    <a:pt x="1558212" y="45926"/>
                  </a:cubicBezTo>
                  <a:lnTo>
                    <a:pt x="1558212" y="413331"/>
                  </a:lnTo>
                  <a:cubicBezTo>
                    <a:pt x="1558212" y="425511"/>
                    <a:pt x="1553373" y="437193"/>
                    <a:pt x="1544761" y="445806"/>
                  </a:cubicBezTo>
                  <a:cubicBezTo>
                    <a:pt x="1536148" y="454419"/>
                    <a:pt x="1524467" y="459257"/>
                    <a:pt x="1512286" y="459257"/>
                  </a:cubicBezTo>
                  <a:lnTo>
                    <a:pt x="45926" y="459257"/>
                  </a:lnTo>
                  <a:cubicBezTo>
                    <a:pt x="33746" y="459257"/>
                    <a:pt x="22064" y="454418"/>
                    <a:pt x="13451" y="445806"/>
                  </a:cubicBezTo>
                  <a:cubicBezTo>
                    <a:pt x="4838" y="437193"/>
                    <a:pt x="0" y="425512"/>
                    <a:pt x="0" y="413331"/>
                  </a:cubicBezTo>
                  <a:lnTo>
                    <a:pt x="0" y="4592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71" tIns="59171" rIns="59171" bIns="5917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kern="1200" dirty="0" smtClean="0"/>
                <a:t>Existe uma meia-volta?</a:t>
              </a:r>
              <a:endParaRPr lang="pt-PT" sz="1500" kern="1200" dirty="0"/>
            </a:p>
          </p:txBody>
        </p:sp>
        <p:sp>
          <p:nvSpPr>
            <p:cNvPr id="73" name="Forma livre 72"/>
            <p:cNvSpPr/>
            <p:nvPr/>
          </p:nvSpPr>
          <p:spPr>
            <a:xfrm>
              <a:off x="7293330" y="4577275"/>
              <a:ext cx="91440" cy="1837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8370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4" name="Forma livre 73"/>
          <p:cNvSpPr/>
          <p:nvPr/>
        </p:nvSpPr>
        <p:spPr>
          <a:xfrm>
            <a:off x="6994606" y="4760978"/>
            <a:ext cx="688886" cy="459257"/>
          </a:xfrm>
          <a:custGeom>
            <a:avLst/>
            <a:gdLst>
              <a:gd name="connsiteX0" fmla="*/ 0 w 688886"/>
              <a:gd name="connsiteY0" fmla="*/ 45926 h 459257"/>
              <a:gd name="connsiteX1" fmla="*/ 13451 w 688886"/>
              <a:gd name="connsiteY1" fmla="*/ 13451 h 459257"/>
              <a:gd name="connsiteX2" fmla="*/ 45926 w 688886"/>
              <a:gd name="connsiteY2" fmla="*/ 0 h 459257"/>
              <a:gd name="connsiteX3" fmla="*/ 642960 w 688886"/>
              <a:gd name="connsiteY3" fmla="*/ 0 h 459257"/>
              <a:gd name="connsiteX4" fmla="*/ 675435 w 688886"/>
              <a:gd name="connsiteY4" fmla="*/ 13451 h 459257"/>
              <a:gd name="connsiteX5" fmla="*/ 688886 w 688886"/>
              <a:gd name="connsiteY5" fmla="*/ 45926 h 459257"/>
              <a:gd name="connsiteX6" fmla="*/ 688886 w 688886"/>
              <a:gd name="connsiteY6" fmla="*/ 413331 h 459257"/>
              <a:gd name="connsiteX7" fmla="*/ 675435 w 688886"/>
              <a:gd name="connsiteY7" fmla="*/ 445806 h 459257"/>
              <a:gd name="connsiteX8" fmla="*/ 642960 w 688886"/>
              <a:gd name="connsiteY8" fmla="*/ 459257 h 459257"/>
              <a:gd name="connsiteX9" fmla="*/ 45926 w 688886"/>
              <a:gd name="connsiteY9" fmla="*/ 459257 h 459257"/>
              <a:gd name="connsiteX10" fmla="*/ 13451 w 688886"/>
              <a:gd name="connsiteY10" fmla="*/ 445806 h 459257"/>
              <a:gd name="connsiteX11" fmla="*/ 0 w 688886"/>
              <a:gd name="connsiteY11" fmla="*/ 413331 h 459257"/>
              <a:gd name="connsiteX12" fmla="*/ 0 w 688886"/>
              <a:gd name="connsiteY12" fmla="*/ 45926 h 45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886" h="459257">
                <a:moveTo>
                  <a:pt x="0" y="45926"/>
                </a:moveTo>
                <a:cubicBezTo>
                  <a:pt x="0" y="33746"/>
                  <a:pt x="4839" y="22064"/>
                  <a:pt x="13451" y="13451"/>
                </a:cubicBezTo>
                <a:cubicBezTo>
                  <a:pt x="22064" y="4838"/>
                  <a:pt x="33745" y="0"/>
                  <a:pt x="45926" y="0"/>
                </a:cubicBezTo>
                <a:lnTo>
                  <a:pt x="642960" y="0"/>
                </a:lnTo>
                <a:cubicBezTo>
                  <a:pt x="655140" y="0"/>
                  <a:pt x="666822" y="4839"/>
                  <a:pt x="675435" y="13451"/>
                </a:cubicBezTo>
                <a:cubicBezTo>
                  <a:pt x="684048" y="22064"/>
                  <a:pt x="688886" y="33745"/>
                  <a:pt x="688886" y="45926"/>
                </a:cubicBezTo>
                <a:lnTo>
                  <a:pt x="688886" y="413331"/>
                </a:lnTo>
                <a:cubicBezTo>
                  <a:pt x="688886" y="425511"/>
                  <a:pt x="684047" y="437193"/>
                  <a:pt x="675435" y="445806"/>
                </a:cubicBezTo>
                <a:cubicBezTo>
                  <a:pt x="666822" y="454419"/>
                  <a:pt x="655141" y="459257"/>
                  <a:pt x="642960" y="459257"/>
                </a:cubicBezTo>
                <a:lnTo>
                  <a:pt x="45926" y="459257"/>
                </a:lnTo>
                <a:cubicBezTo>
                  <a:pt x="33746" y="459257"/>
                  <a:pt x="22064" y="454418"/>
                  <a:pt x="13451" y="445806"/>
                </a:cubicBezTo>
                <a:cubicBezTo>
                  <a:pt x="4838" y="437193"/>
                  <a:pt x="0" y="425512"/>
                  <a:pt x="0" y="413331"/>
                </a:cubicBezTo>
                <a:lnTo>
                  <a:pt x="0" y="459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171" tIns="59171" rIns="59171" bIns="5917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500" kern="1200" dirty="0" smtClean="0"/>
              <a:t>Sim</a:t>
            </a:r>
            <a:endParaRPr lang="pt-PT" sz="1500" kern="1200" dirty="0"/>
          </a:p>
        </p:txBody>
      </p:sp>
      <p:sp>
        <p:nvSpPr>
          <p:cNvPr id="30" name="CaixaDeTexto 52"/>
          <p:cNvSpPr txBox="1"/>
          <p:nvPr/>
        </p:nvSpPr>
        <p:spPr>
          <a:xfrm>
            <a:off x="5368280" y="5877272"/>
            <a:ext cx="3456384" cy="692696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85000" lnSpcReduction="20000"/>
          </a:bodyPr>
          <a:lstStyle/>
          <a:p>
            <a:r>
              <a:rPr lang="pt-PT" b="1" i="1" dirty="0" smtClean="0">
                <a:solidFill>
                  <a:schemeClr val="tx1"/>
                </a:solidFill>
              </a:rPr>
              <a:t>pma</a:t>
            </a:r>
            <a:r>
              <a:rPr lang="pt-PT" b="1" dirty="0" smtClean="0">
                <a:solidFill>
                  <a:schemeClr val="tx1"/>
                </a:solidFill>
              </a:rPr>
              <a:t>2</a:t>
            </a:r>
            <a:r>
              <a:rPr lang="pt-PT" dirty="0" smtClean="0">
                <a:solidFill>
                  <a:schemeClr val="tx1"/>
                </a:solidFill>
              </a:rPr>
              <a:t> – Reflexão deslizante</a:t>
            </a:r>
          </a:p>
          <a:p>
            <a:r>
              <a:rPr lang="pt-PT" dirty="0" smtClean="0">
                <a:solidFill>
                  <a:schemeClr val="tx1"/>
                </a:solidFill>
              </a:rPr>
              <a:t>              Reflexão de eixo vertical</a:t>
            </a:r>
          </a:p>
          <a:p>
            <a:r>
              <a:rPr lang="pt-PT" dirty="0" smtClean="0">
                <a:solidFill>
                  <a:schemeClr val="tx1"/>
                </a:solidFill>
              </a:rPr>
              <a:t>              Rotação</a:t>
            </a:r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58848" y="2382788"/>
            <a:ext cx="7200800" cy="122413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upo 8"/>
          <p:cNvGrpSpPr/>
          <p:nvPr/>
        </p:nvGrpSpPr>
        <p:grpSpPr>
          <a:xfrm>
            <a:off x="1144494" y="2446766"/>
            <a:ext cx="6883890" cy="1027215"/>
            <a:chOff x="1144494" y="2446766"/>
            <a:chExt cx="6883890" cy="1027215"/>
          </a:xfrm>
        </p:grpSpPr>
        <p:pic>
          <p:nvPicPr>
            <p:cNvPr id="44" name="Imagem 43" descr="stock vector : bird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852" t="73608" r="36582" b="3448"/>
            <a:stretch>
              <a:fillRect/>
            </a:stretch>
          </p:blipFill>
          <p:spPr bwMode="auto">
            <a:xfrm>
              <a:off x="1144494" y="2446766"/>
              <a:ext cx="1116280" cy="102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Imagem 44" descr="stock vector : bird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852" t="73608" r="36582" b="3448"/>
            <a:stretch>
              <a:fillRect/>
            </a:stretch>
          </p:blipFill>
          <p:spPr bwMode="auto">
            <a:xfrm>
              <a:off x="2586397" y="2446766"/>
              <a:ext cx="1116280" cy="102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Imagem 45" descr="stock vector : bird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852" t="73608" r="36582" b="3448"/>
            <a:stretch>
              <a:fillRect/>
            </a:stretch>
          </p:blipFill>
          <p:spPr bwMode="auto">
            <a:xfrm>
              <a:off x="4028300" y="2446766"/>
              <a:ext cx="1116280" cy="102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Imagem 46" descr="stock vector : bird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852" t="73608" r="36582" b="3448"/>
            <a:stretch>
              <a:fillRect/>
            </a:stretch>
          </p:blipFill>
          <p:spPr bwMode="auto">
            <a:xfrm>
              <a:off x="5470203" y="2446766"/>
              <a:ext cx="1116280" cy="102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Imagem 47" descr="stock vector : bird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852" t="73608" r="36582" b="3448"/>
            <a:stretch>
              <a:fillRect/>
            </a:stretch>
          </p:blipFill>
          <p:spPr bwMode="auto">
            <a:xfrm>
              <a:off x="6912104" y="2446766"/>
              <a:ext cx="1116280" cy="102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CaixaDeTexto 48"/>
          <p:cNvSpPr txBox="1"/>
          <p:nvPr/>
        </p:nvSpPr>
        <p:spPr>
          <a:xfrm>
            <a:off x="3203848" y="4293096"/>
            <a:ext cx="2845809" cy="461665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1 </a:t>
            </a:r>
            <a:r>
              <a:rPr lang="pt-PT" dirty="0" smtClean="0"/>
              <a:t>- Gerado por translações</a:t>
            </a:r>
            <a:endParaRPr lang="pt-PT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Sete tipos de frisos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8887" y="2586128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316416" y="2586128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27584" y="1590700"/>
            <a:ext cx="7632848" cy="280831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upo 13"/>
          <p:cNvGrpSpPr/>
          <p:nvPr/>
        </p:nvGrpSpPr>
        <p:grpSpPr>
          <a:xfrm>
            <a:off x="956230" y="1651882"/>
            <a:ext cx="7286296" cy="2311087"/>
            <a:chOff x="956230" y="1651882"/>
            <a:chExt cx="7286296" cy="2311087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956230" y="1813807"/>
              <a:ext cx="12573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700000" flipV="1">
              <a:off x="956230" y="3029519"/>
              <a:ext cx="12573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2667170" y="1813807"/>
              <a:ext cx="12573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700000" flipV="1">
              <a:off x="2667170" y="3029519"/>
              <a:ext cx="12573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4107330" y="1813807"/>
              <a:ext cx="12573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700000" flipV="1">
              <a:off x="4107330" y="3029519"/>
              <a:ext cx="12573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5545066" y="1813807"/>
              <a:ext cx="12573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700000" flipV="1">
              <a:off x="5545066" y="3029519"/>
              <a:ext cx="12573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6985226" y="1813807"/>
              <a:ext cx="12573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700000" flipV="1">
              <a:off x="6985226" y="3029519"/>
              <a:ext cx="12573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CaixaDeTexto 18"/>
          <p:cNvSpPr txBox="1"/>
          <p:nvPr/>
        </p:nvSpPr>
        <p:spPr>
          <a:xfrm>
            <a:off x="1691680" y="4856927"/>
            <a:ext cx="5834269" cy="461665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2</a:t>
            </a:r>
            <a:r>
              <a:rPr lang="pt-PT" dirty="0" smtClean="0"/>
              <a:t> - Gerado por translação e reflexão de eixo horizontal</a:t>
            </a:r>
            <a:endParaRPr lang="pt-PT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Sete tipos de frisos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51520" y="2598003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515302" y="2586128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97888" y="4504928"/>
            <a:ext cx="4392488" cy="211871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aphicFrame>
        <p:nvGraphicFramePr>
          <p:cNvPr id="2" name="Tabela 24"/>
          <p:cNvGraphicFramePr>
            <a:graphicFrameLocks noGrp="1"/>
          </p:cNvGraphicFramePr>
          <p:nvPr/>
        </p:nvGraphicFramePr>
        <p:xfrm>
          <a:off x="1080080" y="4581344"/>
          <a:ext cx="4212000" cy="1944000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a 12"/>
          <p:cNvGraphicFramePr>
            <a:graphicFrameLocks noGrp="1"/>
          </p:cNvGraphicFramePr>
          <p:nvPr/>
        </p:nvGraphicFramePr>
        <p:xfrm>
          <a:off x="1080080" y="4581342"/>
          <a:ext cx="4212000" cy="1944000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230832" y="855566"/>
            <a:ext cx="3045024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1. Translação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upo 23"/>
          <p:cNvGrpSpPr/>
          <p:nvPr/>
        </p:nvGrpSpPr>
        <p:grpSpPr>
          <a:xfrm>
            <a:off x="1259632" y="1628800"/>
            <a:ext cx="6624736" cy="2808312"/>
            <a:chOff x="3397451" y="1990581"/>
            <a:chExt cx="7853313" cy="5041380"/>
          </a:xfrm>
        </p:grpSpPr>
        <p:sp>
          <p:nvSpPr>
            <p:cNvPr id="6" name="CaixaDeTexto 52"/>
            <p:cNvSpPr txBox="1"/>
            <p:nvPr/>
          </p:nvSpPr>
          <p:spPr>
            <a:xfrm>
              <a:off x="3397451" y="1990581"/>
              <a:ext cx="7853313" cy="504138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177800" dist="38100" dir="2700000" sx="99000" sy="99000" algn="tl" rotWithShape="0">
                <a:prstClr val="black">
                  <a:alpha val="8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74320" algn="just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pt-PT" dirty="0" smtClean="0">
                  <a:solidFill>
                    <a:schemeClr val="tx1"/>
                  </a:solidFill>
                </a:rPr>
                <a:t>Uma </a:t>
              </a:r>
              <a:r>
                <a:rPr lang="pt-PT" b="1" dirty="0" smtClean="0">
                  <a:solidFill>
                    <a:schemeClr val="tx1"/>
                  </a:solidFill>
                </a:rPr>
                <a:t>translação</a:t>
              </a:r>
              <a:r>
                <a:rPr lang="pt-PT" dirty="0" smtClean="0">
                  <a:solidFill>
                    <a:schemeClr val="tx1"/>
                  </a:solidFill>
                </a:rPr>
                <a:t> é uma isometria em que a imagem de um objecto se pode obter por um movimento horizontal e outro vertical.</a:t>
              </a:r>
            </a:p>
            <a:p>
              <a:pPr indent="-274320" algn="just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pt-PT" dirty="0" smtClean="0">
                  <a:solidFill>
                    <a:schemeClr val="tx1"/>
                  </a:solidFill>
                </a:rPr>
                <a:t>Estes movimentos podem ser descritos por  números.</a:t>
              </a:r>
            </a:p>
            <a:p>
              <a:pPr indent="-274320" algn="just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endParaRPr lang="pt-PT" dirty="0" smtClean="0">
                <a:solidFill>
                  <a:schemeClr val="tx1"/>
                </a:solidFill>
              </a:endParaRPr>
            </a:p>
            <a:p>
              <a:pPr indent="-274320" algn="just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pt-PT" dirty="0" smtClean="0">
                  <a:solidFill>
                    <a:schemeClr val="tx1"/>
                  </a:solidFill>
                </a:rPr>
                <a:t>Os números de unidade de medida podem ser substituídos por um vector que normalmente se representa por uma </a:t>
              </a:r>
              <a:r>
                <a:rPr lang="pt-PT" dirty="0" err="1" smtClean="0">
                  <a:solidFill>
                    <a:schemeClr val="tx1"/>
                  </a:solidFill>
                </a:rPr>
                <a:t>letraminúscula</a:t>
              </a:r>
              <a:r>
                <a:rPr lang="pt-PT" dirty="0" smtClean="0">
                  <a:solidFill>
                    <a:schemeClr val="tx1"/>
                  </a:solidFill>
                </a:rPr>
                <a:t>  com uma seta por cima (     ,     ,     ).</a:t>
              </a:r>
              <a:endParaRPr lang="pt-PT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7" name="Objecto 17"/>
            <p:cNvGraphicFramePr>
              <a:graphicFrameLocks noChangeAspect="1"/>
            </p:cNvGraphicFramePr>
            <p:nvPr/>
          </p:nvGraphicFramePr>
          <p:xfrm>
            <a:off x="8177728" y="6127098"/>
            <a:ext cx="390557" cy="544107"/>
          </p:xfrm>
          <a:graphic>
            <a:graphicData uri="http://schemas.openxmlformats.org/presentationml/2006/ole">
              <p:oleObj spid="_x0000_s1026" name="Equação" r:id="rId3" imgW="126720" imgH="177480" progId="Equation.3">
                <p:embed/>
              </p:oleObj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8689901" y="6127098"/>
            <a:ext cx="185738" cy="548947"/>
          </p:xfrm>
          <a:graphic>
            <a:graphicData uri="http://schemas.openxmlformats.org/presentationml/2006/ole">
              <p:oleObj spid="_x0000_s1027" name="Equação" r:id="rId4" imgW="126720" imgH="177480" progId="Equation.3">
                <p:embed/>
              </p:oleObj>
            </a:graphicData>
          </a:graphic>
        </p:graphicFrame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9031349" y="6127098"/>
            <a:ext cx="479782" cy="547360"/>
          </p:xfrm>
          <a:graphic>
            <a:graphicData uri="http://schemas.openxmlformats.org/presentationml/2006/ole">
              <p:oleObj spid="_x0000_s1028" name="Equação" r:id="rId5" imgW="152280" imgH="177480" progId="Equation.3">
                <p:embed/>
              </p:oleObj>
            </a:graphicData>
          </a:graphic>
        </p:graphicFrame>
      </p:grpSp>
      <p:grpSp>
        <p:nvGrpSpPr>
          <p:cNvPr id="10" name="Grupo 11"/>
          <p:cNvGrpSpPr/>
          <p:nvPr/>
        </p:nvGrpSpPr>
        <p:grpSpPr>
          <a:xfrm>
            <a:off x="2711881" y="6167868"/>
            <a:ext cx="1944000" cy="258762"/>
            <a:chOff x="2675409" y="5949280"/>
            <a:chExt cx="1944000" cy="258762"/>
          </a:xfrm>
        </p:grpSpPr>
        <p:cxnSp>
          <p:nvCxnSpPr>
            <p:cNvPr id="11" name="Conexão recta unidireccional 9"/>
            <p:cNvCxnSpPr/>
            <p:nvPr/>
          </p:nvCxnSpPr>
          <p:spPr>
            <a:xfrm>
              <a:off x="2675409" y="5977855"/>
              <a:ext cx="1944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Objecto 10"/>
            <p:cNvGraphicFramePr>
              <a:graphicFrameLocks noChangeAspect="1"/>
            </p:cNvGraphicFramePr>
            <p:nvPr/>
          </p:nvGraphicFramePr>
          <p:xfrm>
            <a:off x="3275856" y="5949280"/>
            <a:ext cx="185738" cy="258762"/>
          </p:xfrm>
          <a:graphic>
            <a:graphicData uri="http://schemas.openxmlformats.org/presentationml/2006/ole">
              <p:oleObj spid="_x0000_s1029" name="Equação" r:id="rId6" imgW="126720" imgH="177480" progId="Equation.3">
                <p:embed/>
              </p:oleObj>
            </a:graphicData>
          </a:graphic>
        </p:graphicFrame>
      </p:grpSp>
      <p:sp>
        <p:nvSpPr>
          <p:cNvPr id="13" name="CaixaDeTexto 13"/>
          <p:cNvSpPr txBox="1"/>
          <p:nvPr/>
        </p:nvSpPr>
        <p:spPr>
          <a:xfrm>
            <a:off x="1482444" y="59643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A</a:t>
            </a:r>
            <a:endParaRPr lang="pt-PT" i="1" dirty="0"/>
          </a:p>
        </p:txBody>
      </p:sp>
      <p:sp>
        <p:nvSpPr>
          <p:cNvPr id="14" name="CaixaDeTexto 14"/>
          <p:cNvSpPr txBox="1"/>
          <p:nvPr/>
        </p:nvSpPr>
        <p:spPr>
          <a:xfrm>
            <a:off x="2616631" y="59643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B</a:t>
            </a:r>
            <a:endParaRPr lang="pt-PT" i="1" dirty="0"/>
          </a:p>
        </p:txBody>
      </p:sp>
      <p:sp>
        <p:nvSpPr>
          <p:cNvPr id="15" name="CaixaDeTexto 15"/>
          <p:cNvSpPr txBox="1"/>
          <p:nvPr/>
        </p:nvSpPr>
        <p:spPr>
          <a:xfrm>
            <a:off x="2615522" y="560431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C</a:t>
            </a:r>
            <a:endParaRPr lang="pt-PT" i="1" dirty="0"/>
          </a:p>
        </p:txBody>
      </p:sp>
      <p:sp>
        <p:nvSpPr>
          <p:cNvPr id="16" name="CaixaDeTexto 16"/>
          <p:cNvSpPr txBox="1"/>
          <p:nvPr/>
        </p:nvSpPr>
        <p:spPr>
          <a:xfrm>
            <a:off x="1964367" y="560454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D</a:t>
            </a:r>
            <a:endParaRPr lang="pt-PT" i="1" dirty="0"/>
          </a:p>
        </p:txBody>
      </p:sp>
      <p:sp>
        <p:nvSpPr>
          <p:cNvPr id="17" name="CaixaDeTexto 18"/>
          <p:cNvSpPr txBox="1"/>
          <p:nvPr/>
        </p:nvSpPr>
        <p:spPr>
          <a:xfrm>
            <a:off x="1963907" y="465335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E</a:t>
            </a:r>
            <a:endParaRPr lang="pt-PT" i="1" dirty="0"/>
          </a:p>
        </p:txBody>
      </p:sp>
      <p:sp>
        <p:nvSpPr>
          <p:cNvPr id="18" name="CaixaDeTexto 19"/>
          <p:cNvSpPr txBox="1"/>
          <p:nvPr/>
        </p:nvSpPr>
        <p:spPr>
          <a:xfrm>
            <a:off x="1528746" y="464291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F</a:t>
            </a:r>
            <a:endParaRPr lang="pt-PT" i="1" dirty="0"/>
          </a:p>
        </p:txBody>
      </p:sp>
      <p:sp>
        <p:nvSpPr>
          <p:cNvPr id="19" name="CaixaDeTexto 20"/>
          <p:cNvSpPr txBox="1"/>
          <p:nvPr/>
        </p:nvSpPr>
        <p:spPr>
          <a:xfrm>
            <a:off x="3359953" y="593463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A’</a:t>
            </a:r>
            <a:endParaRPr lang="pt-PT" i="1" dirty="0"/>
          </a:p>
        </p:txBody>
      </p:sp>
      <p:sp>
        <p:nvSpPr>
          <p:cNvPr id="20" name="CaixaDeTexto 21"/>
          <p:cNvSpPr txBox="1"/>
          <p:nvPr/>
        </p:nvSpPr>
        <p:spPr>
          <a:xfrm>
            <a:off x="4585230" y="594949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B’</a:t>
            </a:r>
            <a:endParaRPr lang="pt-PT" i="1" dirty="0"/>
          </a:p>
        </p:txBody>
      </p:sp>
      <p:sp>
        <p:nvSpPr>
          <p:cNvPr id="21" name="CaixaDeTexto 22"/>
          <p:cNvSpPr txBox="1"/>
          <p:nvPr/>
        </p:nvSpPr>
        <p:spPr>
          <a:xfrm>
            <a:off x="4556655" y="5623362"/>
            <a:ext cx="37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C’</a:t>
            </a:r>
            <a:endParaRPr lang="pt-PT" i="1" dirty="0"/>
          </a:p>
        </p:txBody>
      </p:sp>
      <p:sp>
        <p:nvSpPr>
          <p:cNvPr id="22" name="CaixaDeTexto 25"/>
          <p:cNvSpPr txBox="1"/>
          <p:nvPr/>
        </p:nvSpPr>
        <p:spPr>
          <a:xfrm>
            <a:off x="3907442" y="5623362"/>
            <a:ext cx="38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D’</a:t>
            </a:r>
            <a:endParaRPr lang="pt-PT" i="1" dirty="0"/>
          </a:p>
        </p:txBody>
      </p:sp>
      <p:sp>
        <p:nvSpPr>
          <p:cNvPr id="23" name="CaixaDeTexto 26"/>
          <p:cNvSpPr txBox="1"/>
          <p:nvPr/>
        </p:nvSpPr>
        <p:spPr>
          <a:xfrm>
            <a:off x="3927633" y="464382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E’</a:t>
            </a:r>
            <a:endParaRPr lang="pt-PT" i="1" dirty="0"/>
          </a:p>
        </p:txBody>
      </p:sp>
      <p:sp>
        <p:nvSpPr>
          <p:cNvPr id="24" name="CaixaDeTexto 27"/>
          <p:cNvSpPr txBox="1"/>
          <p:nvPr/>
        </p:nvSpPr>
        <p:spPr>
          <a:xfrm>
            <a:off x="3403386" y="4658683"/>
            <a:ext cx="34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F’</a:t>
            </a:r>
            <a:endParaRPr lang="pt-PT" i="1" dirty="0"/>
          </a:p>
        </p:txBody>
      </p:sp>
      <p:grpSp>
        <p:nvGrpSpPr>
          <p:cNvPr id="25" name="Grupo 28"/>
          <p:cNvGrpSpPr/>
          <p:nvPr/>
        </p:nvGrpSpPr>
        <p:grpSpPr>
          <a:xfrm>
            <a:off x="2060758" y="4881249"/>
            <a:ext cx="1944000" cy="258762"/>
            <a:chOff x="2675409" y="5949280"/>
            <a:chExt cx="1944000" cy="258762"/>
          </a:xfrm>
        </p:grpSpPr>
        <p:cxnSp>
          <p:nvCxnSpPr>
            <p:cNvPr id="26" name="Conexão recta unidireccional 29"/>
            <p:cNvCxnSpPr/>
            <p:nvPr/>
          </p:nvCxnSpPr>
          <p:spPr>
            <a:xfrm>
              <a:off x="2675409" y="5977855"/>
              <a:ext cx="1944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" name="Objecto 30"/>
            <p:cNvGraphicFramePr>
              <a:graphicFrameLocks noChangeAspect="1"/>
            </p:cNvGraphicFramePr>
            <p:nvPr/>
          </p:nvGraphicFramePr>
          <p:xfrm>
            <a:off x="3275856" y="5949280"/>
            <a:ext cx="185738" cy="258762"/>
          </p:xfrm>
          <a:graphic>
            <a:graphicData uri="http://schemas.openxmlformats.org/presentationml/2006/ole">
              <p:oleObj spid="_x0000_s1030" name="Equação" r:id="rId7" imgW="126720" imgH="177480" progId="Equation.3">
                <p:embed/>
              </p:oleObj>
            </a:graphicData>
          </a:graphic>
        </p:graphicFrame>
      </p:grpSp>
      <p:grpSp>
        <p:nvGrpSpPr>
          <p:cNvPr id="28" name="Grupo 31"/>
          <p:cNvGrpSpPr/>
          <p:nvPr/>
        </p:nvGrpSpPr>
        <p:grpSpPr>
          <a:xfrm>
            <a:off x="1728368" y="6165518"/>
            <a:ext cx="1944000" cy="258762"/>
            <a:chOff x="2675409" y="5949280"/>
            <a:chExt cx="1944000" cy="258762"/>
          </a:xfrm>
        </p:grpSpPr>
        <p:cxnSp>
          <p:nvCxnSpPr>
            <p:cNvPr id="29" name="Conexão recta unidireccional 32"/>
            <p:cNvCxnSpPr/>
            <p:nvPr/>
          </p:nvCxnSpPr>
          <p:spPr>
            <a:xfrm>
              <a:off x="2675409" y="5977855"/>
              <a:ext cx="1944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o 33"/>
            <p:cNvGraphicFramePr>
              <a:graphicFrameLocks noChangeAspect="1"/>
            </p:cNvGraphicFramePr>
            <p:nvPr/>
          </p:nvGraphicFramePr>
          <p:xfrm>
            <a:off x="3275856" y="5949280"/>
            <a:ext cx="185738" cy="258762"/>
          </p:xfrm>
          <a:graphic>
            <a:graphicData uri="http://schemas.openxmlformats.org/presentationml/2006/ole">
              <p:oleObj spid="_x0000_s1031" name="Equação" r:id="rId8" imgW="126720" imgH="177480" progId="Equation.3">
                <p:embed/>
              </p:oleObj>
            </a:graphicData>
          </a:graphic>
        </p:graphicFrame>
      </p:grpSp>
      <p:grpSp>
        <p:nvGrpSpPr>
          <p:cNvPr id="31" name="Grupo 34"/>
          <p:cNvGrpSpPr/>
          <p:nvPr/>
        </p:nvGrpSpPr>
        <p:grpSpPr>
          <a:xfrm>
            <a:off x="2707905" y="5851261"/>
            <a:ext cx="1944000" cy="258762"/>
            <a:chOff x="2675409" y="5949280"/>
            <a:chExt cx="1944000" cy="258762"/>
          </a:xfrm>
        </p:grpSpPr>
        <p:cxnSp>
          <p:nvCxnSpPr>
            <p:cNvPr id="32" name="Conexão recta unidireccional 35"/>
            <p:cNvCxnSpPr/>
            <p:nvPr/>
          </p:nvCxnSpPr>
          <p:spPr>
            <a:xfrm>
              <a:off x="2675409" y="5977855"/>
              <a:ext cx="1944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Objecto 36"/>
            <p:cNvGraphicFramePr>
              <a:graphicFrameLocks noChangeAspect="1"/>
            </p:cNvGraphicFramePr>
            <p:nvPr/>
          </p:nvGraphicFramePr>
          <p:xfrm>
            <a:off x="3275856" y="5949280"/>
            <a:ext cx="185738" cy="258762"/>
          </p:xfrm>
          <a:graphic>
            <a:graphicData uri="http://schemas.openxmlformats.org/presentationml/2006/ole">
              <p:oleObj spid="_x0000_s1032" name="Equação" r:id="rId9" imgW="126720" imgH="177480" progId="Equation.3">
                <p:embed/>
              </p:oleObj>
            </a:graphicData>
          </a:graphic>
        </p:graphicFrame>
      </p:grpSp>
      <p:grpSp>
        <p:nvGrpSpPr>
          <p:cNvPr id="34" name="Grupo 37"/>
          <p:cNvGrpSpPr/>
          <p:nvPr/>
        </p:nvGrpSpPr>
        <p:grpSpPr>
          <a:xfrm>
            <a:off x="1728152" y="4881249"/>
            <a:ext cx="1944000" cy="258762"/>
            <a:chOff x="2675409" y="5949280"/>
            <a:chExt cx="1944000" cy="258762"/>
          </a:xfrm>
        </p:grpSpPr>
        <p:cxnSp>
          <p:nvCxnSpPr>
            <p:cNvPr id="35" name="Conexão recta unidireccional 38"/>
            <p:cNvCxnSpPr/>
            <p:nvPr/>
          </p:nvCxnSpPr>
          <p:spPr>
            <a:xfrm>
              <a:off x="2675409" y="5977855"/>
              <a:ext cx="1944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o 39"/>
            <p:cNvGraphicFramePr>
              <a:graphicFrameLocks noChangeAspect="1"/>
            </p:cNvGraphicFramePr>
            <p:nvPr/>
          </p:nvGraphicFramePr>
          <p:xfrm>
            <a:off x="3275856" y="5949280"/>
            <a:ext cx="185738" cy="258762"/>
          </p:xfrm>
          <a:graphic>
            <a:graphicData uri="http://schemas.openxmlformats.org/presentationml/2006/ole">
              <p:oleObj spid="_x0000_s1033" name="Equação" r:id="rId10" imgW="126720" imgH="177480" progId="Equation.3">
                <p:embed/>
              </p:oleObj>
            </a:graphicData>
          </a:graphic>
        </p:graphicFrame>
      </p:grpSp>
      <p:grpSp>
        <p:nvGrpSpPr>
          <p:cNvPr id="37" name="Grupo 40"/>
          <p:cNvGrpSpPr/>
          <p:nvPr/>
        </p:nvGrpSpPr>
        <p:grpSpPr>
          <a:xfrm>
            <a:off x="2055641" y="5848973"/>
            <a:ext cx="1944000" cy="258762"/>
            <a:chOff x="2675409" y="5949280"/>
            <a:chExt cx="1944000" cy="258762"/>
          </a:xfrm>
        </p:grpSpPr>
        <p:cxnSp>
          <p:nvCxnSpPr>
            <p:cNvPr id="38" name="Conexão recta unidireccional 41"/>
            <p:cNvCxnSpPr/>
            <p:nvPr/>
          </p:nvCxnSpPr>
          <p:spPr>
            <a:xfrm>
              <a:off x="2675409" y="5977855"/>
              <a:ext cx="1944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o 42"/>
            <p:cNvGraphicFramePr>
              <a:graphicFrameLocks noChangeAspect="1"/>
            </p:cNvGraphicFramePr>
            <p:nvPr/>
          </p:nvGraphicFramePr>
          <p:xfrm>
            <a:off x="3275856" y="5949280"/>
            <a:ext cx="185738" cy="258762"/>
          </p:xfrm>
          <a:graphic>
            <a:graphicData uri="http://schemas.openxmlformats.org/presentationml/2006/ole">
              <p:oleObj spid="_x0000_s1034" name="Equação" r:id="rId11" imgW="12672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512" y="2132856"/>
            <a:ext cx="8712968" cy="1656184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upo 11"/>
          <p:cNvGrpSpPr/>
          <p:nvPr/>
        </p:nvGrpSpPr>
        <p:grpSpPr>
          <a:xfrm>
            <a:off x="205800" y="2278862"/>
            <a:ext cx="8621953" cy="1390650"/>
            <a:chOff x="323528" y="2278862"/>
            <a:chExt cx="8621953" cy="1390650"/>
          </a:xfrm>
        </p:grpSpPr>
        <p:pic>
          <p:nvPicPr>
            <p:cNvPr id="7475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2278862"/>
              <a:ext cx="94297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524786" y="2278862"/>
              <a:ext cx="94297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768" y="2278862"/>
              <a:ext cx="94297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685026" y="2278862"/>
              <a:ext cx="94297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1008" y="2278862"/>
              <a:ext cx="94297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842266" y="2278862"/>
              <a:ext cx="94297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01248" y="2278862"/>
              <a:ext cx="94297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2506" y="2278862"/>
              <a:ext cx="94297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/>
        </p:nvSpPr>
        <p:spPr>
          <a:xfrm>
            <a:off x="1763688" y="4856927"/>
            <a:ext cx="5494047" cy="461665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3</a:t>
            </a:r>
            <a:r>
              <a:rPr lang="pt-PT" dirty="0" smtClean="0"/>
              <a:t> - Gerado por translação e  reflexão de eixo vertical</a:t>
            </a:r>
            <a:endParaRPr lang="pt-PT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Sete tipos de frisos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500" y="2776128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360927" y="2788003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543472" y="1988840"/>
            <a:ext cx="6120680" cy="151216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aixaDeTexto 24"/>
          <p:cNvSpPr txBox="1"/>
          <p:nvPr/>
        </p:nvSpPr>
        <p:spPr>
          <a:xfrm>
            <a:off x="1043608" y="4856989"/>
            <a:ext cx="6941313" cy="738664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 4 </a:t>
            </a:r>
            <a:r>
              <a:rPr lang="pt-PT" dirty="0" smtClean="0"/>
              <a:t>- Gerado por translação, reflexão de eixo horizontal, reflexão de eixo vertical e rotação de ordem 2 (meia-volta)</a:t>
            </a:r>
            <a:endParaRPr lang="pt-PT" dirty="0"/>
          </a:p>
        </p:txBody>
      </p:sp>
      <p:grpSp>
        <p:nvGrpSpPr>
          <p:cNvPr id="2" name="Grupo 19"/>
          <p:cNvGrpSpPr/>
          <p:nvPr/>
        </p:nvGrpSpPr>
        <p:grpSpPr>
          <a:xfrm>
            <a:off x="1677789" y="2046056"/>
            <a:ext cx="5771729" cy="1336978"/>
            <a:chOff x="1677789" y="2046056"/>
            <a:chExt cx="5771729" cy="1336978"/>
          </a:xfrm>
        </p:grpSpPr>
        <p:pic>
          <p:nvPicPr>
            <p:cNvPr id="7" name="Imagem 6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>
              <a:off x="1678297" y="2046056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7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V="1">
              <a:off x="1677789" y="2723954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8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H="1">
              <a:off x="2399833" y="2046056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9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H="1" flipV="1">
              <a:off x="2399325" y="2723954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Imagem 25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>
              <a:off x="3119845" y="2046056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Imagem 26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V="1">
              <a:off x="3119337" y="2723954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Imagem 27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H="1">
              <a:off x="3841381" y="2046056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Imagem 28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H="1" flipV="1">
              <a:off x="3840873" y="2723954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Imagem 29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>
              <a:off x="4555815" y="2046056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Imagem 30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V="1">
              <a:off x="4555307" y="2723954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Imagem 31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H="1">
              <a:off x="5277351" y="2046056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m 32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H="1" flipV="1">
              <a:off x="5276843" y="2723954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agem 33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>
              <a:off x="5998887" y="2046056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m 34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V="1">
              <a:off x="5998379" y="2723954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m 35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H="1">
              <a:off x="6720423" y="2046056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agem 36" descr="stock vector : Beautiful Summer Set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228" r="82988" b="53042"/>
            <a:stretch>
              <a:fillRect/>
            </a:stretch>
          </p:blipFill>
          <p:spPr bwMode="auto">
            <a:xfrm flipH="1" flipV="1">
              <a:off x="6719915" y="2723954"/>
              <a:ext cx="729095" cy="6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Sete tipos de frisos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99592" y="2276872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668344" y="224200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26800" y="1947312"/>
            <a:ext cx="7776864" cy="252028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upo 23"/>
          <p:cNvGrpSpPr/>
          <p:nvPr/>
        </p:nvGrpSpPr>
        <p:grpSpPr>
          <a:xfrm>
            <a:off x="972946" y="2053412"/>
            <a:ext cx="7180856" cy="2277508"/>
            <a:chOff x="972946" y="2053412"/>
            <a:chExt cx="7180856" cy="2277508"/>
          </a:xfrm>
        </p:grpSpPr>
        <p:pic>
          <p:nvPicPr>
            <p:cNvPr id="7577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2946" y="2053412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 flipV="1">
              <a:off x="972946" y="3197445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28986" y="2053412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 flipV="1">
              <a:off x="1728986" y="3197445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4027" y="2053412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 flipV="1">
              <a:off x="2444027" y="3197445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5563" y="2053412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 flipV="1">
              <a:off x="3165563" y="3197445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473" y="2053412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 flipV="1">
              <a:off x="3878473" y="3197445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0009" y="2053412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 flipV="1">
              <a:off x="4600009" y="3197445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21545" y="2053412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 flipV="1">
              <a:off x="5321545" y="3197445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43081" y="2053412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 flipV="1">
              <a:off x="6043081" y="3197445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64617" y="2053412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 flipV="1">
              <a:off x="6764617" y="3197445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77527" y="2053412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 flipV="1">
              <a:off x="7477527" y="3197445"/>
              <a:ext cx="6762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CaixaDeTexto 22"/>
          <p:cNvSpPr txBox="1"/>
          <p:nvPr/>
        </p:nvSpPr>
        <p:spPr>
          <a:xfrm>
            <a:off x="2123728" y="4857181"/>
            <a:ext cx="4847904" cy="461665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5</a:t>
            </a:r>
            <a:r>
              <a:rPr lang="pt-PT" dirty="0" smtClean="0"/>
              <a:t> - Gerado por translação e rotação de 180</a:t>
            </a:r>
            <a:r>
              <a:rPr lang="pt-PT" baseline="30000" dirty="0" smtClean="0"/>
              <a:t>0</a:t>
            </a:r>
            <a:endParaRPr lang="pt-PT" baseline="30000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Sete tipos de frisos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0" y="2780928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8372802" y="2780928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55576" y="1916832"/>
            <a:ext cx="7920880" cy="187220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upo 23"/>
          <p:cNvGrpSpPr/>
          <p:nvPr/>
        </p:nvGrpSpPr>
        <p:grpSpPr>
          <a:xfrm>
            <a:off x="836086" y="2134638"/>
            <a:ext cx="7495525" cy="1540624"/>
            <a:chOff x="836086" y="2134638"/>
            <a:chExt cx="7495525" cy="1540624"/>
          </a:xfrm>
        </p:grpSpPr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992773" y="1977951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1706445" y="1977951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2429447" y="1977951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3143119" y="1977951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3872519" y="1977951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4586191" y="1977951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5315591" y="1977951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6029263" y="1977951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6739945" y="1977951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7453617" y="1977951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900000" flipV="1">
              <a:off x="1397375" y="2888497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900000" flipV="1">
              <a:off x="2111047" y="2888497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900000" flipV="1">
              <a:off x="2834049" y="2888497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900000" flipV="1">
              <a:off x="3547721" y="2888497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900000" flipV="1">
              <a:off x="4277121" y="2888497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900000" flipV="1">
              <a:off x="4990793" y="2888497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900000" flipV="1">
              <a:off x="5720193" y="2888497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900000" flipV="1">
              <a:off x="6433865" y="2888497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900000" flipV="1">
              <a:off x="7144547" y="2888497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900000" flipV="1">
              <a:off x="7858219" y="2888497"/>
              <a:ext cx="473392" cy="78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CaixaDeTexto 22"/>
          <p:cNvSpPr txBox="1"/>
          <p:nvPr/>
        </p:nvSpPr>
        <p:spPr>
          <a:xfrm>
            <a:off x="2051721" y="4857181"/>
            <a:ext cx="5289244" cy="461665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6</a:t>
            </a:r>
            <a:r>
              <a:rPr lang="pt-PT" dirty="0" smtClean="0"/>
              <a:t> - Gerado por translação e reflexão deslizante</a:t>
            </a:r>
            <a:endParaRPr lang="pt-PT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Sete tipos de frisos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7504" y="2420888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8574677" y="2420888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27584" y="1844824"/>
            <a:ext cx="7632848" cy="187220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2123728" y="4857181"/>
            <a:ext cx="5642705" cy="738664"/>
          </a:xfrm>
          <a:prstGeom prst="rect">
            <a:avLst/>
          </a:prstGeom>
          <a:solidFill>
            <a:srgbClr val="FFB9B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7</a:t>
            </a:r>
            <a:r>
              <a:rPr lang="pt-PT" dirty="0" smtClean="0"/>
              <a:t> - Gerado por translação, reflexão de eixo vertical,</a:t>
            </a:r>
          </a:p>
          <a:p>
            <a:pPr algn="ctr"/>
            <a:r>
              <a:rPr lang="pt-PT" dirty="0" smtClean="0"/>
              <a:t> reflexão deslizante e rotação.</a:t>
            </a:r>
            <a:endParaRPr lang="pt-PT" dirty="0"/>
          </a:p>
        </p:txBody>
      </p:sp>
      <p:grpSp>
        <p:nvGrpSpPr>
          <p:cNvPr id="2" name="Grupo 15"/>
          <p:cNvGrpSpPr/>
          <p:nvPr/>
        </p:nvGrpSpPr>
        <p:grpSpPr>
          <a:xfrm>
            <a:off x="973200" y="1957436"/>
            <a:ext cx="7188466" cy="1565688"/>
            <a:chOff x="973200" y="1957436"/>
            <a:chExt cx="7188466" cy="1565688"/>
          </a:xfrm>
        </p:grpSpPr>
        <p:pic>
          <p:nvPicPr>
            <p:cNvPr id="3" name="Imagem 2" descr="stock vector : Summer Element set vector Illustration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75" t="26639" b="51869"/>
            <a:stretch>
              <a:fillRect/>
            </a:stretch>
          </p:blipFill>
          <p:spPr bwMode="auto">
            <a:xfrm>
              <a:off x="973200" y="1960304"/>
              <a:ext cx="711282" cy="84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Imagem 3" descr="stock vector : Summer Element set vector Illustration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75" t="26639" b="51869"/>
            <a:stretch>
              <a:fillRect/>
            </a:stretch>
          </p:blipFill>
          <p:spPr bwMode="auto">
            <a:xfrm flipH="1">
              <a:off x="1696110" y="1957436"/>
              <a:ext cx="711282" cy="84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6" descr="stock vector : Summer Element set vector Illustration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75" t="26639" b="51869"/>
            <a:stretch>
              <a:fillRect/>
            </a:stretch>
          </p:blipFill>
          <p:spPr bwMode="auto">
            <a:xfrm flipV="1">
              <a:off x="2407392" y="2679976"/>
              <a:ext cx="711282" cy="84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7" descr="stock vector : Summer Element set vector Illustration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75" t="26639" b="51869"/>
            <a:stretch>
              <a:fillRect/>
            </a:stretch>
          </p:blipFill>
          <p:spPr bwMode="auto">
            <a:xfrm flipH="1" flipV="1">
              <a:off x="3130302" y="2677108"/>
              <a:ext cx="711282" cy="84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8" descr="stock vector : Summer Element set vector Illustration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75" t="26639" b="51869"/>
            <a:stretch>
              <a:fillRect/>
            </a:stretch>
          </p:blipFill>
          <p:spPr bwMode="auto">
            <a:xfrm>
              <a:off x="6727982" y="1962918"/>
              <a:ext cx="711282" cy="84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9" descr="stock vector : Summer Element set vector Illustration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75" t="26639" b="51869"/>
            <a:stretch>
              <a:fillRect/>
            </a:stretch>
          </p:blipFill>
          <p:spPr bwMode="auto">
            <a:xfrm>
              <a:off x="3850464" y="1960050"/>
              <a:ext cx="711282" cy="84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m 10" descr="stock vector : Summer Element set vector Illustration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75" t="26639" b="51869"/>
            <a:stretch>
              <a:fillRect/>
            </a:stretch>
          </p:blipFill>
          <p:spPr bwMode="auto">
            <a:xfrm flipV="1">
              <a:off x="5284910" y="2677108"/>
              <a:ext cx="711282" cy="84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m 11" descr="stock vector : Summer Element set vector Illustration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75" t="26639" b="51869"/>
            <a:stretch>
              <a:fillRect/>
            </a:stretch>
          </p:blipFill>
          <p:spPr bwMode="auto">
            <a:xfrm flipH="1" flipV="1">
              <a:off x="6007820" y="2674240"/>
              <a:ext cx="711282" cy="84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m 13" descr="stock vector : Summer Element set vector Illustration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75" t="26639" b="51869"/>
            <a:stretch>
              <a:fillRect/>
            </a:stretch>
          </p:blipFill>
          <p:spPr bwMode="auto">
            <a:xfrm flipH="1">
              <a:off x="4571388" y="1962918"/>
              <a:ext cx="711282" cy="84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m 14" descr="stock vector : Summer Element set vector Illustration">
              <a:hlinkClick r:id="rId2"/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75" t="26639" b="51869"/>
            <a:stretch>
              <a:fillRect/>
            </a:stretch>
          </p:blipFill>
          <p:spPr bwMode="auto">
            <a:xfrm flipH="1">
              <a:off x="7450384" y="1962918"/>
              <a:ext cx="711282" cy="84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Sete tipos de frisos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9512" y="2598003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455927" y="2492896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M-006.jpg"/>
          <p:cNvPicPr>
            <a:picLocks noChangeAspect="1"/>
          </p:cNvPicPr>
          <p:nvPr/>
        </p:nvPicPr>
        <p:blipFill>
          <a:blip r:embed="rId2" cstate="print"/>
          <a:srcRect l="4298" t="26561" r="4130" b="64282"/>
          <a:stretch>
            <a:fillRect/>
          </a:stretch>
        </p:blipFill>
        <p:spPr>
          <a:xfrm>
            <a:off x="612000" y="2349634"/>
            <a:ext cx="7848872" cy="7848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  <a:bevelB/>
          </a:sp3d>
        </p:spPr>
      </p:pic>
      <p:pic>
        <p:nvPicPr>
          <p:cNvPr id="8" name="Imagem 7" descr="ROM-005.jpg"/>
          <p:cNvPicPr>
            <a:picLocks noChangeAspect="1"/>
          </p:cNvPicPr>
          <p:nvPr/>
        </p:nvPicPr>
        <p:blipFill>
          <a:blip r:embed="rId3" cstate="print"/>
          <a:srcRect l="4298" t="51428" r="4298" b="39406"/>
          <a:stretch>
            <a:fillRect/>
          </a:stretch>
        </p:blipFill>
        <p:spPr>
          <a:xfrm>
            <a:off x="612000" y="3536321"/>
            <a:ext cx="7848000" cy="7869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  <a:bevelB/>
          </a:sp3d>
        </p:spPr>
      </p:pic>
      <p:sp>
        <p:nvSpPr>
          <p:cNvPr id="6" name="CaixaDeTexto 5"/>
          <p:cNvSpPr txBox="1"/>
          <p:nvPr/>
        </p:nvSpPr>
        <p:spPr>
          <a:xfrm>
            <a:off x="47500" y="2140086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515302" y="2140086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7500" y="472514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515302" y="472514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pic>
        <p:nvPicPr>
          <p:cNvPr id="16" name="Picture 2" descr="stock photo : The celebratory backgrou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94519" r="-399" b="4580"/>
          <a:stretch>
            <a:fillRect/>
          </a:stretch>
        </p:blipFill>
        <p:spPr bwMode="auto">
          <a:xfrm rot="16200000">
            <a:off x="4304490" y="-2207705"/>
            <a:ext cx="463021" cy="784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4" descr="stock vector : Halloween seamless ribbons - others: http://www.shutterstock.com/lightboxes.mhtml?lightbox_id=498964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 t="57462" b="26377"/>
          <a:stretch>
            <a:fillRect/>
          </a:stretch>
        </p:blipFill>
        <p:spPr bwMode="auto">
          <a:xfrm>
            <a:off x="612000" y="4725144"/>
            <a:ext cx="7848000" cy="1186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CaixaDeTexto 17"/>
          <p:cNvSpPr txBox="1"/>
          <p:nvPr/>
        </p:nvSpPr>
        <p:spPr>
          <a:xfrm>
            <a:off x="47371" y="112474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515302" y="112474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7371" y="334511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515173" y="334511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…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3568" y="234888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Rosáceas</a:t>
            </a: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pt-PT" sz="54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Frisos</a:t>
            </a: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PT" sz="54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–</a:t>
            </a:r>
            <a:r>
              <a:rPr kumimoji="0" lang="pt-PT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PT" sz="5400" b="1" dirty="0" smtClean="0">
                <a:ln w="635"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Padrões</a:t>
            </a:r>
            <a:endParaRPr lang="pt-PT" sz="5400" b="1" dirty="0">
              <a:ln w="635">
                <a:noFill/>
              </a:ln>
              <a:solidFill>
                <a:schemeClr val="tx1">
                  <a:lumMod val="6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611560" y="1628899"/>
            <a:ext cx="8173665" cy="1800101"/>
          </a:xfr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>
              <a:buNone/>
            </a:pPr>
            <a:r>
              <a:rPr lang="pt-PT" sz="1800" dirty="0" smtClean="0">
                <a:solidFill>
                  <a:schemeClr val="tx1"/>
                </a:solidFill>
                <a:latin typeface="Calibri"/>
              </a:rPr>
              <a:t>	</a:t>
            </a:r>
            <a:r>
              <a:rPr lang="pt-PT" sz="1800" dirty="0" smtClean="0">
                <a:solidFill>
                  <a:schemeClr val="tx1"/>
                </a:solidFill>
                <a:latin typeface="Constantia" pitchFamily="18" charset="0"/>
              </a:rPr>
              <a:t>Um </a:t>
            </a:r>
            <a:r>
              <a:rPr lang="pt-PT" sz="1800" b="1" dirty="0" smtClean="0">
                <a:solidFill>
                  <a:schemeClr val="tx1"/>
                </a:solidFill>
                <a:latin typeface="Constantia" pitchFamily="18" charset="0"/>
              </a:rPr>
              <a:t>padrão</a:t>
            </a:r>
            <a:r>
              <a:rPr lang="pt-PT" sz="1800" dirty="0" smtClean="0">
                <a:solidFill>
                  <a:schemeClr val="tx1"/>
                </a:solidFill>
                <a:latin typeface="Constantia" pitchFamily="18" charset="0"/>
              </a:rPr>
              <a:t> e uma figura plana que possui uma infinidade de simetrias de translação em mais do que uma direcção.</a:t>
            </a:r>
          </a:p>
          <a:p>
            <a:r>
              <a:rPr lang="pt-PT" sz="1800" dirty="0" smtClean="0">
                <a:solidFill>
                  <a:schemeClr val="tx1"/>
                </a:solidFill>
              </a:rPr>
              <a:t>Nota: Para além de translações, um padrão pode ser invariante por reflexões, rotações e reflexões deslizantes</a:t>
            </a:r>
            <a:r>
              <a:rPr lang="pt-PT" sz="1800" dirty="0" smtClean="0"/>
              <a:t>.</a:t>
            </a:r>
            <a:r>
              <a:rPr lang="pt-PT" sz="1800" dirty="0" smtClean="0">
                <a:solidFill>
                  <a:schemeClr val="tx1"/>
                </a:solidFill>
                <a:latin typeface="Calibri"/>
              </a:rPr>
              <a:t> </a:t>
            </a:r>
            <a:endParaRPr lang="pt-PT" sz="1800" dirty="0" smtClean="0">
              <a:solidFill>
                <a:schemeClr val="tx1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EFE"/>
              </a:clrFrom>
              <a:clrTo>
                <a:srgbClr val="FAFEFE">
                  <a:alpha val="0"/>
                </a:srgbClr>
              </a:clrTo>
            </a:clrChange>
          </a:blip>
          <a:srcRect t="3846" b="3846"/>
          <a:stretch>
            <a:fillRect/>
          </a:stretch>
        </p:blipFill>
        <p:spPr bwMode="auto">
          <a:xfrm>
            <a:off x="971600" y="4365104"/>
            <a:ext cx="302933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</a:sp3d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 t="4028"/>
          <a:stretch>
            <a:fillRect/>
          </a:stretch>
        </p:blipFill>
        <p:spPr bwMode="auto">
          <a:xfrm>
            <a:off x="5292080" y="4365104"/>
            <a:ext cx="2228088" cy="171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</a:sp3d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Padrão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"/>
          <p:cNvGrpSpPr>
            <a:grpSpLocks noChangeAspect="1"/>
          </p:cNvGrpSpPr>
          <p:nvPr/>
        </p:nvGrpSpPr>
        <p:grpSpPr>
          <a:xfrm>
            <a:off x="683568" y="2924944"/>
            <a:ext cx="3780000" cy="1620000"/>
            <a:chOff x="2195736" y="1736832"/>
            <a:chExt cx="1512168" cy="720040"/>
          </a:xfrm>
          <a:solidFill>
            <a:srgbClr val="00FF00"/>
          </a:solidFill>
        </p:grpSpPr>
        <p:sp>
          <p:nvSpPr>
            <p:cNvPr id="18" name="Triângulo isósceles 17"/>
            <p:cNvSpPr/>
            <p:nvPr/>
          </p:nvSpPr>
          <p:spPr>
            <a:xfrm>
              <a:off x="2195776" y="1736832"/>
              <a:ext cx="360000" cy="180000"/>
            </a:xfrm>
            <a:prstGeom prst="triangle">
              <a:avLst>
                <a:gd name="adj" fmla="val 29463"/>
              </a:avLst>
            </a:prstGeom>
            <a:grpFill/>
            <a:ln w="12700"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Triângulo isósceles 18"/>
            <p:cNvSpPr/>
            <p:nvPr/>
          </p:nvSpPr>
          <p:spPr>
            <a:xfrm flipH="1">
              <a:off x="2555776" y="2276872"/>
              <a:ext cx="360000" cy="180000"/>
            </a:xfrm>
            <a:prstGeom prst="triangle">
              <a:avLst>
                <a:gd name="adj" fmla="val 29463"/>
              </a:avLst>
            </a:prstGeom>
            <a:grpFill/>
            <a:ln w="12700"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Triângulo isósceles 19"/>
            <p:cNvSpPr/>
            <p:nvPr/>
          </p:nvSpPr>
          <p:spPr>
            <a:xfrm>
              <a:off x="2195736" y="2096872"/>
              <a:ext cx="360000" cy="180000"/>
            </a:xfrm>
            <a:prstGeom prst="triangle">
              <a:avLst>
                <a:gd name="adj" fmla="val 29463"/>
              </a:avLst>
            </a:prstGeom>
            <a:grpFill/>
            <a:ln w="12700"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Triângulo isósceles 20"/>
            <p:cNvSpPr/>
            <p:nvPr/>
          </p:nvSpPr>
          <p:spPr>
            <a:xfrm flipH="1">
              <a:off x="2555776" y="1916832"/>
              <a:ext cx="360000" cy="180000"/>
            </a:xfrm>
            <a:prstGeom prst="triangle">
              <a:avLst>
                <a:gd name="adj" fmla="val 29463"/>
              </a:avLst>
            </a:prstGeom>
            <a:grpFill/>
            <a:ln w="12700"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Triângulo isósceles 21"/>
            <p:cNvSpPr/>
            <p:nvPr/>
          </p:nvSpPr>
          <p:spPr>
            <a:xfrm>
              <a:off x="2987904" y="1736832"/>
              <a:ext cx="360000" cy="180000"/>
            </a:xfrm>
            <a:prstGeom prst="triangle">
              <a:avLst>
                <a:gd name="adj" fmla="val 29463"/>
              </a:avLst>
            </a:prstGeom>
            <a:grpFill/>
            <a:ln w="12700"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Triângulo isósceles 22"/>
            <p:cNvSpPr/>
            <p:nvPr/>
          </p:nvSpPr>
          <p:spPr>
            <a:xfrm flipH="1">
              <a:off x="3347904" y="2276872"/>
              <a:ext cx="360000" cy="180000"/>
            </a:xfrm>
            <a:prstGeom prst="triangle">
              <a:avLst>
                <a:gd name="adj" fmla="val 29463"/>
              </a:avLst>
            </a:prstGeom>
            <a:grpFill/>
            <a:ln w="12700"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Triângulo isósceles 23"/>
            <p:cNvSpPr/>
            <p:nvPr/>
          </p:nvSpPr>
          <p:spPr>
            <a:xfrm>
              <a:off x="2987864" y="2096872"/>
              <a:ext cx="360000" cy="180000"/>
            </a:xfrm>
            <a:prstGeom prst="triangle">
              <a:avLst>
                <a:gd name="adj" fmla="val 29463"/>
              </a:avLst>
            </a:prstGeom>
            <a:grpFill/>
            <a:ln w="12700"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Triângulo isósceles 24"/>
            <p:cNvSpPr/>
            <p:nvPr/>
          </p:nvSpPr>
          <p:spPr>
            <a:xfrm flipH="1">
              <a:off x="3347904" y="1916832"/>
              <a:ext cx="360000" cy="180000"/>
            </a:xfrm>
            <a:prstGeom prst="triangle">
              <a:avLst>
                <a:gd name="adj" fmla="val 29463"/>
              </a:avLst>
            </a:prstGeom>
            <a:grpFill/>
            <a:ln w="12700"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CaixaDeTexto 52"/>
          <p:cNvSpPr txBox="1"/>
          <p:nvPr/>
        </p:nvSpPr>
        <p:spPr>
          <a:xfrm>
            <a:off x="4860032" y="3356992"/>
            <a:ext cx="3384376" cy="1008112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pt-PT" sz="2200" b="1" dirty="0" smtClean="0">
                <a:solidFill>
                  <a:schemeClr val="tx1"/>
                </a:solidFill>
              </a:rPr>
              <a:t>Gerado por translações e reflexões deslizantes</a:t>
            </a:r>
            <a:endParaRPr lang="pt-PT" sz="2200" dirty="0" smtClean="0">
              <a:solidFill>
                <a:schemeClr val="tx1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Tipos de padrões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C:\Users\user\Desktop\CD Padrões\ROM-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7460"/>
            <a:ext cx="5041900" cy="5041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152400"/>
          </a:sp3d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30832" y="855566"/>
            <a:ext cx="7149480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Tipos de padrões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64380" y="2215912"/>
            <a:ext cx="4392488" cy="211871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3528" y="704850"/>
            <a:ext cx="6084168" cy="1143000"/>
          </a:xfrm>
        </p:spPr>
        <p:txBody>
          <a:bodyPr anchor="ctr">
            <a:noAutofit/>
          </a:bodyPr>
          <a:lstStyle/>
          <a:p>
            <a:pPr algn="l"/>
            <a:r>
              <a:rPr lang="pt-PT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3600" dirty="0" smtClean="0">
                <a:latin typeface="Arial" pitchFamily="34" charset="0"/>
                <a:cs typeface="Arial" pitchFamily="34" charset="0"/>
              </a:rPr>
            </a:b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</a:rPr>
              <a:t>Propriedades da translação </a:t>
            </a:r>
            <a:r>
              <a:rPr lang="pt-PT" sz="3600" dirty="0" smtClean="0"/>
              <a:t/>
            </a:r>
            <a:br>
              <a:rPr lang="pt-PT" sz="3600" dirty="0" smtClean="0"/>
            </a:b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67255" y="1844824"/>
            <a:ext cx="3960813" cy="4165575"/>
          </a:xfrm>
          <a:solidFill>
            <a:srgbClr val="FFFFCC"/>
          </a:solidFill>
          <a:ln>
            <a:noFill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>
              <a:buNone/>
            </a:pPr>
            <a:r>
              <a:rPr lang="pt-PT" sz="1800" dirty="0" smtClean="0"/>
              <a:t> </a:t>
            </a:r>
            <a:endParaRPr lang="pt-PT" sz="1800" dirty="0" smtClean="0">
              <a:solidFill>
                <a:schemeClr val="tx1"/>
              </a:solidFill>
            </a:endParaRPr>
          </a:p>
          <a:p>
            <a:pPr marL="358775" lvl="0" indent="-358775"/>
            <a:r>
              <a:rPr lang="pt-PT" sz="1800" dirty="0" smtClean="0">
                <a:solidFill>
                  <a:schemeClr val="tx1"/>
                </a:solidFill>
              </a:rPr>
              <a:t>Um segmento de recta é transformado num segmento de recta paralelo e com o mesmo comprimento.</a:t>
            </a:r>
          </a:p>
          <a:p>
            <a:pPr marL="0" lvl="0">
              <a:buNone/>
            </a:pPr>
            <a:endParaRPr lang="pt-PT" sz="1800" dirty="0" smtClean="0">
              <a:solidFill>
                <a:schemeClr val="tx1"/>
              </a:solidFill>
            </a:endParaRPr>
          </a:p>
          <a:p>
            <a:pPr marL="358775" lvl="0" indent="-358775"/>
            <a:r>
              <a:rPr lang="pt-PT" sz="1800" dirty="0" smtClean="0">
                <a:solidFill>
                  <a:schemeClr val="tx1"/>
                </a:solidFill>
              </a:rPr>
              <a:t>Uma recta ou uma semi-recta é transformada numa recta ou </a:t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800" dirty="0" smtClean="0">
                <a:solidFill>
                  <a:schemeClr val="tx1"/>
                </a:solidFill>
              </a:rPr>
              <a:t>numa semi-recta paralelas, respectivamente.</a:t>
            </a:r>
          </a:p>
          <a:p>
            <a:pPr marL="0" lvl="0">
              <a:buNone/>
            </a:pPr>
            <a:endParaRPr lang="pt-PT" sz="1800" dirty="0" smtClean="0">
              <a:solidFill>
                <a:schemeClr val="tx1"/>
              </a:solidFill>
            </a:endParaRPr>
          </a:p>
          <a:p>
            <a:pPr marL="358775" lvl="0" indent="-358775"/>
            <a:r>
              <a:rPr lang="pt-PT" sz="1800" dirty="0" smtClean="0">
                <a:solidFill>
                  <a:schemeClr val="tx1"/>
                </a:solidFill>
              </a:rPr>
              <a:t>Um ângulo é transformado num ângulo geometricamente igual e com o mesmo sentido.</a:t>
            </a:r>
          </a:p>
          <a:p>
            <a:pPr marL="0">
              <a:buNone/>
            </a:pPr>
            <a:endParaRPr lang="pt-PT" sz="1800" dirty="0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4644008" y="2276872"/>
          <a:ext cx="4212000" cy="1944000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Tabela 54"/>
          <p:cNvGraphicFramePr>
            <a:graphicFrameLocks noGrp="1"/>
          </p:cNvGraphicFramePr>
          <p:nvPr/>
        </p:nvGraphicFramePr>
        <p:xfrm>
          <a:off x="4644008" y="2276872"/>
          <a:ext cx="4212000" cy="1944000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6341720" y="3861048"/>
            <a:ext cx="2160000" cy="2016224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angle 26"/>
          <p:cNvSpPr/>
          <p:nvPr/>
        </p:nvSpPr>
        <p:spPr>
          <a:xfrm>
            <a:off x="683568" y="3789040"/>
            <a:ext cx="4392488" cy="211871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404200" y="1772816"/>
            <a:ext cx="8272256" cy="1800200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</a:pPr>
            <a:r>
              <a:rPr lang="pt-PT" dirty="0" smtClean="0">
                <a:solidFill>
                  <a:schemeClr val="tx1"/>
                </a:solidFill>
              </a:rPr>
              <a:t>Dada uma recta </a:t>
            </a:r>
            <a:r>
              <a:rPr lang="pt-PT" i="1" dirty="0" smtClean="0">
                <a:solidFill>
                  <a:schemeClr val="tx1"/>
                </a:solidFill>
              </a:rPr>
              <a:t>r</a:t>
            </a:r>
            <a:r>
              <a:rPr lang="pt-PT" dirty="0" smtClean="0">
                <a:solidFill>
                  <a:schemeClr val="tx1"/>
                </a:solidFill>
              </a:rPr>
              <a:t>  (eixo de reflexão), dá-se o nome de </a:t>
            </a:r>
            <a:r>
              <a:rPr lang="pt-PT" b="1" dirty="0" smtClean="0">
                <a:solidFill>
                  <a:schemeClr val="tx1"/>
                </a:solidFill>
              </a:rPr>
              <a:t>reflexão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b="1" dirty="0" smtClean="0">
                <a:solidFill>
                  <a:schemeClr val="tx1"/>
                </a:solidFill>
              </a:rPr>
              <a:t>de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b="1" dirty="0" smtClean="0">
                <a:solidFill>
                  <a:schemeClr val="tx1"/>
                </a:solidFill>
              </a:rPr>
              <a:t>eixo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b="1" i="1" dirty="0" smtClean="0">
                <a:solidFill>
                  <a:schemeClr val="tx1"/>
                </a:solidFill>
              </a:rPr>
              <a:t>r</a:t>
            </a:r>
            <a:r>
              <a:rPr lang="pt-PT" dirty="0" smtClean="0">
                <a:solidFill>
                  <a:schemeClr val="tx1"/>
                </a:solidFill>
              </a:rPr>
              <a:t> à isometria que transforma os pontos de </a:t>
            </a:r>
            <a:r>
              <a:rPr lang="pt-PT" i="1" dirty="0" smtClean="0">
                <a:solidFill>
                  <a:schemeClr val="tx1"/>
                </a:solidFill>
              </a:rPr>
              <a:t>r</a:t>
            </a:r>
            <a:r>
              <a:rPr lang="pt-PT" dirty="0" smtClean="0">
                <a:solidFill>
                  <a:schemeClr val="tx1"/>
                </a:solidFill>
              </a:rPr>
              <a:t> ou eixo </a:t>
            </a:r>
            <a:r>
              <a:rPr lang="pt-PT" i="1" dirty="0" smtClean="0">
                <a:solidFill>
                  <a:schemeClr val="tx1"/>
                </a:solidFill>
              </a:rPr>
              <a:t>r</a:t>
            </a:r>
            <a:r>
              <a:rPr lang="pt-PT" dirty="0" smtClean="0">
                <a:solidFill>
                  <a:schemeClr val="tx1"/>
                </a:solidFill>
              </a:rPr>
              <a:t>  em  si próprios  e que, a cada ponto </a:t>
            </a:r>
            <a:r>
              <a:rPr lang="pt-PT" i="1" dirty="0" smtClean="0">
                <a:solidFill>
                  <a:schemeClr val="tx1"/>
                </a:solidFill>
              </a:rPr>
              <a:t>P</a:t>
            </a:r>
            <a:r>
              <a:rPr lang="pt-PT" dirty="0" smtClean="0">
                <a:solidFill>
                  <a:schemeClr val="tx1"/>
                </a:solidFill>
              </a:rPr>
              <a:t> não pertencente  a  </a:t>
            </a:r>
            <a:r>
              <a:rPr lang="pt-PT" i="1" dirty="0" smtClean="0">
                <a:solidFill>
                  <a:schemeClr val="tx1"/>
                </a:solidFill>
              </a:rPr>
              <a:t>r</a:t>
            </a:r>
            <a:r>
              <a:rPr lang="pt-PT" dirty="0" smtClean="0">
                <a:solidFill>
                  <a:schemeClr val="tx1"/>
                </a:solidFill>
              </a:rPr>
              <a:t> ,  faz  corresponder um ponto </a:t>
            </a:r>
            <a:r>
              <a:rPr lang="pt-PT" i="1" dirty="0" smtClean="0">
                <a:solidFill>
                  <a:schemeClr val="tx1"/>
                </a:solidFill>
              </a:rPr>
              <a:t>P</a:t>
            </a:r>
            <a:r>
              <a:rPr lang="pt-PT" dirty="0" smtClean="0">
                <a:solidFill>
                  <a:schemeClr val="tx1"/>
                </a:solidFill>
              </a:rPr>
              <a:t>’ tal que o eixo </a:t>
            </a:r>
            <a:r>
              <a:rPr lang="pt-PT" i="1" dirty="0" smtClean="0">
                <a:solidFill>
                  <a:schemeClr val="tx1"/>
                </a:solidFill>
              </a:rPr>
              <a:t>r</a:t>
            </a:r>
            <a:r>
              <a:rPr lang="pt-PT" dirty="0" smtClean="0">
                <a:solidFill>
                  <a:schemeClr val="tx1"/>
                </a:solidFill>
              </a:rPr>
              <a:t> é a mediatriz do segmento de recta [</a:t>
            </a:r>
            <a:r>
              <a:rPr lang="pt-PT" i="1" dirty="0" smtClean="0">
                <a:solidFill>
                  <a:schemeClr val="tx1"/>
                </a:solidFill>
              </a:rPr>
              <a:t>PP</a:t>
            </a:r>
            <a:r>
              <a:rPr lang="pt-PT" dirty="0" smtClean="0">
                <a:solidFill>
                  <a:schemeClr val="tx1"/>
                </a:solidFill>
              </a:rPr>
              <a:t>’].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755576" y="3861264"/>
          <a:ext cx="4212000" cy="1944000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46542" y="4297024"/>
            <a:ext cx="1449529" cy="976872"/>
            <a:chOff x="955" y="5785"/>
            <a:chExt cx="2467" cy="1375"/>
          </a:xfrm>
        </p:grpSpPr>
        <p:sp>
          <p:nvSpPr>
            <p:cNvPr id="54299" name="AutoShape 27"/>
            <p:cNvSpPr>
              <a:spLocks noChangeArrowheads="1"/>
            </p:cNvSpPr>
            <p:nvPr/>
          </p:nvSpPr>
          <p:spPr bwMode="auto">
            <a:xfrm>
              <a:off x="1335" y="6090"/>
              <a:ext cx="1680" cy="900"/>
            </a:xfrm>
            <a:prstGeom prst="triangle">
              <a:avLst>
                <a:gd name="adj" fmla="val 3303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4300" name="Rectangle 28"/>
            <p:cNvSpPr>
              <a:spLocks noChangeArrowheads="1"/>
            </p:cNvSpPr>
            <p:nvPr/>
          </p:nvSpPr>
          <p:spPr bwMode="auto">
            <a:xfrm>
              <a:off x="1755" y="5785"/>
              <a:ext cx="49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Q</a:t>
              </a:r>
            </a:p>
          </p:txBody>
        </p:sp>
        <p:sp>
          <p:nvSpPr>
            <p:cNvPr id="54301" name="Rectangle 29"/>
            <p:cNvSpPr>
              <a:spLocks noChangeArrowheads="1"/>
            </p:cNvSpPr>
            <p:nvPr/>
          </p:nvSpPr>
          <p:spPr bwMode="auto">
            <a:xfrm>
              <a:off x="955" y="6740"/>
              <a:ext cx="49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</a:p>
          </p:txBody>
        </p:sp>
        <p:sp>
          <p:nvSpPr>
            <p:cNvPr id="54302" name="Rectangle 30"/>
            <p:cNvSpPr>
              <a:spLocks noChangeArrowheads="1"/>
            </p:cNvSpPr>
            <p:nvPr/>
          </p:nvSpPr>
          <p:spPr bwMode="auto">
            <a:xfrm>
              <a:off x="2927" y="6707"/>
              <a:ext cx="49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154928" y="4321885"/>
            <a:ext cx="1508304" cy="944191"/>
            <a:chOff x="3845" y="5820"/>
            <a:chExt cx="2579" cy="1329"/>
          </a:xfrm>
        </p:grpSpPr>
        <p:sp>
          <p:nvSpPr>
            <p:cNvPr id="54304" name="AutoShape 32"/>
            <p:cNvSpPr>
              <a:spLocks noChangeArrowheads="1"/>
            </p:cNvSpPr>
            <p:nvPr/>
          </p:nvSpPr>
          <p:spPr bwMode="auto">
            <a:xfrm rot="10800000" flipV="1">
              <a:off x="4155" y="6090"/>
              <a:ext cx="1680" cy="900"/>
            </a:xfrm>
            <a:prstGeom prst="triangle">
              <a:avLst>
                <a:gd name="adj" fmla="val 33037"/>
              </a:avLst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4305" name="Rectangle 33"/>
            <p:cNvSpPr>
              <a:spLocks noChangeArrowheads="1"/>
            </p:cNvSpPr>
            <p:nvPr/>
          </p:nvSpPr>
          <p:spPr bwMode="auto">
            <a:xfrm>
              <a:off x="5160" y="5820"/>
              <a:ext cx="787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Q'</a:t>
              </a:r>
            </a:p>
          </p:txBody>
        </p:sp>
        <p:sp>
          <p:nvSpPr>
            <p:cNvPr id="54306" name="Rectangle 34"/>
            <p:cNvSpPr>
              <a:spLocks noChangeArrowheads="1"/>
            </p:cNvSpPr>
            <p:nvPr/>
          </p:nvSpPr>
          <p:spPr bwMode="auto">
            <a:xfrm>
              <a:off x="3845" y="6715"/>
              <a:ext cx="64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P'</a:t>
              </a:r>
            </a:p>
          </p:txBody>
        </p:sp>
        <p:sp>
          <p:nvSpPr>
            <p:cNvPr id="54307" name="Rectangle 35"/>
            <p:cNvSpPr>
              <a:spLocks noChangeArrowheads="1"/>
            </p:cNvSpPr>
            <p:nvPr/>
          </p:nvSpPr>
          <p:spPr bwMode="auto">
            <a:xfrm>
              <a:off x="5699" y="6729"/>
              <a:ext cx="72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O'</a:t>
              </a:r>
            </a:p>
          </p:txBody>
        </p:sp>
      </p:grpSp>
      <p:cxnSp>
        <p:nvCxnSpPr>
          <p:cNvPr id="54308" name="AutoShape 36"/>
          <p:cNvCxnSpPr>
            <a:cxnSpLocks noChangeShapeType="1"/>
          </p:cNvCxnSpPr>
          <p:nvPr/>
        </p:nvCxnSpPr>
        <p:spPr bwMode="auto">
          <a:xfrm>
            <a:off x="2699792" y="4077286"/>
            <a:ext cx="0" cy="1495425"/>
          </a:xfrm>
          <a:prstGeom prst="straightConnector1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36" name="CaixaDeTexto 35"/>
          <p:cNvSpPr txBox="1"/>
          <p:nvPr/>
        </p:nvSpPr>
        <p:spPr>
          <a:xfrm>
            <a:off x="2667025" y="4170780"/>
            <a:ext cx="25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i="1" dirty="0" smtClean="0"/>
              <a:t>r</a:t>
            </a:r>
            <a:endParaRPr lang="pt-PT" sz="1600" b="1" i="1" dirty="0"/>
          </a:p>
        </p:txBody>
      </p:sp>
      <p:sp>
        <p:nvSpPr>
          <p:cNvPr id="37" name="CaixaDeTexto 36"/>
          <p:cNvSpPr txBox="1"/>
          <p:nvPr/>
        </p:nvSpPr>
        <p:spPr>
          <a:xfrm rot="16200000">
            <a:off x="2203835" y="4817127"/>
            <a:ext cx="288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/>
              <a:t>[</a:t>
            </a:r>
            <a:endParaRPr lang="pt-PT" sz="6000" dirty="0"/>
          </a:p>
        </p:txBody>
      </p:sp>
      <p:sp>
        <p:nvSpPr>
          <p:cNvPr id="38" name="CaixaDeTexto 37"/>
          <p:cNvSpPr txBox="1"/>
          <p:nvPr/>
        </p:nvSpPr>
        <p:spPr>
          <a:xfrm rot="16200000">
            <a:off x="2884648" y="4843762"/>
            <a:ext cx="244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/>
              <a:t>[</a:t>
            </a:r>
            <a:endParaRPr lang="pt-PT" sz="60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167161" y="523474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 smtClean="0">
                <a:solidFill>
                  <a:srgbClr val="FF0000"/>
                </a:solidFill>
              </a:rPr>
              <a:t>d</a:t>
            </a:r>
            <a:endParaRPr lang="pt-PT" b="1" i="1" dirty="0">
              <a:solidFill>
                <a:srgbClr val="FF0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815821" y="522941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 smtClean="0">
                <a:solidFill>
                  <a:srgbClr val="FF0000"/>
                </a:solidFill>
              </a:rPr>
              <a:t>d</a:t>
            </a:r>
            <a:endParaRPr lang="pt-PT" b="1" i="1" dirty="0">
              <a:solidFill>
                <a:srgbClr val="FF0000"/>
              </a:solidFill>
            </a:endParaRPr>
          </a:p>
        </p:txBody>
      </p:sp>
      <p:cxnSp>
        <p:nvCxnSpPr>
          <p:cNvPr id="25" name="Conexão recta 24"/>
          <p:cNvCxnSpPr/>
          <p:nvPr/>
        </p:nvCxnSpPr>
        <p:spPr>
          <a:xfrm>
            <a:off x="2051720" y="5166371"/>
            <a:ext cx="1296144" cy="0"/>
          </a:xfrm>
          <a:prstGeom prst="line">
            <a:avLst/>
          </a:prstGeom>
          <a:ln w="1905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ângulo 25"/>
          <p:cNvSpPr/>
          <p:nvPr/>
        </p:nvSpPr>
        <p:spPr>
          <a:xfrm>
            <a:off x="2699792" y="4941382"/>
            <a:ext cx="216024" cy="216024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230832" y="855566"/>
            <a:ext cx="3045024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2. Reflexão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" name="Imagem 28" descr="bone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0365" y="4341354"/>
            <a:ext cx="720080" cy="1167026"/>
          </a:xfrm>
          <a:prstGeom prst="rect">
            <a:avLst/>
          </a:prstGeom>
        </p:spPr>
      </p:pic>
      <p:pic>
        <p:nvPicPr>
          <p:cNvPr id="32" name="Imagem 31" descr="bone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452320" y="4341354"/>
            <a:ext cx="720080" cy="1167026"/>
          </a:xfrm>
          <a:prstGeom prst="rect">
            <a:avLst/>
          </a:prstGeom>
        </p:spPr>
      </p:pic>
      <p:cxnSp>
        <p:nvCxnSpPr>
          <p:cNvPr id="28" name="Conexão recta 27"/>
          <p:cNvCxnSpPr/>
          <p:nvPr/>
        </p:nvCxnSpPr>
        <p:spPr>
          <a:xfrm rot="5400000">
            <a:off x="6550703" y="4848531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37" grpId="0"/>
      <p:bldP spid="38" grpId="0"/>
      <p:bldP spid="39" grpId="0"/>
      <p:bldP spid="40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2204864"/>
            <a:ext cx="4392488" cy="211871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23155" y="1629048"/>
            <a:ext cx="3960813" cy="5040312"/>
          </a:xfr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pt-PT" sz="3300" dirty="0" smtClean="0">
                <a:solidFill>
                  <a:schemeClr val="tx1"/>
                </a:solidFill>
              </a:rPr>
              <a:t>Um segmento de recta é transformado num segmento de recta com o mesmo comprimento.</a:t>
            </a:r>
          </a:p>
          <a:p>
            <a:pPr>
              <a:lnSpc>
                <a:spcPct val="120000"/>
              </a:lnSpc>
            </a:pPr>
            <a:endParaRPr lang="pt-PT" sz="3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pt-PT" sz="3300" dirty="0" smtClean="0">
                <a:solidFill>
                  <a:schemeClr val="tx1"/>
                </a:solidFill>
              </a:rPr>
              <a:t>Uma recta e uma semi-recta são transformadas numa recta e numa semi-recta respectivamente.</a:t>
            </a:r>
          </a:p>
          <a:p>
            <a:pPr>
              <a:lnSpc>
                <a:spcPct val="120000"/>
              </a:lnSpc>
              <a:buFont typeface="Wingdings 2"/>
              <a:buNone/>
            </a:pPr>
            <a:endParaRPr lang="pt-PT" sz="3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pt-PT" sz="3300" dirty="0" smtClean="0">
                <a:solidFill>
                  <a:schemeClr val="tx1"/>
                </a:solidFill>
              </a:rPr>
              <a:t>Um ângulo orientado é transformado num ângulo orientado com a mesma amplitude mas com sentido inverso.</a:t>
            </a:r>
          </a:p>
          <a:p>
            <a:pPr>
              <a:lnSpc>
                <a:spcPct val="120000"/>
              </a:lnSpc>
            </a:pPr>
            <a:endParaRPr lang="pt-PT" sz="3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pt-PT" sz="3300" dirty="0" smtClean="0">
                <a:solidFill>
                  <a:schemeClr val="tx1"/>
                </a:solidFill>
              </a:rPr>
              <a:t>Qualquer ponto do eixo de reflexão transforma-se em si próprio.</a:t>
            </a:r>
          </a:p>
          <a:p>
            <a:pPr>
              <a:lnSpc>
                <a:spcPct val="120000"/>
              </a:lnSpc>
              <a:buFont typeface="Wingdings 2"/>
              <a:buNone/>
            </a:pPr>
            <a:endParaRPr lang="pt-PT" sz="3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pt-PT" sz="3300" dirty="0" smtClean="0">
                <a:solidFill>
                  <a:schemeClr val="tx1"/>
                </a:solidFill>
              </a:rPr>
              <a:t>A distância de um ponto original ao eixo de reflexão é igual à distância da imagem desse ponto ao eixo.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44008" y="2276872"/>
          <a:ext cx="4212000" cy="1944000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734974" y="2712632"/>
            <a:ext cx="1449529" cy="976872"/>
            <a:chOff x="955" y="5785"/>
            <a:chExt cx="2467" cy="1375"/>
          </a:xfrm>
        </p:grpSpPr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1335" y="6090"/>
              <a:ext cx="1680" cy="900"/>
            </a:xfrm>
            <a:prstGeom prst="triangle">
              <a:avLst>
                <a:gd name="adj" fmla="val 3303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1755" y="5785"/>
              <a:ext cx="49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Q</a:t>
              </a:r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955" y="6740"/>
              <a:ext cx="49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2927" y="6707"/>
              <a:ext cx="49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7043360" y="2737493"/>
            <a:ext cx="1508304" cy="944191"/>
            <a:chOff x="3845" y="5820"/>
            <a:chExt cx="2579" cy="1329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 rot="10800000" flipV="1">
              <a:off x="4155" y="6090"/>
              <a:ext cx="1680" cy="900"/>
            </a:xfrm>
            <a:prstGeom prst="triangle">
              <a:avLst>
                <a:gd name="adj" fmla="val 33037"/>
              </a:avLst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5160" y="5820"/>
              <a:ext cx="787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Q'</a:t>
              </a: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3845" y="6715"/>
              <a:ext cx="64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P'</a:t>
              </a: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5699" y="6729"/>
              <a:ext cx="72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O'</a:t>
              </a:r>
            </a:p>
          </p:txBody>
        </p:sp>
      </p:grpSp>
      <p:cxnSp>
        <p:nvCxnSpPr>
          <p:cNvPr id="17" name="AutoShape 36"/>
          <p:cNvCxnSpPr>
            <a:cxnSpLocks noChangeShapeType="1"/>
          </p:cNvCxnSpPr>
          <p:nvPr/>
        </p:nvCxnSpPr>
        <p:spPr bwMode="auto">
          <a:xfrm>
            <a:off x="6588224" y="2492894"/>
            <a:ext cx="0" cy="1495425"/>
          </a:xfrm>
          <a:prstGeom prst="straightConnector1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18" name="CaixaDeTexto 17"/>
          <p:cNvSpPr txBox="1"/>
          <p:nvPr/>
        </p:nvSpPr>
        <p:spPr>
          <a:xfrm>
            <a:off x="6555457" y="2586388"/>
            <a:ext cx="25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i="1" dirty="0" smtClean="0"/>
              <a:t>r</a:t>
            </a:r>
            <a:endParaRPr lang="pt-PT" sz="1600" b="1" i="1" dirty="0"/>
          </a:p>
        </p:txBody>
      </p:sp>
      <p:sp>
        <p:nvSpPr>
          <p:cNvPr id="19" name="CaixaDeTexto 18"/>
          <p:cNvSpPr txBox="1"/>
          <p:nvPr/>
        </p:nvSpPr>
        <p:spPr>
          <a:xfrm rot="16200000">
            <a:off x="6087870" y="3240473"/>
            <a:ext cx="255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/>
              <a:t>[</a:t>
            </a:r>
            <a:endParaRPr lang="pt-PT" sz="6000" dirty="0"/>
          </a:p>
        </p:txBody>
      </p:sp>
      <p:sp>
        <p:nvSpPr>
          <p:cNvPr id="20" name="CaixaDeTexto 19"/>
          <p:cNvSpPr txBox="1"/>
          <p:nvPr/>
        </p:nvSpPr>
        <p:spPr>
          <a:xfrm rot="16200000">
            <a:off x="6744881" y="3236775"/>
            <a:ext cx="255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/>
              <a:t>[</a:t>
            </a:r>
            <a:endParaRPr lang="pt-PT" sz="6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055593" y="365035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 smtClean="0">
                <a:solidFill>
                  <a:srgbClr val="FF0000"/>
                </a:solidFill>
              </a:rPr>
              <a:t>d</a:t>
            </a:r>
            <a:endParaRPr lang="pt-PT" b="1" i="1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704253" y="364502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 smtClean="0">
                <a:solidFill>
                  <a:srgbClr val="FF0000"/>
                </a:solidFill>
              </a:rPr>
              <a:t>d</a:t>
            </a:r>
            <a:endParaRPr lang="pt-PT" b="1" i="1" dirty="0">
              <a:solidFill>
                <a:srgbClr val="FF0000"/>
              </a:solidFill>
            </a:endParaRPr>
          </a:p>
        </p:txBody>
      </p:sp>
      <p:cxnSp>
        <p:nvCxnSpPr>
          <p:cNvPr id="23" name="Conexão recta 22"/>
          <p:cNvCxnSpPr/>
          <p:nvPr/>
        </p:nvCxnSpPr>
        <p:spPr>
          <a:xfrm>
            <a:off x="5940152" y="3573014"/>
            <a:ext cx="1296144" cy="0"/>
          </a:xfrm>
          <a:prstGeom prst="line">
            <a:avLst/>
          </a:prstGeom>
          <a:ln w="1905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ângulo 24"/>
          <p:cNvSpPr/>
          <p:nvPr/>
        </p:nvSpPr>
        <p:spPr>
          <a:xfrm>
            <a:off x="6588224" y="3356990"/>
            <a:ext cx="216024" cy="216024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323528" y="704850"/>
            <a:ext cx="6084168" cy="114300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PT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Propriedades das reflexões</a:t>
            </a:r>
            <a: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7308304" y="1591464"/>
            <a:ext cx="1800200" cy="18002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8" name="Rectangle 57"/>
          <p:cNvSpPr/>
          <p:nvPr/>
        </p:nvSpPr>
        <p:spPr>
          <a:xfrm>
            <a:off x="740336" y="3485768"/>
            <a:ext cx="4392488" cy="335699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2" name="AutoShape 38"/>
          <p:cNvSpPr>
            <a:spLocks noChangeArrowheads="1"/>
          </p:cNvSpPr>
          <p:nvPr/>
        </p:nvSpPr>
        <p:spPr bwMode="auto">
          <a:xfrm rot="16200000" flipV="1">
            <a:off x="2927287" y="4029915"/>
            <a:ext cx="972000" cy="6120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2" name="Grupo 47"/>
          <p:cNvGrpSpPr/>
          <p:nvPr/>
        </p:nvGrpSpPr>
        <p:grpSpPr>
          <a:xfrm>
            <a:off x="241995" y="1556793"/>
            <a:ext cx="7011278" cy="1872207"/>
            <a:chOff x="1907704" y="1089566"/>
            <a:chExt cx="7011278" cy="2060520"/>
          </a:xfrm>
        </p:grpSpPr>
        <p:sp>
          <p:nvSpPr>
            <p:cNvPr id="53" name="CaixaDeTexto 52"/>
            <p:cNvSpPr txBox="1"/>
            <p:nvPr/>
          </p:nvSpPr>
          <p:spPr>
            <a:xfrm>
              <a:off x="1907704" y="1089566"/>
              <a:ext cx="7011278" cy="2060520"/>
            </a:xfrm>
            <a:prstGeom prst="rect">
              <a:avLst/>
            </a:prstGeom>
            <a:solidFill>
              <a:srgbClr val="FFFFCC"/>
            </a:solidFill>
            <a:ln w="25400" cap="flat" cmpd="sng" algn="ctr">
              <a:noFill/>
              <a:prstDash val="solid"/>
            </a:ln>
            <a:effectLst>
              <a:outerShdw blurRad="177800" dist="38100" dir="2700000" sx="99000" sy="99000" algn="tl" rotWithShape="0">
                <a:prstClr val="black">
                  <a:alpha val="8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</a:pPr>
              <a:r>
                <a:rPr lang="pt-PT" sz="1500" dirty="0" smtClean="0">
                  <a:solidFill>
                    <a:schemeClr val="tx1"/>
                  </a:solidFill>
                </a:rPr>
                <a:t>Dado um ponto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O</a:t>
              </a:r>
              <a:r>
                <a:rPr lang="pt-PT" sz="1500" dirty="0" smtClean="0">
                  <a:solidFill>
                    <a:schemeClr val="tx1"/>
                  </a:solidFill>
                </a:rPr>
                <a:t>,  centro de rotação, e a amplitude </a:t>
              </a:r>
              <a:r>
                <a:rPr lang="el-GR" sz="1500" i="1" dirty="0" smtClean="0">
                  <a:solidFill>
                    <a:schemeClr val="tx1"/>
                  </a:solidFill>
                </a:rPr>
                <a:t>α</a:t>
              </a:r>
              <a:r>
                <a:rPr lang="pt-PT" sz="1500" dirty="0" smtClean="0">
                  <a:solidFill>
                    <a:schemeClr val="tx1"/>
                  </a:solidFill>
                </a:rPr>
                <a:t> , chama-se rotação de centro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O</a:t>
              </a:r>
              <a:r>
                <a:rPr lang="pt-PT" sz="1500" dirty="0" smtClean="0">
                  <a:solidFill>
                    <a:schemeClr val="tx1"/>
                  </a:solidFill>
                </a:rPr>
                <a:t> e amplitude </a:t>
              </a:r>
              <a:r>
                <a:rPr lang="el-GR" sz="1500" i="1" dirty="0" smtClean="0">
                  <a:solidFill>
                    <a:schemeClr val="tx1"/>
                  </a:solidFill>
                </a:rPr>
                <a:t>α</a:t>
              </a:r>
              <a:r>
                <a:rPr lang="pt-PT" sz="1500" dirty="0" smtClean="0">
                  <a:solidFill>
                    <a:schemeClr val="tx1"/>
                  </a:solidFill>
                </a:rPr>
                <a:t> à isometria que  a um ponto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P</a:t>
              </a:r>
              <a:r>
                <a:rPr lang="pt-PT" sz="1500" dirty="0" smtClean="0">
                  <a:solidFill>
                    <a:schemeClr val="tx1"/>
                  </a:solidFill>
                </a:rPr>
                <a:t> faz corresponder um ponto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P</a:t>
              </a:r>
              <a:r>
                <a:rPr lang="pt-PT" sz="1500" dirty="0" smtClean="0">
                  <a:solidFill>
                    <a:schemeClr val="tx1"/>
                  </a:solidFill>
                </a:rPr>
                <a:t>’, tal que:</a:t>
              </a:r>
            </a:p>
            <a:p>
              <a:pPr marL="182563" indent="-182563">
                <a:spcBef>
                  <a:spcPct val="20000"/>
                </a:spcBef>
                <a:buClr>
                  <a:schemeClr val="accent3"/>
                </a:buClr>
                <a:buSzPct val="95000"/>
                <a:buFont typeface="Arial" pitchFamily="34" charset="0"/>
                <a:buChar char="•"/>
              </a:pPr>
              <a:r>
                <a:rPr lang="pt-PT" sz="1500" dirty="0" smtClean="0">
                  <a:solidFill>
                    <a:schemeClr val="tx1"/>
                  </a:solidFill>
                </a:rPr>
                <a:t>a distância de 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O</a:t>
              </a:r>
              <a:r>
                <a:rPr lang="pt-PT" sz="1500" dirty="0" smtClean="0">
                  <a:solidFill>
                    <a:schemeClr val="tx1"/>
                  </a:solidFill>
                </a:rPr>
                <a:t>  a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P</a:t>
              </a:r>
              <a:r>
                <a:rPr lang="pt-PT" sz="1500" dirty="0" smtClean="0">
                  <a:solidFill>
                    <a:schemeClr val="tx1"/>
                  </a:solidFill>
                </a:rPr>
                <a:t>  é igual   à  distância de 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O</a:t>
              </a:r>
              <a:r>
                <a:rPr lang="pt-PT" sz="1500" dirty="0" smtClean="0">
                  <a:solidFill>
                    <a:schemeClr val="tx1"/>
                  </a:solidFill>
                </a:rPr>
                <a:t>  a 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P</a:t>
              </a:r>
              <a:r>
                <a:rPr lang="pt-PT" sz="1500" dirty="0" smtClean="0">
                  <a:solidFill>
                    <a:schemeClr val="tx1"/>
                  </a:solidFill>
                </a:rPr>
                <a:t>’ (imagem de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P</a:t>
              </a:r>
              <a:r>
                <a:rPr lang="pt-PT" sz="1500" dirty="0" smtClean="0">
                  <a:solidFill>
                    <a:schemeClr val="tx1"/>
                  </a:solidFill>
                </a:rPr>
                <a:t>);</a:t>
              </a:r>
            </a:p>
            <a:p>
              <a:pPr marL="182563" indent="-182563">
                <a:spcBef>
                  <a:spcPct val="20000"/>
                </a:spcBef>
                <a:buClr>
                  <a:schemeClr val="accent3"/>
                </a:buClr>
                <a:buSzPct val="95000"/>
                <a:buFont typeface="Arial" pitchFamily="34" charset="0"/>
                <a:buChar char="•"/>
              </a:pPr>
              <a:r>
                <a:rPr lang="pt-PT" sz="1500" dirty="0" smtClean="0">
                  <a:solidFill>
                    <a:schemeClr val="tx1"/>
                  </a:solidFill>
                </a:rPr>
                <a:t>a amplitude do ângulo orientado definido por 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P</a:t>
              </a:r>
              <a:r>
                <a:rPr lang="pt-PT" sz="1500" dirty="0" smtClean="0">
                  <a:solidFill>
                    <a:schemeClr val="tx1"/>
                  </a:solidFill>
                </a:rPr>
                <a:t>,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O</a:t>
              </a:r>
              <a:r>
                <a:rPr lang="pt-PT" sz="1500" dirty="0" smtClean="0">
                  <a:solidFill>
                    <a:schemeClr val="tx1"/>
                  </a:solidFill>
                </a:rPr>
                <a:t>,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P</a:t>
              </a:r>
              <a:r>
                <a:rPr lang="pt-PT" sz="1500" dirty="0" smtClean="0">
                  <a:solidFill>
                    <a:schemeClr val="tx1"/>
                  </a:solidFill>
                </a:rPr>
                <a:t>’ é igual a </a:t>
              </a:r>
              <a:r>
                <a:rPr lang="el-GR" sz="1500" i="1" dirty="0" smtClean="0">
                  <a:solidFill>
                    <a:schemeClr val="tx1"/>
                  </a:solidFill>
                </a:rPr>
                <a:t>α</a:t>
              </a:r>
              <a:r>
                <a:rPr lang="pt-PT" sz="1500" dirty="0" smtClean="0">
                  <a:solidFill>
                    <a:schemeClr val="tx1"/>
                  </a:solidFill>
                </a:rPr>
                <a:t> , ou seja, </a:t>
              </a:r>
            </a:p>
            <a:p>
              <a:pPr marL="182563" indent="-182563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pt-PT" sz="1500" i="1" dirty="0" smtClean="0">
                  <a:solidFill>
                    <a:schemeClr val="tx1"/>
                  </a:solidFill>
                </a:rPr>
                <a:t>	OP</a:t>
              </a:r>
              <a:r>
                <a:rPr lang="pt-PT" sz="1500" dirty="0" smtClean="0">
                  <a:solidFill>
                    <a:schemeClr val="tx1"/>
                  </a:solidFill>
                </a:rPr>
                <a:t> =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OP</a:t>
              </a:r>
              <a:r>
                <a:rPr lang="pt-PT" sz="1500" dirty="0" smtClean="0">
                  <a:solidFill>
                    <a:schemeClr val="tx1"/>
                  </a:solidFill>
                </a:rPr>
                <a:t>’ e </a:t>
              </a:r>
              <a:r>
                <a:rPr lang="pt-PT" sz="1500" i="1" dirty="0" smtClean="0">
                  <a:solidFill>
                    <a:schemeClr val="tx1"/>
                  </a:solidFill>
                </a:rPr>
                <a:t>PÔP</a:t>
              </a:r>
              <a:r>
                <a:rPr lang="pt-PT" sz="1500" dirty="0" smtClean="0">
                  <a:solidFill>
                    <a:schemeClr val="tx1"/>
                  </a:solidFill>
                </a:rPr>
                <a:t> = </a:t>
              </a:r>
              <a:r>
                <a:rPr lang="el-GR" sz="1500" i="1" dirty="0" smtClean="0">
                  <a:solidFill>
                    <a:schemeClr val="tx1"/>
                  </a:solidFill>
                </a:rPr>
                <a:t>α</a:t>
              </a:r>
              <a:r>
                <a:rPr lang="pt-PT" sz="1500" dirty="0" smtClean="0">
                  <a:solidFill>
                    <a:schemeClr val="tx1"/>
                  </a:solidFill>
                </a:rPr>
                <a:t> .</a:t>
              </a:r>
              <a:endParaRPr lang="pt-PT" sz="1500" i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6" name="Conexão recta 45"/>
            <p:cNvCxnSpPr/>
            <p:nvPr/>
          </p:nvCxnSpPr>
          <p:spPr>
            <a:xfrm>
              <a:off x="2997349" y="2580005"/>
              <a:ext cx="252000" cy="0"/>
            </a:xfrm>
            <a:prstGeom prst="line">
              <a:avLst/>
            </a:prstGeom>
            <a:solidFill>
              <a:srgbClr val="FFFFCC"/>
            </a:solidFill>
            <a:ln w="25400" cap="flat" cmpd="sng" algn="ctr">
              <a:noFill/>
              <a:prstDash val="solid"/>
            </a:ln>
            <a:effectLst>
              <a:outerShdw blurRad="177800" dist="38100" dir="2700000" sx="99000" sy="99000" algn="tl" rotWithShape="0">
                <a:prstClr val="black">
                  <a:alpha val="8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Conexão recta 46"/>
            <p:cNvCxnSpPr/>
            <p:nvPr/>
          </p:nvCxnSpPr>
          <p:spPr>
            <a:xfrm>
              <a:off x="3537437" y="2586236"/>
              <a:ext cx="252000" cy="0"/>
            </a:xfrm>
            <a:prstGeom prst="line">
              <a:avLst/>
            </a:prstGeom>
            <a:solidFill>
              <a:srgbClr val="FFFFCC"/>
            </a:solidFill>
            <a:ln w="25400" cap="flat" cmpd="sng" algn="ctr">
              <a:noFill/>
              <a:prstDash val="solid"/>
            </a:ln>
            <a:effectLst>
              <a:outerShdw blurRad="177800" dist="38100" dir="2700000" sx="99000" sy="99000" algn="tl" rotWithShape="0">
                <a:prstClr val="black">
                  <a:alpha val="84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9" name="Oval 48"/>
          <p:cNvSpPr/>
          <p:nvPr/>
        </p:nvSpPr>
        <p:spPr>
          <a:xfrm>
            <a:off x="7449716" y="1789670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8853154" y="2293590"/>
            <a:ext cx="290846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7804423" y="1573510"/>
            <a:ext cx="432048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P’</a:t>
            </a:r>
          </a:p>
        </p:txBody>
      </p:sp>
      <p:sp>
        <p:nvSpPr>
          <p:cNvPr id="57" name="Rectangle 30"/>
          <p:cNvSpPr>
            <a:spLocks noChangeArrowheads="1"/>
          </p:cNvSpPr>
          <p:nvPr/>
        </p:nvSpPr>
        <p:spPr bwMode="auto">
          <a:xfrm>
            <a:off x="7933581" y="2432581"/>
            <a:ext cx="446906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</a:p>
        </p:txBody>
      </p:sp>
      <p:cxnSp>
        <p:nvCxnSpPr>
          <p:cNvPr id="51" name="Conexão recta 50"/>
          <p:cNvCxnSpPr/>
          <p:nvPr/>
        </p:nvCxnSpPr>
        <p:spPr>
          <a:xfrm>
            <a:off x="8164463" y="2500089"/>
            <a:ext cx="720000" cy="5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oval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cta 51"/>
          <p:cNvCxnSpPr/>
          <p:nvPr/>
        </p:nvCxnSpPr>
        <p:spPr>
          <a:xfrm rot="-6600000">
            <a:off x="7679843" y="2171287"/>
            <a:ext cx="720000" cy="5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o 59"/>
          <p:cNvSpPr/>
          <p:nvPr/>
        </p:nvSpPr>
        <p:spPr>
          <a:xfrm rot="20470226">
            <a:off x="7581274" y="2192198"/>
            <a:ext cx="914400" cy="914400"/>
          </a:xfrm>
          <a:prstGeom prst="arc">
            <a:avLst>
              <a:gd name="adj1" fmla="val 17261237"/>
              <a:gd name="adj2" fmla="val 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61"/>
          <p:cNvSpPr/>
          <p:nvPr/>
        </p:nvSpPr>
        <p:spPr>
          <a:xfrm>
            <a:off x="8193038" y="2010891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</a:rPr>
              <a:t>α</a:t>
            </a:r>
            <a:endParaRPr lang="pt-PT" dirty="0">
              <a:solidFill>
                <a:srgbClr val="0070C0"/>
              </a:solidFill>
            </a:endParaRPr>
          </a:p>
        </p:txBody>
      </p:sp>
      <p:graphicFrame>
        <p:nvGraphicFramePr>
          <p:cNvPr id="63" name="Tabela 62"/>
          <p:cNvGraphicFramePr>
            <a:graphicFrameLocks noGrp="1"/>
          </p:cNvGraphicFramePr>
          <p:nvPr/>
        </p:nvGraphicFramePr>
        <p:xfrm>
          <a:off x="827584" y="3536736"/>
          <a:ext cx="4212000" cy="3240000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310" name="AutoShape 38"/>
          <p:cNvSpPr>
            <a:spLocks noChangeArrowheads="1"/>
          </p:cNvSpPr>
          <p:nvPr/>
        </p:nvSpPr>
        <p:spPr bwMode="auto">
          <a:xfrm rot="10800000" flipV="1">
            <a:off x="1153714" y="3867130"/>
            <a:ext cx="972000" cy="648000"/>
          </a:xfrm>
          <a:prstGeom prst="triangle">
            <a:avLst>
              <a:gd name="adj" fmla="val 50000"/>
            </a:avLst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949736" y="4319299"/>
            <a:ext cx="290846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2051720" y="4309774"/>
            <a:ext cx="290846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1505372" y="3652177"/>
            <a:ext cx="290846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2209408" y="4957013"/>
            <a:ext cx="362854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pt-PT" sz="1200" b="1" i="1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endParaRPr kumimoji="0" lang="pt-PT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Conexão recta 71"/>
          <p:cNvCxnSpPr/>
          <p:nvPr/>
        </p:nvCxnSpPr>
        <p:spPr>
          <a:xfrm rot="10800000">
            <a:off x="861245" y="4347874"/>
            <a:ext cx="2952328" cy="151216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xão recta 75"/>
          <p:cNvCxnSpPr/>
          <p:nvPr/>
        </p:nvCxnSpPr>
        <p:spPr>
          <a:xfrm rot="16200000" flipV="1">
            <a:off x="906517" y="4061375"/>
            <a:ext cx="2880320" cy="1838125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cta 78"/>
          <p:cNvCxnSpPr/>
          <p:nvPr/>
        </p:nvCxnSpPr>
        <p:spPr>
          <a:xfrm rot="16200000" flipH="1">
            <a:off x="1403648" y="4797152"/>
            <a:ext cx="2376264" cy="1224136"/>
          </a:xfrm>
          <a:prstGeom prst="line">
            <a:avLst/>
          </a:prstGeom>
          <a:ln>
            <a:solidFill>
              <a:srgbClr val="3399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996697" y="3724618"/>
            <a:ext cx="2880000" cy="2880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noFill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763869" y="4454334"/>
            <a:ext cx="1404000" cy="1404000"/>
          </a:xfrm>
          <a:prstGeom prst="ellipse">
            <a:avLst/>
          </a:prstGeom>
          <a:noFill/>
          <a:ln>
            <a:solidFill>
              <a:srgbClr val="3399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noFill/>
            </a:endParaRP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2856131" y="4653384"/>
            <a:ext cx="432048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B’</a:t>
            </a:r>
            <a:r>
              <a:rPr lang="pt-PT" sz="1200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endParaRPr kumimoji="0" lang="pt-PT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29"/>
          <p:cNvSpPr>
            <a:spLocks noChangeArrowheads="1"/>
          </p:cNvSpPr>
          <p:nvPr/>
        </p:nvSpPr>
        <p:spPr bwMode="auto">
          <a:xfrm>
            <a:off x="2854961" y="3684294"/>
            <a:ext cx="432048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A’</a:t>
            </a:r>
            <a:r>
              <a:rPr kumimoji="0" lang="pt-PT" sz="12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endParaRPr kumimoji="0" lang="pt-PT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Conexão recta 88"/>
          <p:cNvCxnSpPr/>
          <p:nvPr/>
        </p:nvCxnSpPr>
        <p:spPr>
          <a:xfrm flipH="1">
            <a:off x="1344273" y="4590653"/>
            <a:ext cx="2340536" cy="1036687"/>
          </a:xfrm>
          <a:prstGeom prst="line">
            <a:avLst/>
          </a:prstGeom>
          <a:ln>
            <a:solidFill>
              <a:srgbClr val="3399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xão recta 89"/>
          <p:cNvCxnSpPr/>
          <p:nvPr/>
        </p:nvCxnSpPr>
        <p:spPr>
          <a:xfrm rot="16200000">
            <a:off x="961829" y="4403204"/>
            <a:ext cx="2952328" cy="151216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xão recta 90"/>
          <p:cNvCxnSpPr/>
          <p:nvPr/>
        </p:nvCxnSpPr>
        <p:spPr>
          <a:xfrm flipV="1">
            <a:off x="1077967" y="4188350"/>
            <a:ext cx="2880320" cy="1838125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911887" y="3631168"/>
            <a:ext cx="3060000" cy="3060000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noFill/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5292080" y="3621859"/>
            <a:ext cx="3384376" cy="784830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wrap="square" rtlCol="0">
            <a:spAutoFit/>
          </a:bodyPr>
          <a:lstStyle/>
          <a:p>
            <a:r>
              <a:rPr lang="pt-PT" sz="1500" dirty="0" smtClean="0"/>
              <a:t>Desenhar a figura transformada da figura dada por uma rotação de centro </a:t>
            </a:r>
            <a:r>
              <a:rPr lang="pt-PT" sz="1500" i="1" dirty="0" smtClean="0"/>
              <a:t>O </a:t>
            </a:r>
            <a:r>
              <a:rPr lang="pt-PT" sz="1500" dirty="0" smtClean="0"/>
              <a:t> e amplitude  -90</a:t>
            </a:r>
            <a:r>
              <a:rPr lang="pt-PT" sz="1500" baseline="30000" dirty="0" smtClean="0"/>
              <a:t>0</a:t>
            </a:r>
            <a:r>
              <a:rPr lang="pt-PT" sz="1500" dirty="0" smtClean="0"/>
              <a:t> .</a:t>
            </a:r>
            <a:endParaRPr lang="pt-PT" sz="1500" dirty="0"/>
          </a:p>
        </p:txBody>
      </p:sp>
      <p:sp>
        <p:nvSpPr>
          <p:cNvPr id="94" name="CaixaDeTexto 93"/>
          <p:cNvSpPr txBox="1"/>
          <p:nvPr/>
        </p:nvSpPr>
        <p:spPr>
          <a:xfrm>
            <a:off x="5292080" y="4442400"/>
            <a:ext cx="3384376" cy="32316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wrap="square" rtlCol="0">
            <a:spAutoFit/>
          </a:bodyPr>
          <a:lstStyle/>
          <a:p>
            <a:r>
              <a:rPr lang="pt-PT" sz="1500" b="1" dirty="0" smtClean="0"/>
              <a:t>1.</a:t>
            </a:r>
            <a:r>
              <a:rPr lang="pt-PT" sz="1500" b="1" baseline="30000" dirty="0" smtClean="0"/>
              <a:t>o</a:t>
            </a:r>
            <a:r>
              <a:rPr lang="pt-PT" sz="1500" dirty="0" smtClean="0"/>
              <a:t> Desenham-se [</a:t>
            </a:r>
            <a:r>
              <a:rPr lang="pt-PT" sz="1500" i="1" dirty="0" smtClean="0"/>
              <a:t>OA</a:t>
            </a:r>
            <a:r>
              <a:rPr lang="pt-PT" sz="1500" dirty="0" smtClean="0"/>
              <a:t>], [</a:t>
            </a:r>
            <a:r>
              <a:rPr lang="pt-PT" sz="1500" i="1" dirty="0" smtClean="0"/>
              <a:t>OB</a:t>
            </a:r>
            <a:r>
              <a:rPr lang="pt-PT" sz="1500" dirty="0" smtClean="0"/>
              <a:t>], e [</a:t>
            </a:r>
            <a:r>
              <a:rPr lang="pt-PT" sz="1500" i="1" dirty="0" smtClean="0"/>
              <a:t>OC</a:t>
            </a:r>
            <a:r>
              <a:rPr lang="pt-PT" sz="1500" dirty="0" smtClean="0"/>
              <a:t>] </a:t>
            </a:r>
            <a:r>
              <a:rPr lang="pt-PT" sz="1500" i="1" dirty="0" smtClean="0"/>
              <a:t>.</a:t>
            </a:r>
            <a:endParaRPr lang="pt-PT" sz="1500" i="1" dirty="0"/>
          </a:p>
        </p:txBody>
      </p:sp>
      <p:grpSp>
        <p:nvGrpSpPr>
          <p:cNvPr id="3" name="Grupo 99"/>
          <p:cNvGrpSpPr/>
          <p:nvPr/>
        </p:nvGrpSpPr>
        <p:grpSpPr>
          <a:xfrm>
            <a:off x="5292080" y="4734360"/>
            <a:ext cx="3452035" cy="784830"/>
            <a:chOff x="5292080" y="5229200"/>
            <a:chExt cx="3521047" cy="784830"/>
          </a:xfrm>
          <a:solidFill>
            <a:srgbClr val="FFFFCC"/>
          </a:solidFill>
        </p:grpSpPr>
        <p:sp>
          <p:nvSpPr>
            <p:cNvPr id="96" name="CaixaDeTexto 95"/>
            <p:cNvSpPr txBox="1"/>
            <p:nvPr/>
          </p:nvSpPr>
          <p:spPr>
            <a:xfrm>
              <a:off x="5292080" y="5229200"/>
              <a:ext cx="3521047" cy="78483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152400"/>
            </a:sp3d>
          </p:spPr>
          <p:txBody>
            <a:bodyPr wrap="none" rtlCol="0">
              <a:spAutoFit/>
            </a:bodyPr>
            <a:lstStyle/>
            <a:p>
              <a:r>
                <a:rPr lang="pt-PT" sz="1500" b="1" dirty="0" smtClean="0"/>
                <a:t>2.</a:t>
              </a:r>
              <a:r>
                <a:rPr lang="pt-PT" sz="1500" b="1" baseline="30000" dirty="0" smtClean="0"/>
                <a:t> o</a:t>
              </a:r>
              <a:r>
                <a:rPr lang="pt-PT" sz="1500" dirty="0" smtClean="0"/>
                <a:t> Desenham-se os arcos de </a:t>
              </a:r>
            </a:p>
            <a:p>
              <a:r>
                <a:rPr lang="pt-PT" sz="1500" dirty="0" smtClean="0"/>
                <a:t>     circunferência ou circunferências </a:t>
              </a:r>
            </a:p>
            <a:p>
              <a:r>
                <a:rPr lang="pt-PT" sz="1500" dirty="0" smtClean="0"/>
                <a:t>     de centro </a:t>
              </a:r>
              <a:r>
                <a:rPr lang="pt-PT" sz="1500" i="1" dirty="0" smtClean="0"/>
                <a:t>O </a:t>
              </a:r>
              <a:r>
                <a:rPr lang="pt-PT" sz="1500" dirty="0" smtClean="0"/>
                <a:t>e  raios</a:t>
              </a:r>
              <a:r>
                <a:rPr lang="pt-PT" sz="1500" i="1" dirty="0" smtClean="0"/>
                <a:t> </a:t>
              </a:r>
              <a:r>
                <a:rPr lang="pt-PT" sz="1500" dirty="0" smtClean="0"/>
                <a:t> </a:t>
              </a:r>
              <a:r>
                <a:rPr lang="pt-PT" sz="1500" i="1" dirty="0" smtClean="0"/>
                <a:t> OA , OC , </a:t>
              </a:r>
              <a:r>
                <a:rPr lang="pt-PT" sz="1500" dirty="0" smtClean="0"/>
                <a:t>e</a:t>
              </a:r>
              <a:r>
                <a:rPr lang="pt-PT" sz="1500" i="1" dirty="0" smtClean="0"/>
                <a:t> OB .</a:t>
              </a:r>
              <a:endParaRPr lang="pt-PT" sz="1500" i="1" dirty="0"/>
            </a:p>
          </p:txBody>
        </p:sp>
        <p:cxnSp>
          <p:nvCxnSpPr>
            <p:cNvPr id="97" name="Conexão recta 96"/>
            <p:cNvCxnSpPr/>
            <p:nvPr/>
          </p:nvCxnSpPr>
          <p:spPr>
            <a:xfrm>
              <a:off x="7362711" y="5747414"/>
              <a:ext cx="2520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xão recta 97"/>
            <p:cNvCxnSpPr/>
            <p:nvPr/>
          </p:nvCxnSpPr>
          <p:spPr>
            <a:xfrm>
              <a:off x="7809616" y="5747414"/>
              <a:ext cx="2520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xão recta 98"/>
            <p:cNvCxnSpPr/>
            <p:nvPr/>
          </p:nvCxnSpPr>
          <p:spPr>
            <a:xfrm>
              <a:off x="8334846" y="5747414"/>
              <a:ext cx="2520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CaixaDeTexto 101"/>
          <p:cNvSpPr txBox="1"/>
          <p:nvPr/>
        </p:nvSpPr>
        <p:spPr>
          <a:xfrm>
            <a:off x="5292080" y="5494681"/>
            <a:ext cx="3404971" cy="784830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wrap="none" rtlCol="0">
            <a:spAutoFit/>
          </a:bodyPr>
          <a:lstStyle/>
          <a:p>
            <a:r>
              <a:rPr lang="pt-PT" sz="1500" b="1" dirty="0" smtClean="0"/>
              <a:t>3.</a:t>
            </a:r>
            <a:r>
              <a:rPr lang="pt-PT" sz="1500" b="1" baseline="30000" dirty="0" smtClean="0"/>
              <a:t> o</a:t>
            </a:r>
            <a:r>
              <a:rPr lang="pt-PT" sz="1500" dirty="0" smtClean="0"/>
              <a:t> Com a ajuda do transferidor </a:t>
            </a:r>
          </a:p>
          <a:p>
            <a:r>
              <a:rPr lang="pt-PT" sz="1500" dirty="0" smtClean="0"/>
              <a:t>     medem-se os ângulos de modo que :</a:t>
            </a:r>
          </a:p>
          <a:p>
            <a:r>
              <a:rPr lang="pt-PT" sz="1500" i="1" dirty="0" smtClean="0"/>
              <a:t>      A’ÔA</a:t>
            </a:r>
            <a:r>
              <a:rPr lang="pt-PT" sz="1500" dirty="0" smtClean="0"/>
              <a:t>=90</a:t>
            </a:r>
            <a:r>
              <a:rPr lang="pt-PT" sz="1500" baseline="30000" dirty="0" smtClean="0"/>
              <a:t>0</a:t>
            </a:r>
            <a:r>
              <a:rPr lang="pt-PT" sz="1500" dirty="0" smtClean="0"/>
              <a:t>  ; </a:t>
            </a:r>
            <a:r>
              <a:rPr lang="pt-PT" sz="1500" i="1" dirty="0" smtClean="0"/>
              <a:t>B’ÔB</a:t>
            </a:r>
            <a:r>
              <a:rPr lang="pt-PT" sz="1500" dirty="0" smtClean="0"/>
              <a:t>=90</a:t>
            </a:r>
            <a:r>
              <a:rPr lang="pt-PT" sz="1500" baseline="30000" dirty="0" smtClean="0"/>
              <a:t>0</a:t>
            </a:r>
            <a:r>
              <a:rPr lang="pt-PT" sz="1500" dirty="0" smtClean="0"/>
              <a:t>  ; </a:t>
            </a:r>
            <a:r>
              <a:rPr lang="pt-PT" sz="1500" i="1" dirty="0" smtClean="0"/>
              <a:t>C’ÔC</a:t>
            </a:r>
            <a:r>
              <a:rPr lang="pt-PT" sz="1500" dirty="0" smtClean="0"/>
              <a:t>=90</a:t>
            </a:r>
            <a:r>
              <a:rPr lang="pt-PT" sz="1500" baseline="30000" dirty="0" smtClean="0"/>
              <a:t>0</a:t>
            </a:r>
            <a:r>
              <a:rPr lang="pt-PT" sz="1500" dirty="0" smtClean="0"/>
              <a:t> .</a:t>
            </a:r>
            <a:endParaRPr lang="pt-PT" sz="1500" i="1" dirty="0" smtClean="0"/>
          </a:p>
        </p:txBody>
      </p:sp>
      <p:sp>
        <p:nvSpPr>
          <p:cNvPr id="106" name="CaixaDeTexto 105"/>
          <p:cNvSpPr txBox="1"/>
          <p:nvPr/>
        </p:nvSpPr>
        <p:spPr>
          <a:xfrm>
            <a:off x="5292080" y="6294911"/>
            <a:ext cx="3384376" cy="32316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wrap="square" rtlCol="0">
            <a:spAutoFit/>
          </a:bodyPr>
          <a:lstStyle/>
          <a:p>
            <a:r>
              <a:rPr lang="pt-PT" sz="1500" b="1" dirty="0" smtClean="0"/>
              <a:t>4.</a:t>
            </a:r>
            <a:r>
              <a:rPr lang="pt-PT" sz="1500" b="1" baseline="30000" dirty="0" smtClean="0"/>
              <a:t> o</a:t>
            </a:r>
            <a:r>
              <a:rPr lang="pt-PT" sz="1500" dirty="0" smtClean="0"/>
              <a:t> Desenhar o triângulo [</a:t>
            </a:r>
            <a:r>
              <a:rPr lang="pt-PT" sz="1500" i="1" dirty="0" smtClean="0"/>
              <a:t>A’B’C’</a:t>
            </a:r>
            <a:r>
              <a:rPr lang="pt-PT" sz="1500" dirty="0" smtClean="0"/>
              <a:t>].</a:t>
            </a:r>
            <a:endParaRPr lang="pt-PT" sz="1500" i="1" dirty="0"/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3452608" y="4154613"/>
            <a:ext cx="432048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C’</a:t>
            </a:r>
            <a:r>
              <a:rPr kumimoji="0" lang="pt-PT" sz="12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endParaRPr kumimoji="0" lang="pt-PT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ítulo 1"/>
          <p:cNvSpPr txBox="1">
            <a:spLocks/>
          </p:cNvSpPr>
          <p:nvPr/>
        </p:nvSpPr>
        <p:spPr>
          <a:xfrm>
            <a:off x="230832" y="855566"/>
            <a:ext cx="3045024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 Rotação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0" name="Conexão recta 96"/>
          <p:cNvCxnSpPr/>
          <p:nvPr/>
        </p:nvCxnSpPr>
        <p:spPr>
          <a:xfrm>
            <a:off x="539552" y="3032243"/>
            <a:ext cx="2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cta 96"/>
          <p:cNvCxnSpPr/>
          <p:nvPr/>
        </p:nvCxnSpPr>
        <p:spPr>
          <a:xfrm>
            <a:off x="983749" y="3027251"/>
            <a:ext cx="2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4310" grpId="0" animBg="1"/>
      <p:bldP spid="66" grpId="0" animBg="1"/>
      <p:bldP spid="67" grpId="0" animBg="1"/>
      <p:bldP spid="68" grpId="0" animBg="1"/>
      <p:bldP spid="70" grpId="0" animBg="1"/>
      <p:bldP spid="81" grpId="0" animBg="1"/>
      <p:bldP spid="81" grpId="1" animBg="1"/>
      <p:bldP spid="83" grpId="0" animBg="1"/>
      <p:bldP spid="83" grpId="1" animBg="1"/>
      <p:bldP spid="87" grpId="0" animBg="1"/>
      <p:bldP spid="88" grpId="0" animBg="1"/>
      <p:bldP spid="82" grpId="0" animBg="1"/>
      <p:bldP spid="82" grpId="1" animBg="1"/>
      <p:bldP spid="93" grpId="0" animBg="1"/>
      <p:bldP spid="94" grpId="0" animBg="1"/>
      <p:bldP spid="94" grpId="1" animBg="1"/>
      <p:bldP spid="102" grpId="0" animBg="1"/>
      <p:bldP spid="102" grpId="1" animBg="1"/>
      <p:bldP spid="106" grpId="0" animBg="1"/>
      <p:bldP spid="106" grpId="1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9620" y="2281064"/>
            <a:ext cx="3384376" cy="180362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48112" y="1844824"/>
            <a:ext cx="3960440" cy="4176464"/>
          </a:xfr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r>
              <a:rPr lang="pt-PT" sz="1800" dirty="0" smtClean="0">
                <a:solidFill>
                  <a:schemeClr val="tx1"/>
                </a:solidFill>
              </a:rPr>
              <a:t>Um segmento de recta é transformado num segmento de recta com o mesmo comprimento.</a:t>
            </a:r>
          </a:p>
          <a:p>
            <a:pPr lvl="0"/>
            <a:endParaRPr lang="pt-PT" sz="600" dirty="0" smtClean="0">
              <a:solidFill>
                <a:schemeClr val="tx1"/>
              </a:solidFill>
            </a:endParaRPr>
          </a:p>
          <a:p>
            <a:r>
              <a:rPr lang="pt-PT" sz="1800" dirty="0" smtClean="0">
                <a:solidFill>
                  <a:schemeClr val="tx1"/>
                </a:solidFill>
              </a:rPr>
              <a:t>Um ângulo é transformado num ângulo com a mesma amplitude e com o mesmo sentido.</a:t>
            </a:r>
          </a:p>
          <a:p>
            <a:pPr lvl="0"/>
            <a:endParaRPr lang="pt-PT" sz="600" dirty="0" smtClean="0">
              <a:solidFill>
                <a:schemeClr val="tx1"/>
              </a:solidFill>
            </a:endParaRPr>
          </a:p>
          <a:p>
            <a:pPr lvl="0"/>
            <a:r>
              <a:rPr lang="pt-PT" sz="1800" dirty="0" smtClean="0">
                <a:solidFill>
                  <a:schemeClr val="tx1"/>
                </a:solidFill>
              </a:rPr>
              <a:t>Uma recta ou uma semi-recta são transformadas numa recta ou numa semi-recta respectivamente.</a:t>
            </a:r>
          </a:p>
          <a:p>
            <a:pPr lvl="0">
              <a:buNone/>
            </a:pPr>
            <a:endParaRPr lang="pt-PT" sz="600" dirty="0" smtClean="0">
              <a:solidFill>
                <a:schemeClr val="tx1"/>
              </a:solidFill>
            </a:endParaRPr>
          </a:p>
          <a:p>
            <a:pPr lvl="0"/>
            <a:r>
              <a:rPr lang="pt-PT" sz="1800" dirty="0" smtClean="0">
                <a:solidFill>
                  <a:schemeClr val="tx1"/>
                </a:solidFill>
              </a:rPr>
              <a:t>O centro de rotação é o único ponto que se mantém fixo se o ângulo da rotação não for um múltiplo de 360</a:t>
            </a:r>
            <a:r>
              <a:rPr lang="pt-PT" sz="1800" baseline="30000" dirty="0" smtClean="0">
                <a:solidFill>
                  <a:schemeClr val="tx1"/>
                </a:solidFill>
              </a:rPr>
              <a:t>o</a:t>
            </a:r>
            <a:endParaRPr lang="pt-PT" sz="1800" dirty="0">
              <a:solidFill>
                <a:schemeClr val="tx1"/>
              </a:solidFill>
            </a:endParaRPr>
          </a:p>
        </p:txBody>
      </p: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4644008" y="2348880"/>
          <a:ext cx="3240000" cy="1620000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AutoShape 38"/>
          <p:cNvSpPr>
            <a:spLocks noChangeArrowheads="1"/>
          </p:cNvSpPr>
          <p:nvPr/>
        </p:nvSpPr>
        <p:spPr bwMode="auto">
          <a:xfrm rot="16200000" flipV="1">
            <a:off x="6736853" y="2864395"/>
            <a:ext cx="972000" cy="612000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6648445" y="3461986"/>
            <a:ext cx="432048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B’</a:t>
            </a:r>
            <a:r>
              <a:rPr lang="pt-PT" sz="1200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endParaRPr kumimoji="0" lang="pt-PT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6655901" y="2484270"/>
            <a:ext cx="432048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A’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288052" y="2980467"/>
            <a:ext cx="432048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C’</a:t>
            </a:r>
            <a:r>
              <a:rPr kumimoji="0" lang="pt-PT" sz="12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endParaRPr kumimoji="0" lang="pt-PT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 rot="10800000" flipV="1">
            <a:off x="4965278" y="2681971"/>
            <a:ext cx="972000" cy="648000"/>
          </a:xfrm>
          <a:prstGeom prst="triangle">
            <a:avLst>
              <a:gd name="adj" fmla="val 50000"/>
            </a:avLst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4761300" y="3134140"/>
            <a:ext cx="290846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5863284" y="3124615"/>
            <a:ext cx="290846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5316936" y="2467018"/>
            <a:ext cx="290846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6020972" y="3771854"/>
            <a:ext cx="362854" cy="2983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pt-PT" sz="1200" b="1" i="1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endParaRPr kumimoji="0" lang="pt-PT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30832" y="855566"/>
            <a:ext cx="5637312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Propriedades da rotação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6637240" y="2564904"/>
            <a:ext cx="1692000" cy="41400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angle 43"/>
          <p:cNvSpPr/>
          <p:nvPr/>
        </p:nvSpPr>
        <p:spPr>
          <a:xfrm>
            <a:off x="691188" y="2515756"/>
            <a:ext cx="4392488" cy="33843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611560" y="1628800"/>
            <a:ext cx="7704856" cy="792088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</a:pPr>
            <a:r>
              <a:rPr lang="pt-PT" b="1" dirty="0" smtClean="0">
                <a:solidFill>
                  <a:schemeClr val="tx1"/>
                </a:solidFill>
              </a:rPr>
              <a:t>Reflexão deslizante </a:t>
            </a:r>
            <a:r>
              <a:rPr lang="pt-PT" dirty="0" smtClean="0">
                <a:solidFill>
                  <a:schemeClr val="tx1"/>
                </a:solidFill>
              </a:rPr>
              <a:t>é uma isometria resultante da composição de uma reflexão de eixo </a:t>
            </a:r>
            <a:r>
              <a:rPr lang="pt-PT" i="1" dirty="0" smtClean="0">
                <a:solidFill>
                  <a:schemeClr val="tx1"/>
                </a:solidFill>
              </a:rPr>
              <a:t>r</a:t>
            </a:r>
            <a:r>
              <a:rPr lang="pt-PT" dirty="0" smtClean="0">
                <a:solidFill>
                  <a:schemeClr val="tx1"/>
                </a:solidFill>
              </a:rPr>
              <a:t> com uma translação cujo  vector (não nulo) é paralelo a </a:t>
            </a:r>
            <a:r>
              <a:rPr lang="pt-PT" i="1" dirty="0" smtClean="0">
                <a:solidFill>
                  <a:schemeClr val="tx1"/>
                </a:solidFill>
              </a:rPr>
              <a:t>r</a:t>
            </a:r>
            <a:r>
              <a:rPr lang="pt-PT" dirty="0" smtClean="0">
                <a:solidFill>
                  <a:schemeClr val="tx1"/>
                </a:solidFill>
              </a:rPr>
              <a:t> .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755576" y="2565264"/>
          <a:ext cx="4212000" cy="3240000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46542" y="3001024"/>
            <a:ext cx="1449529" cy="976872"/>
            <a:chOff x="955" y="5785"/>
            <a:chExt cx="2467" cy="1375"/>
          </a:xfrm>
        </p:grpSpPr>
        <p:sp>
          <p:nvSpPr>
            <p:cNvPr id="54299" name="AutoShape 27"/>
            <p:cNvSpPr>
              <a:spLocks noChangeArrowheads="1"/>
            </p:cNvSpPr>
            <p:nvPr/>
          </p:nvSpPr>
          <p:spPr bwMode="auto">
            <a:xfrm>
              <a:off x="1335" y="6090"/>
              <a:ext cx="1680" cy="900"/>
            </a:xfrm>
            <a:prstGeom prst="triangle">
              <a:avLst>
                <a:gd name="adj" fmla="val 3303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4300" name="Rectangle 28"/>
            <p:cNvSpPr>
              <a:spLocks noChangeArrowheads="1"/>
            </p:cNvSpPr>
            <p:nvPr/>
          </p:nvSpPr>
          <p:spPr bwMode="auto">
            <a:xfrm>
              <a:off x="1755" y="5785"/>
              <a:ext cx="49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Q</a:t>
              </a:r>
            </a:p>
          </p:txBody>
        </p:sp>
        <p:sp>
          <p:nvSpPr>
            <p:cNvPr id="54301" name="Rectangle 29"/>
            <p:cNvSpPr>
              <a:spLocks noChangeArrowheads="1"/>
            </p:cNvSpPr>
            <p:nvPr/>
          </p:nvSpPr>
          <p:spPr bwMode="auto">
            <a:xfrm>
              <a:off x="955" y="6740"/>
              <a:ext cx="49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</a:p>
          </p:txBody>
        </p:sp>
        <p:sp>
          <p:nvSpPr>
            <p:cNvPr id="54302" name="Rectangle 30"/>
            <p:cNvSpPr>
              <a:spLocks noChangeArrowheads="1"/>
            </p:cNvSpPr>
            <p:nvPr/>
          </p:nvSpPr>
          <p:spPr bwMode="auto">
            <a:xfrm>
              <a:off x="2927" y="6707"/>
              <a:ext cx="49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154928" y="3025885"/>
            <a:ext cx="1508304" cy="944191"/>
            <a:chOff x="3845" y="5820"/>
            <a:chExt cx="2579" cy="1329"/>
          </a:xfrm>
        </p:grpSpPr>
        <p:sp>
          <p:nvSpPr>
            <p:cNvPr id="54304" name="AutoShape 32"/>
            <p:cNvSpPr>
              <a:spLocks noChangeArrowheads="1"/>
            </p:cNvSpPr>
            <p:nvPr/>
          </p:nvSpPr>
          <p:spPr bwMode="auto">
            <a:xfrm rot="10800000" flipV="1">
              <a:off x="4155" y="6090"/>
              <a:ext cx="1680" cy="900"/>
            </a:xfrm>
            <a:prstGeom prst="triangle">
              <a:avLst>
                <a:gd name="adj" fmla="val 33037"/>
              </a:avLst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4305" name="Rectangle 33"/>
            <p:cNvSpPr>
              <a:spLocks noChangeArrowheads="1"/>
            </p:cNvSpPr>
            <p:nvPr/>
          </p:nvSpPr>
          <p:spPr bwMode="auto">
            <a:xfrm>
              <a:off x="5160" y="5820"/>
              <a:ext cx="787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Q’’</a:t>
              </a:r>
            </a:p>
          </p:txBody>
        </p:sp>
        <p:sp>
          <p:nvSpPr>
            <p:cNvPr id="54306" name="Rectangle 34"/>
            <p:cNvSpPr>
              <a:spLocks noChangeArrowheads="1"/>
            </p:cNvSpPr>
            <p:nvPr/>
          </p:nvSpPr>
          <p:spPr bwMode="auto">
            <a:xfrm>
              <a:off x="3845" y="6715"/>
              <a:ext cx="64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P’’</a:t>
              </a:r>
            </a:p>
          </p:txBody>
        </p:sp>
        <p:sp>
          <p:nvSpPr>
            <p:cNvPr id="54307" name="Rectangle 35"/>
            <p:cNvSpPr>
              <a:spLocks noChangeArrowheads="1"/>
            </p:cNvSpPr>
            <p:nvPr/>
          </p:nvSpPr>
          <p:spPr bwMode="auto">
            <a:xfrm>
              <a:off x="5699" y="6729"/>
              <a:ext cx="72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O’’</a:t>
              </a:r>
            </a:p>
          </p:txBody>
        </p:sp>
      </p:grpSp>
      <p:cxnSp>
        <p:nvCxnSpPr>
          <p:cNvPr id="54308" name="AutoShape 36"/>
          <p:cNvCxnSpPr>
            <a:cxnSpLocks noChangeShapeType="1"/>
          </p:cNvCxnSpPr>
          <p:nvPr/>
        </p:nvCxnSpPr>
        <p:spPr bwMode="auto">
          <a:xfrm>
            <a:off x="2699792" y="2781286"/>
            <a:ext cx="0" cy="1495425"/>
          </a:xfrm>
          <a:prstGeom prst="straightConnector1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36" name="CaixaDeTexto 35"/>
          <p:cNvSpPr txBox="1"/>
          <p:nvPr/>
        </p:nvSpPr>
        <p:spPr>
          <a:xfrm>
            <a:off x="2667025" y="2874780"/>
            <a:ext cx="25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i="1" dirty="0" smtClean="0"/>
              <a:t>r</a:t>
            </a:r>
            <a:endParaRPr lang="pt-PT" sz="1600" b="1" i="1" dirty="0"/>
          </a:p>
        </p:txBody>
      </p:sp>
      <p:sp>
        <p:nvSpPr>
          <p:cNvPr id="37" name="CaixaDeTexto 36"/>
          <p:cNvSpPr txBox="1"/>
          <p:nvPr/>
        </p:nvSpPr>
        <p:spPr>
          <a:xfrm rot="16200000">
            <a:off x="2241970" y="3528865"/>
            <a:ext cx="255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/>
              <a:t>[</a:t>
            </a:r>
            <a:endParaRPr lang="pt-PT" sz="6000" dirty="0"/>
          </a:p>
        </p:txBody>
      </p:sp>
      <p:sp>
        <p:nvSpPr>
          <p:cNvPr id="38" name="CaixaDeTexto 37"/>
          <p:cNvSpPr txBox="1"/>
          <p:nvPr/>
        </p:nvSpPr>
        <p:spPr>
          <a:xfrm rot="16200000">
            <a:off x="2828849" y="3647562"/>
            <a:ext cx="180000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/>
              <a:t>[</a:t>
            </a:r>
            <a:endParaRPr lang="pt-PT" sz="60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167161" y="393874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 smtClean="0">
                <a:solidFill>
                  <a:srgbClr val="FF0000"/>
                </a:solidFill>
              </a:rPr>
              <a:t>d</a:t>
            </a:r>
            <a:endParaRPr lang="pt-PT" b="1" i="1" dirty="0">
              <a:solidFill>
                <a:srgbClr val="FF0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815821" y="393341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 smtClean="0">
                <a:solidFill>
                  <a:srgbClr val="FF0000"/>
                </a:solidFill>
              </a:rPr>
              <a:t>d</a:t>
            </a:r>
            <a:endParaRPr lang="pt-PT" b="1" i="1" dirty="0">
              <a:solidFill>
                <a:srgbClr val="FF0000"/>
              </a:solidFill>
            </a:endParaRPr>
          </a:p>
        </p:txBody>
      </p:sp>
      <p:cxnSp>
        <p:nvCxnSpPr>
          <p:cNvPr id="25" name="Conexão recta 24"/>
          <p:cNvCxnSpPr/>
          <p:nvPr/>
        </p:nvCxnSpPr>
        <p:spPr>
          <a:xfrm>
            <a:off x="2051720" y="3861406"/>
            <a:ext cx="1296144" cy="0"/>
          </a:xfrm>
          <a:prstGeom prst="line">
            <a:avLst/>
          </a:prstGeom>
          <a:ln w="1905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ângulo 25"/>
          <p:cNvSpPr/>
          <p:nvPr/>
        </p:nvSpPr>
        <p:spPr>
          <a:xfrm>
            <a:off x="2699792" y="3645382"/>
            <a:ext cx="216024" cy="216024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146302" y="3025885"/>
            <a:ext cx="1522919" cy="944191"/>
            <a:chOff x="3820" y="5820"/>
            <a:chExt cx="2604" cy="1329"/>
          </a:xfrm>
        </p:grpSpPr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 rot="10800000" flipV="1">
              <a:off x="4155" y="6090"/>
              <a:ext cx="1680" cy="900"/>
            </a:xfrm>
            <a:prstGeom prst="triangle">
              <a:avLst>
                <a:gd name="adj" fmla="val 3303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5160" y="5820"/>
              <a:ext cx="1010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Q’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820" y="6715"/>
              <a:ext cx="906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P’</a:t>
              </a: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699" y="6729"/>
              <a:ext cx="725" cy="4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O’</a:t>
              </a:r>
            </a:p>
          </p:txBody>
        </p:sp>
      </p:grpSp>
      <p:cxnSp>
        <p:nvCxnSpPr>
          <p:cNvPr id="45" name="Conexão recta unidireccional 44"/>
          <p:cNvCxnSpPr/>
          <p:nvPr/>
        </p:nvCxnSpPr>
        <p:spPr>
          <a:xfrm rot="5400000">
            <a:off x="3995936" y="3861408"/>
            <a:ext cx="129614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o 45"/>
          <p:cNvGraphicFramePr>
            <a:graphicFrameLocks noChangeAspect="1"/>
          </p:cNvGraphicFramePr>
          <p:nvPr/>
        </p:nvGraphicFramePr>
        <p:xfrm>
          <a:off x="4726649" y="3573376"/>
          <a:ext cx="185738" cy="258762"/>
        </p:xfrm>
        <a:graphic>
          <a:graphicData uri="http://schemas.openxmlformats.org/presentationml/2006/ole">
            <p:oleObj spid="_x0000_s2050" name="Equação" r:id="rId3" imgW="126720" imgH="177480" progId="Equation.3">
              <p:embed/>
            </p:oleObj>
          </a:graphicData>
        </a:graphic>
      </p:graphicFrame>
      <p:sp>
        <p:nvSpPr>
          <p:cNvPr id="48" name="CaixaDeTexto 47"/>
          <p:cNvSpPr txBox="1"/>
          <p:nvPr/>
        </p:nvSpPr>
        <p:spPr>
          <a:xfrm>
            <a:off x="755576" y="5915372"/>
            <a:ext cx="4248472" cy="877163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77800" dist="38100" dir="2700000" sx="99000" sy="99000" algn="tl" rotWithShape="0">
              <a:prstClr val="black">
                <a:alpha val="84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</a:pPr>
            <a:r>
              <a:rPr lang="pt-PT" dirty="0" smtClean="0">
                <a:solidFill>
                  <a:schemeClr val="tx1"/>
                </a:solidFill>
              </a:rPr>
              <a:t>O triângulo [</a:t>
            </a:r>
            <a:r>
              <a:rPr lang="pt-PT" i="1" dirty="0" smtClean="0">
                <a:solidFill>
                  <a:schemeClr val="tx1"/>
                </a:solidFill>
              </a:rPr>
              <a:t>O</a:t>
            </a:r>
            <a:r>
              <a:rPr lang="pt-PT" dirty="0" smtClean="0">
                <a:solidFill>
                  <a:schemeClr val="tx1"/>
                </a:solidFill>
              </a:rPr>
              <a:t>’</a:t>
            </a:r>
            <a:r>
              <a:rPr lang="pt-PT" i="1" dirty="0" smtClean="0">
                <a:solidFill>
                  <a:schemeClr val="tx1"/>
                </a:solidFill>
              </a:rPr>
              <a:t>P</a:t>
            </a:r>
            <a:r>
              <a:rPr lang="pt-PT" dirty="0" smtClean="0">
                <a:solidFill>
                  <a:schemeClr val="tx1"/>
                </a:solidFill>
              </a:rPr>
              <a:t>’</a:t>
            </a:r>
            <a:r>
              <a:rPr lang="pt-PT" i="1" dirty="0" smtClean="0">
                <a:solidFill>
                  <a:schemeClr val="tx1"/>
                </a:solidFill>
              </a:rPr>
              <a:t>Q</a:t>
            </a:r>
            <a:r>
              <a:rPr lang="pt-PT" dirty="0" smtClean="0">
                <a:solidFill>
                  <a:schemeClr val="tx1"/>
                </a:solidFill>
              </a:rPr>
              <a:t>’] é uma reflexão deslizante do triângulo [</a:t>
            </a:r>
            <a:r>
              <a:rPr lang="pt-PT" i="1" dirty="0" smtClean="0">
                <a:solidFill>
                  <a:schemeClr val="tx1"/>
                </a:solidFill>
              </a:rPr>
              <a:t>OPQ</a:t>
            </a:r>
            <a:r>
              <a:rPr lang="pt-PT" dirty="0" smtClean="0">
                <a:solidFill>
                  <a:schemeClr val="tx1"/>
                </a:solidFill>
              </a:rPr>
              <a:t>].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7092280" y="415403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i="1" dirty="0" smtClean="0"/>
              <a:t>A</a:t>
            </a:r>
            <a:endParaRPr lang="pt-PT" sz="1200" b="1" i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7541580" y="6248345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i="1" dirty="0" smtClean="0"/>
              <a:t>A’</a:t>
            </a:r>
            <a:endParaRPr lang="pt-PT" sz="1200" b="1" i="1" dirty="0"/>
          </a:p>
        </p:txBody>
      </p:sp>
      <p:sp>
        <p:nvSpPr>
          <p:cNvPr id="43" name="Título 1"/>
          <p:cNvSpPr txBox="1">
            <a:spLocks/>
          </p:cNvSpPr>
          <p:nvPr/>
        </p:nvSpPr>
        <p:spPr>
          <a:xfrm>
            <a:off x="230832" y="855566"/>
            <a:ext cx="5637312" cy="7070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 Reflexão deslizante</a:t>
            </a:r>
            <a:endParaRPr lang="pt-PT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" name="Imagem 40" descr="bone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1123" y="2845487"/>
            <a:ext cx="720080" cy="1167026"/>
          </a:xfrm>
          <a:prstGeom prst="rect">
            <a:avLst/>
          </a:prstGeom>
        </p:spPr>
      </p:pic>
      <p:pic>
        <p:nvPicPr>
          <p:cNvPr id="49" name="Imagem 48" descr="bone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53078" y="2845487"/>
            <a:ext cx="720080" cy="1167026"/>
          </a:xfrm>
          <a:prstGeom prst="rect">
            <a:avLst/>
          </a:prstGeom>
        </p:spPr>
      </p:pic>
      <p:cxnSp>
        <p:nvCxnSpPr>
          <p:cNvPr id="52" name="Conexão recta 51"/>
          <p:cNvCxnSpPr/>
          <p:nvPr/>
        </p:nvCxnSpPr>
        <p:spPr>
          <a:xfrm rot="5400000">
            <a:off x="5550445" y="4603876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8.33333E-7 0.189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6" grpId="0"/>
      <p:bldP spid="37" grpId="0"/>
      <p:bldP spid="38" grpId="0"/>
      <p:bldP spid="39" grpId="0"/>
      <p:bldP spid="40" grpId="0"/>
      <p:bldP spid="26" grpId="0" animBg="1"/>
      <p:bldP spid="48" grpId="0" animBg="1"/>
      <p:bldP spid="55" grpId="0"/>
      <p:bldP spid="5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 (1)</Template>
  <TotalTime>4860</TotalTime>
  <Words>1401</Words>
  <Application>Microsoft Office PowerPoint</Application>
  <PresentationFormat>Apresentação no Ecrã (4:3)</PresentationFormat>
  <Paragraphs>298</Paragraphs>
  <Slides>39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39</vt:i4>
      </vt:variant>
    </vt:vector>
  </HeadingPairs>
  <TitlesOfParts>
    <vt:vector size="42" baseType="lpstr">
      <vt:lpstr>Custom Design</vt:lpstr>
      <vt:lpstr>1_Flow</vt:lpstr>
      <vt:lpstr>Equação</vt:lpstr>
      <vt:lpstr>Diapositivo 1</vt:lpstr>
      <vt:lpstr>Diapositivo 2</vt:lpstr>
      <vt:lpstr>Diapositivo 3</vt:lpstr>
      <vt:lpstr> Propriedades da translação  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ISOMETRIAS  - SIMETRIAS</dc:title>
  <dc:creator>user</dc:creator>
  <cp:lastModifiedBy>Casa</cp:lastModifiedBy>
  <cp:revision>178</cp:revision>
  <dcterms:created xsi:type="dcterms:W3CDTF">2010-11-25T16:27:40Z</dcterms:created>
  <dcterms:modified xsi:type="dcterms:W3CDTF">2011-03-22T15:59:55Z</dcterms:modified>
</cp:coreProperties>
</file>