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C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1714B-52DE-427E-B1D5-2DB0454AF719}" type="datetimeFigureOut">
              <a:rPr lang="pt-PT" smtClean="0"/>
              <a:t>18-05-2009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AF121-838E-4D80-965F-0DF6A98B7C4B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AF121-838E-4D80-965F-0DF6A98B7C4B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9950-AC0F-4348-8A31-298D23853F50}" type="datetimeFigureOut">
              <a:rPr lang="pt-PT" smtClean="0"/>
              <a:pPr/>
              <a:t>18-05-2009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E636-EF91-49EF-9531-92AB167A82A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/>
          <a:lstStyle/>
          <a:p>
            <a:r>
              <a:rPr lang="pt-PT" dirty="0" smtClean="0">
                <a:solidFill>
                  <a:schemeClr val="tx2"/>
                </a:solidFill>
                <a:latin typeface="Adobe Caslon Pro" pitchFamily="18" charset="0"/>
              </a:rPr>
              <a:t>Plano de Higienização</a:t>
            </a:r>
            <a:endParaRPr lang="pt-PT" dirty="0">
              <a:solidFill>
                <a:schemeClr val="tx2"/>
              </a:solidFill>
              <a:latin typeface="Adobe Caslon Pro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715304" cy="57150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l"/>
            <a:r>
              <a:rPr lang="pt-PT" dirty="0" smtClean="0">
                <a:solidFill>
                  <a:schemeClr val="bg1"/>
                </a:solidFill>
              </a:rPr>
              <a:t>Higiene Pessoal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14348" y="3071810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928662" y="4786322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“A higiene deve ser entendida como um modo de estar e não um conjunto de regras e obrigações.”</a:t>
            </a:r>
            <a:endParaRPr lang="pt-PT" dirty="0"/>
          </a:p>
        </p:txBody>
      </p:sp>
      <p:pic>
        <p:nvPicPr>
          <p:cNvPr id="6" name="Imagem 5" descr="saude84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143380"/>
            <a:ext cx="3187461" cy="2108198"/>
          </a:xfrm>
          <a:prstGeom prst="rect">
            <a:avLst/>
          </a:prstGeom>
          <a:effectLst>
            <a:outerShdw blurRad="850900" dist="419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92867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Uniforme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5720" y="1571612"/>
            <a:ext cx="8804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Deve </a:t>
            </a:r>
            <a:r>
              <a:rPr lang="pt-PT" dirty="0" smtClean="0"/>
              <a:t>ser constituído por touca, calças, calçado e avental.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Deve-se </a:t>
            </a:r>
            <a:r>
              <a:rPr lang="pt-PT" dirty="0" smtClean="0"/>
              <a:t>vestir colocando 1º a touca depois camisa/camisola, calças, bata e por fim calçado.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8596" y="242886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solidFill>
                  <a:srgbClr val="FF0000"/>
                </a:solidFill>
              </a:rPr>
              <a:t>O calçado deve fechado e com protecção contra queda de objectos.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5720" y="3000372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Adornos Pessoais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64331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Não </a:t>
            </a:r>
            <a:r>
              <a:rPr lang="pt-PT" dirty="0" smtClean="0"/>
              <a:t>são permitidos quaisquer tipos de adornos, à excepção de aliança se esta for </a:t>
            </a:r>
            <a:r>
              <a:rPr lang="pt-PT" dirty="0" smtClean="0"/>
              <a:t>lisa.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4282" y="464344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Cabelo, barba e unhas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720" y="528638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Pessoal </a:t>
            </a:r>
            <a:r>
              <a:rPr lang="pt-PT" dirty="0" smtClean="0"/>
              <a:t>exclusivo da cozinha – uso de touca no cabelo, e se necessário máscara para a barba. Unhas limpas e curtas.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Empregados </a:t>
            </a:r>
            <a:r>
              <a:rPr lang="pt-PT" dirty="0" smtClean="0"/>
              <a:t>de mesa – cabelo curto ou preso, barba cortada e unhas limpas e curtas.</a:t>
            </a:r>
            <a:endParaRPr lang="pt-PT" dirty="0"/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Imagem 10" descr="cartilha_seguranca_alimentar_anvisa_img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2857496"/>
            <a:ext cx="171040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1000108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Comportamentos 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 flipH="1">
            <a:off x="285720" y="157161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Fumar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5720" y="2071678"/>
            <a:ext cx="5429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Nas zonas de laboração deve ser expressamente proibido fumar.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/>
              <a:t> Possibilidade </a:t>
            </a:r>
            <a:r>
              <a:rPr lang="pt-PT" dirty="0" smtClean="0"/>
              <a:t>de restos de cigarro irem parar a um produto </a:t>
            </a:r>
            <a:r>
              <a:rPr lang="pt-PT" dirty="0" smtClean="0"/>
              <a:t>alimentar;</a:t>
            </a:r>
          </a:p>
          <a:p>
            <a:pPr lvl="2"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 smtClean="0"/>
              <a:t>Contacto </a:t>
            </a:r>
            <a:r>
              <a:rPr lang="pt-PT" dirty="0" smtClean="0"/>
              <a:t>dos dedos com os lábios e da saliva com o cigarro.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4143380"/>
            <a:ext cx="233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Tossir, Espirrar e Cuspir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4714884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Deve-se proteger a boca e nariz com um toalhete e lavar as mãos de seguida.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5572140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Beber, Comer ou Mascar Pastilha Elástica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Imagem 9" descr="Prevencaopessoal_clip_image002_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000240"/>
            <a:ext cx="1590675" cy="1590675"/>
          </a:xfrm>
          <a:prstGeom prst="rect">
            <a:avLst/>
          </a:prstGeom>
        </p:spPr>
      </p:pic>
      <p:pic>
        <p:nvPicPr>
          <p:cNvPr id="11" name="Imagem 10" descr="tos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000504"/>
            <a:ext cx="1809753" cy="2088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428860" y="92867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/>
              <a:t>Operações de Limpeza e Desinfecção</a:t>
            </a:r>
            <a:endParaRPr lang="pt-PT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85720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Digitalizar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1357298"/>
            <a:ext cx="5214974" cy="5288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00034" y="1214422"/>
            <a:ext cx="304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Composto </a:t>
            </a:r>
            <a:r>
              <a:rPr lang="pt-PT" sz="2800" dirty="0" err="1" smtClean="0">
                <a:solidFill>
                  <a:srgbClr val="FF0000"/>
                </a:solidFill>
              </a:rPr>
              <a:t>biocidas</a:t>
            </a:r>
            <a:r>
              <a:rPr lang="pt-PT" sz="2800" dirty="0" smtClean="0">
                <a:solidFill>
                  <a:srgbClr val="FF0000"/>
                </a:solidFill>
              </a:rPr>
              <a:t>: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2910" y="2143116"/>
            <a:ext cx="450059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200" dirty="0" smtClean="0"/>
              <a:t> Cloro</a:t>
            </a: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Dióxido de cloro</a:t>
            </a: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Iodo</a:t>
            </a: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Ácido </a:t>
            </a:r>
            <a:r>
              <a:rPr lang="pt-PT" sz="2200" dirty="0" err="1" smtClean="0"/>
              <a:t>Paracético</a:t>
            </a: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smtClean="0"/>
              <a:t>Composto de amónio quaternários</a:t>
            </a: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smtClean="0"/>
              <a:t>Composto </a:t>
            </a:r>
            <a:r>
              <a:rPr lang="pt-PT" sz="2200" dirty="0" err="1" smtClean="0"/>
              <a:t>anfotéricos</a:t>
            </a: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err="1" smtClean="0"/>
              <a:t>Bigunidinas</a:t>
            </a:r>
            <a:r>
              <a:rPr lang="pt-PT" sz="2200" dirty="0" smtClean="0"/>
              <a:t> </a:t>
            </a:r>
            <a:r>
              <a:rPr lang="pt-PT" sz="2200" dirty="0" err="1" smtClean="0"/>
              <a:t>Poliméricas</a:t>
            </a: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err="1" smtClean="0"/>
              <a:t>Glutaraldeído</a:t>
            </a: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err="1" smtClean="0"/>
              <a:t>Isotiazolinonas</a:t>
            </a:r>
            <a:endParaRPr lang="pt-PT" sz="2200" dirty="0" smtClean="0"/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smtClean="0"/>
              <a:t>Fenóis</a:t>
            </a:r>
          </a:p>
          <a:p>
            <a:pPr>
              <a:buFont typeface="Arial" pitchFamily="34" charset="0"/>
              <a:buChar char="•"/>
            </a:pPr>
            <a:r>
              <a:rPr lang="pt-PT" sz="2200" dirty="0" smtClean="0"/>
              <a:t> </a:t>
            </a:r>
            <a:r>
              <a:rPr lang="pt-PT" sz="2200" dirty="0" smtClean="0"/>
              <a:t>Peróxido de hidrogénio</a:t>
            </a:r>
            <a:endParaRPr lang="pt-PT" sz="22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7158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m 5" descr="Imagem 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785926"/>
            <a:ext cx="3233953" cy="4243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571472" y="1071546"/>
          <a:ext cx="7786742" cy="5513648"/>
        </p:xfrm>
        <a:graphic>
          <a:graphicData uri="http://schemas.openxmlformats.org/drawingml/2006/table">
            <a:tbl>
              <a:tblPr/>
              <a:tblGrid>
                <a:gridCol w="3893371"/>
                <a:gridCol w="3893371"/>
              </a:tblGrid>
              <a:tr h="277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Nome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Susceptibilidade aos desinfectantes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Bacillus</a:t>
                      </a:r>
                      <a:r>
                        <a:rPr lang="pt-PT" sz="1800" baseline="0" dirty="0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800" baseline="0" dirty="0" err="1" smtClean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cereus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Inactividade a 2%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Glutaraldeído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- 5%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Hipoclorito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sódio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Clostridium</a:t>
                      </a: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botulium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Hipoclorito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- 70% de Etanol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Escherichia</a:t>
                      </a: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</a:t>
                      </a: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enterohemorrágica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Hipoclorito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- 70% de Etanol, fenol, iodo, glutaraldeído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Listeria</a:t>
                      </a: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monocytogenes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Hipoclorito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- 70% de Etanol,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glutaraldeído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Salmonella typhi e Shigella spp</a:t>
                      </a:r>
                      <a:endParaRPr lang="pt-PT" sz="18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Hipoclorito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- 70% de Etanol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- 2% fenóis, composto de  iodo,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glutaraldeído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832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Streptococcus faecalis</a:t>
                      </a:r>
                      <a:endParaRPr lang="pt-PT" sz="18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Hipoclorito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- 70% de Etanol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- 2% fenóis, composto de  iodo,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glutaraldeído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Staphylococcus</a:t>
                      </a:r>
                      <a:r>
                        <a:rPr lang="pt-PT" sz="18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aureus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- 1% de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Hipoclorito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sódio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solução de álcool/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idodo</a:t>
                      </a:r>
                      <a:r>
                        <a:rPr lang="pt-PT" sz="18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t-PT" sz="1800" dirty="0" err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glutaraldeído</a:t>
                      </a:r>
                      <a:endParaRPr lang="pt-PT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4" name="Subtítulo 2"/>
          <p:cNvSpPr txBox="1">
            <a:spLocks/>
          </p:cNvSpPr>
          <p:nvPr/>
        </p:nvSpPr>
        <p:spPr>
          <a:xfrm>
            <a:off x="357158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7158" y="1214422"/>
            <a:ext cx="293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Controlo de pragas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2000240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Medidas Preventivas </a:t>
            </a:r>
            <a:endParaRPr lang="pt-PT" dirty="0" smtClean="0"/>
          </a:p>
          <a:p>
            <a:r>
              <a:rPr lang="pt-PT" dirty="0" smtClean="0"/>
              <a:t>(</a:t>
            </a:r>
            <a:r>
              <a:rPr lang="pt-PT" dirty="0" smtClean="0"/>
              <a:t>têm o objectivo de minimizar a entrada de pragas nas instalações)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3714752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Vias de entrada</a:t>
            </a:r>
            <a:r>
              <a:rPr lang="pt-PT" dirty="0" smtClean="0"/>
              <a:t>:</a:t>
            </a:r>
          </a:p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Deslocação </a:t>
            </a:r>
            <a:r>
              <a:rPr lang="pt-PT" dirty="0" smtClean="0"/>
              <a:t>das pragas pelos próprios meios para as </a:t>
            </a:r>
            <a:r>
              <a:rPr lang="pt-PT" dirty="0" smtClean="0"/>
              <a:t>instalações;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 smtClean="0"/>
              <a:t>Com </a:t>
            </a:r>
            <a:r>
              <a:rPr lang="pt-PT" dirty="0" smtClean="0"/>
              <a:t>as matérias-primas e </a:t>
            </a:r>
            <a:r>
              <a:rPr lang="pt-PT" dirty="0" smtClean="0"/>
              <a:t>materiais;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 smtClean="0"/>
              <a:t>Nos </a:t>
            </a:r>
            <a:r>
              <a:rPr lang="pt-PT" dirty="0" smtClean="0"/>
              <a:t>veículos de </a:t>
            </a:r>
            <a:r>
              <a:rPr lang="pt-PT" dirty="0" smtClean="0"/>
              <a:t>transporte;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 smtClean="0"/>
              <a:t>Com </a:t>
            </a:r>
            <a:r>
              <a:rPr lang="pt-PT" dirty="0" smtClean="0"/>
              <a:t>o </a:t>
            </a:r>
            <a:r>
              <a:rPr lang="pt-PT" dirty="0" smtClean="0"/>
              <a:t>equipamento;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 smtClean="0"/>
              <a:t>Com </a:t>
            </a:r>
            <a:r>
              <a:rPr lang="pt-PT" dirty="0" smtClean="0"/>
              <a:t>as pessoas.</a:t>
            </a:r>
            <a:endParaRPr lang="pt-PT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57158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m 6" descr="400x3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285860"/>
            <a:ext cx="2857507" cy="2357443"/>
          </a:xfrm>
          <a:prstGeom prst="rect">
            <a:avLst/>
          </a:prstGeom>
        </p:spPr>
      </p:pic>
      <p:pic>
        <p:nvPicPr>
          <p:cNvPr id="8" name="Imagem 7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50057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4282" y="1071546"/>
            <a:ext cx="835824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t-PT" dirty="0" smtClean="0">
                <a:solidFill>
                  <a:srgbClr val="FF0000"/>
                </a:solidFill>
              </a:rPr>
              <a:t>Medidas:</a:t>
            </a:r>
          </a:p>
          <a:p>
            <a:pPr>
              <a:spcBef>
                <a:spcPts val="600"/>
              </a:spcBef>
            </a:pPr>
            <a:endParaRPr lang="pt-PT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sz="2000" dirty="0" smtClean="0"/>
              <a:t>Manutenção das portas e janelas fechadas e protegidas de forma apropriada, excepto quando é necessário efectuar operações;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Q</a:t>
            </a:r>
            <a:r>
              <a:rPr lang="pt-PT" sz="2000" dirty="0" smtClean="0"/>
              <a:t>ualquer abertura identificada deve ser vedada com material adequado;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Fixação de grelhas dos canais de escoamento das águas dos pavimentos;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C</a:t>
            </a:r>
            <a:r>
              <a:rPr lang="pt-PT" sz="2000" dirty="0" smtClean="0"/>
              <a:t>olocação de redes protectoras nas janelas com possibilidade de abertura para o exterior;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C</a:t>
            </a:r>
            <a:r>
              <a:rPr lang="pt-PT" sz="2000" dirty="0" smtClean="0"/>
              <a:t>olocação de cortinas tipo manga plástica nas portas;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Utilização de portas de abertura e fecho automático;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U</a:t>
            </a:r>
            <a:r>
              <a:rPr lang="pt-PT" sz="2000" dirty="0" smtClean="0"/>
              <a:t>tilização de cortinas de ar;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Utilização de protecções (grades ou redes) nas entradas e saídas de tubagens das instalações;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t-PT" sz="2000" dirty="0" smtClean="0"/>
              <a:t> Vedação do perímetro em torno das instalações, e a adequada manutenção da mesma.</a:t>
            </a:r>
            <a:endParaRPr lang="pt-PT" sz="2000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7158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357158" y="285728"/>
            <a:ext cx="7715304" cy="571504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pt-PT" sz="3200" dirty="0">
                <a:solidFill>
                  <a:schemeClr val="bg1"/>
                </a:solidFill>
              </a:rPr>
              <a:t>Higiene dos Equipamentos e das Instalações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7158" y="1142984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Medidas </a:t>
            </a:r>
            <a:r>
              <a:rPr lang="pt-PT" dirty="0" smtClean="0"/>
              <a:t>Correctivas</a:t>
            </a:r>
          </a:p>
          <a:p>
            <a:r>
              <a:rPr lang="pt-PT" dirty="0" smtClean="0"/>
              <a:t>(têm como objectivo corrigir as situações quando ocorrem pragas nas instalações, </a:t>
            </a:r>
            <a:r>
              <a:rPr lang="pt-PT" dirty="0" smtClean="0"/>
              <a:t>e</a:t>
            </a:r>
            <a:r>
              <a:rPr lang="pt-PT" dirty="0" smtClean="0"/>
              <a:t>liminando fisicamente as pragas.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7158" y="2786058"/>
            <a:ext cx="60722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Considerar:</a:t>
            </a:r>
          </a:p>
          <a:p>
            <a:endParaRPr lang="pt-PT" dirty="0" smtClean="0"/>
          </a:p>
          <a:p>
            <a:pPr>
              <a:buFontTx/>
              <a:buChar char="-"/>
            </a:pPr>
            <a:r>
              <a:rPr lang="pt-PT" dirty="0" smtClean="0"/>
              <a:t>Qual a praga que está a causar o problema?</a:t>
            </a:r>
          </a:p>
          <a:p>
            <a:pPr>
              <a:buFontTx/>
              <a:buChar char="-"/>
            </a:pPr>
            <a:r>
              <a:rPr lang="pt-PT" dirty="0" smtClean="0"/>
              <a:t>Qual a área em que a praga está alojada ou está a causar o problema?</a:t>
            </a:r>
          </a:p>
          <a:p>
            <a:pPr>
              <a:buFontTx/>
              <a:buChar char="-"/>
            </a:pPr>
            <a:r>
              <a:rPr lang="pt-PT" dirty="0" smtClean="0"/>
              <a:t>Quais os métodos de controlo de pragas disponíveis mais adequados e eficazes?</a:t>
            </a:r>
          </a:p>
          <a:p>
            <a:pPr>
              <a:buFontTx/>
              <a:buChar char="-"/>
            </a:pPr>
            <a:r>
              <a:rPr lang="pt-PT" dirty="0" smtClean="0"/>
              <a:t>Quais os perigos de saúde/segurança que os métodos de controlo apresentam?</a:t>
            </a:r>
          </a:p>
          <a:p>
            <a:pPr>
              <a:buFontTx/>
              <a:buChar char="-"/>
            </a:pPr>
            <a:r>
              <a:rPr lang="pt-PT" dirty="0" smtClean="0"/>
              <a:t>Quais as acções a serem implantadas nos sentido de reduzir os perigos para o pessoal e para os produtos?</a:t>
            </a:r>
            <a:endParaRPr lang="pt-PT" dirty="0"/>
          </a:p>
        </p:txBody>
      </p:sp>
      <p:pic>
        <p:nvPicPr>
          <p:cNvPr id="5" name="Imagem 4" descr="309C7D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857364"/>
            <a:ext cx="2407357" cy="3330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2071678"/>
            <a:ext cx="84296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Bibliografia:</a:t>
            </a:r>
          </a:p>
          <a:p>
            <a:endParaRPr lang="pt-PT" dirty="0" smtClean="0"/>
          </a:p>
          <a:p>
            <a:pPr>
              <a:buFontTx/>
              <a:buChar char="-"/>
            </a:pPr>
            <a:r>
              <a:rPr lang="pt-PT" dirty="0" smtClean="0"/>
              <a:t>Baptista, Paulo; Saraiva, Jorge. “Higiene Pessoal na Industria Alimentar”. 2003</a:t>
            </a:r>
          </a:p>
          <a:p>
            <a:pPr>
              <a:buFontTx/>
              <a:buChar char="-"/>
            </a:pPr>
            <a:r>
              <a:rPr lang="pt-PT" dirty="0" smtClean="0"/>
              <a:t>Baptista, Paulo. “Higiene de Equipamentos e Instalações na Indústria Agro-Alimentar”. 2003</a:t>
            </a:r>
          </a:p>
          <a:p>
            <a:pPr>
              <a:buFontTx/>
              <a:buChar char="-"/>
            </a:pPr>
            <a:r>
              <a:rPr lang="pt-PT" dirty="0" smtClean="0"/>
              <a:t>Manual de Higienização</a:t>
            </a:r>
          </a:p>
          <a:p>
            <a:pPr>
              <a:buFontTx/>
              <a:buChar char="-"/>
            </a:pPr>
            <a:r>
              <a:rPr lang="pt-PT" dirty="0" smtClean="0"/>
              <a:t>http://www.segurancalimentar.com/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1000108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 higiene pessoal refere-se ao estado geral de limpeza do corpo e roupas dos manipuladores de alimentos. </a:t>
            </a:r>
          </a:p>
          <a:p>
            <a:endParaRPr lang="pt-PT" dirty="0" smtClean="0"/>
          </a:p>
          <a:p>
            <a:r>
              <a:rPr lang="pt-PT" dirty="0" smtClean="0"/>
              <a:t>Para além da higiene pessoal, é importante e necessário, controlar e normalizar o comportamento dos manipuladores.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85984" y="3286124"/>
            <a:ext cx="6500858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Código de Práticas Internacionais Recomendadas de Princípios de Gerais de Higiene Alimentar (CAC/RCP1, 1969) 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5720" y="4643446"/>
            <a:ext cx="5143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objectivo é proteger os alimentos dos próprios manipuladores, evitando que microrganismos presentes no corpo dos manipuladores, ou nas suas roupas, contaminem os alimentos, onde encontram condições para se multiplicarem, podendo causar doenças a um grande número de consumidores.</a:t>
            </a:r>
            <a:endParaRPr lang="pt-PT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m 8" descr="mani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714884"/>
            <a:ext cx="2933989" cy="1714512"/>
          </a:xfrm>
          <a:prstGeom prst="rect">
            <a:avLst/>
          </a:prstGeom>
        </p:spPr>
      </p:pic>
      <p:sp>
        <p:nvSpPr>
          <p:cNvPr id="10" name="Seta em ângulo recto para cima 9"/>
          <p:cNvSpPr/>
          <p:nvPr/>
        </p:nvSpPr>
        <p:spPr>
          <a:xfrm rot="10800000">
            <a:off x="6072198" y="1714488"/>
            <a:ext cx="1143008" cy="1285884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>
              <a:rot lat="0" lon="11400000" rev="0"/>
            </a:camera>
            <a:lightRig rig="threePt" dir="t"/>
          </a:scene3d>
          <a:sp3d extrusionH="76200">
            <a:bevelT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57158" y="1214422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Assim o estado de saúde e situação de doença são dados de extrema importância , sendo que os trabalhadores devem ser submetidos a exame médico para garantir que estão aptos para esse tipo de trabalho. </a:t>
            </a: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357158" y="357166"/>
            <a:ext cx="164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Higiene Pessoal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7158" y="2643182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Trabalhadores com doenças como febre tifóide, </a:t>
            </a:r>
            <a:r>
              <a:rPr lang="pt-PT" dirty="0" err="1" smtClean="0"/>
              <a:t>paratifóide</a:t>
            </a:r>
            <a:r>
              <a:rPr lang="pt-PT" dirty="0" smtClean="0"/>
              <a:t>, disenteria bacilar, </a:t>
            </a:r>
            <a:r>
              <a:rPr lang="pt-PT" dirty="0" err="1" smtClean="0"/>
              <a:t>salmoneloses</a:t>
            </a:r>
            <a:r>
              <a:rPr lang="pt-PT" dirty="0" smtClean="0"/>
              <a:t>, corrimentos nasais, dos ouvidos e dos olhos não devem ser colocados nas zonas de processamento.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7158" y="421481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Estes devem submetendo-se, como rotina, a um exame médico completo pelo menos uma vez por ano; o mesmo procedimento deve ser seguido caso tenha sofrido de doença infecto-contagiosa. Estes exames médicos devem ser completos para se detectarem</a:t>
            </a:r>
            <a:r>
              <a:rPr lang="pt-PT" dirty="0" smtClean="0"/>
              <a:t>:</a:t>
            </a:r>
          </a:p>
          <a:p>
            <a:endParaRPr lang="pt-PT" dirty="0" smtClean="0"/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dirty="0" smtClean="0"/>
              <a:t>doenças </a:t>
            </a:r>
            <a:r>
              <a:rPr lang="pt-PT" dirty="0" smtClean="0"/>
              <a:t>infecto-contagiosas em fase de </a:t>
            </a:r>
            <a:r>
              <a:rPr lang="pt-PT" dirty="0" smtClean="0"/>
              <a:t>transmissão;</a:t>
            </a:r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dirty="0" smtClean="0"/>
              <a:t>existência </a:t>
            </a:r>
            <a:r>
              <a:rPr lang="pt-PT" dirty="0" smtClean="0"/>
              <a:t>de doenças a nível da </a:t>
            </a:r>
            <a:r>
              <a:rPr lang="pt-PT" dirty="0" smtClean="0"/>
              <a:t>pele;</a:t>
            </a:r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</a:t>
            </a:r>
            <a:r>
              <a:rPr lang="pt-PT" dirty="0" smtClean="0"/>
              <a:t>portadores sãos.</a:t>
            </a:r>
            <a:endParaRPr lang="pt-PT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m 6" descr="do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071546"/>
            <a:ext cx="2485768" cy="275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58" y="1285860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Cortes e Queimaduras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85720" y="2000240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Estes devem ser tapados com pensos coloridos e impermeáveis, e o trabalhador devem certificar-se que não ocorre sangramento.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5720" y="32146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Reacções </a:t>
            </a:r>
            <a:r>
              <a:rPr lang="pt-PT" sz="2800" dirty="0" smtClean="0">
                <a:solidFill>
                  <a:srgbClr val="FF0000"/>
                </a:solidFill>
              </a:rPr>
              <a:t>alérgicas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4143380"/>
            <a:ext cx="5214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Os trabalhadores devem ser inquiridos sobre a possível reacção alérgica a certas situações/agentes comuns na sua actividade.</a:t>
            </a:r>
          </a:p>
          <a:p>
            <a:endParaRPr lang="pt-PT" dirty="0" smtClean="0"/>
          </a:p>
          <a:p>
            <a:r>
              <a:rPr lang="pt-PT" dirty="0" smtClean="0"/>
              <a:t>Em </a:t>
            </a:r>
            <a:r>
              <a:rPr lang="pt-PT" dirty="0" smtClean="0"/>
              <a:t>caso de reacção, suspensão temporária do trabalhador da sua actividade e determinação da situação/agente causador da alergia.</a:t>
            </a:r>
            <a:endParaRPr lang="pt-PT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cocei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214818"/>
            <a:ext cx="3214710" cy="2063397"/>
          </a:xfrm>
          <a:prstGeom prst="rect">
            <a:avLst/>
          </a:prstGeom>
        </p:spPr>
      </p:pic>
      <p:pic>
        <p:nvPicPr>
          <p:cNvPr id="9" name="Imagem 8" descr="penso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428736"/>
            <a:ext cx="2000264" cy="2154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107154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Higiene das mão 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282" y="1785926"/>
            <a:ext cx="83582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Quando lavar as mãos?</a:t>
            </a:r>
          </a:p>
          <a:p>
            <a:endParaRPr lang="pt-PT" sz="2000" dirty="0"/>
          </a:p>
          <a:p>
            <a:pPr>
              <a:buFont typeface="Arial" pitchFamily="34" charset="0"/>
              <a:buChar char="•"/>
            </a:pPr>
            <a:r>
              <a:rPr lang="pt-PT" sz="2000" u="sng" dirty="0" smtClean="0"/>
              <a:t> Sempre </a:t>
            </a:r>
            <a:r>
              <a:rPr lang="pt-PT" sz="2000" u="sng" dirty="0" smtClean="0"/>
              <a:t>que se achar necessário, e sempre que o trabalhador não tenha a certeza se tem que lavar as mãos.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Depois </a:t>
            </a:r>
            <a:r>
              <a:rPr lang="pt-PT" sz="2000" dirty="0" smtClean="0"/>
              <a:t>de vestir o uniforme, antes de iniciar o trabalho e após cada intervalo;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Sempre </a:t>
            </a:r>
            <a:r>
              <a:rPr lang="pt-PT" sz="2000" dirty="0" smtClean="0"/>
              <a:t>que se utiliza os sanitários;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Após </a:t>
            </a:r>
            <a:r>
              <a:rPr lang="pt-PT" sz="2000" dirty="0" smtClean="0"/>
              <a:t>utilizar equipamentos sujos; 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Após </a:t>
            </a:r>
            <a:r>
              <a:rPr lang="pt-PT" sz="2000" dirty="0" smtClean="0"/>
              <a:t>manipular sacos, caixotes do lixo, restos de produtos alimentares e /ou embalagens;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Sempre </a:t>
            </a:r>
            <a:r>
              <a:rPr lang="pt-PT" sz="2000" dirty="0" smtClean="0"/>
              <a:t>que se inicia o manuseamento de alimentos ou se mude de tarefa;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Após </a:t>
            </a:r>
            <a:r>
              <a:rPr lang="pt-PT" sz="2000" dirty="0" smtClean="0"/>
              <a:t>tocar no cabelo, olhos, boca, ouvidos ou nariz;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Após </a:t>
            </a:r>
            <a:r>
              <a:rPr lang="pt-PT" sz="2000" dirty="0" smtClean="0"/>
              <a:t>retirar/mudar de luvas;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Depois </a:t>
            </a:r>
            <a:r>
              <a:rPr lang="pt-PT" sz="2000" dirty="0" smtClean="0"/>
              <a:t>de manipular produtos químicos ou equipamentos de limpeza;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Depois </a:t>
            </a:r>
            <a:r>
              <a:rPr lang="pt-PT" sz="2000" dirty="0" smtClean="0"/>
              <a:t>de assoar, tossir ou espirrar;</a:t>
            </a:r>
          </a:p>
          <a:p>
            <a:pPr>
              <a:buFont typeface="Arial" pitchFamily="34" charset="0"/>
              <a:buChar char="•"/>
            </a:pPr>
            <a:r>
              <a:rPr lang="pt-PT" sz="2000" dirty="0" smtClean="0"/>
              <a:t> Depois </a:t>
            </a:r>
            <a:r>
              <a:rPr lang="pt-PT" sz="2000" dirty="0" smtClean="0"/>
              <a:t>de fumar, comer ou beber.</a:t>
            </a:r>
            <a:endParaRPr lang="pt-PT" sz="2000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85720" y="1785926"/>
            <a:ext cx="83582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Como lavar as </a:t>
            </a:r>
            <a:r>
              <a:rPr lang="pt-PT" sz="2100" dirty="0" smtClean="0">
                <a:solidFill>
                  <a:srgbClr val="FF0000"/>
                </a:solidFill>
              </a:rPr>
              <a:t>mãos</a:t>
            </a:r>
            <a:r>
              <a:rPr lang="pt-PT" sz="2100" dirty="0" smtClean="0">
                <a:solidFill>
                  <a:srgbClr val="FF0000"/>
                </a:solidFill>
              </a:rPr>
              <a:t>?</a:t>
            </a:r>
            <a:endParaRPr lang="pt-PT" sz="21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4282" y="1071546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Os lavatórios devem ser exclusivos para lavar as mãos, e de preferência sem comando manual. Se o comando for manual, a torneira deverá ser fechada com toalhete de papel.</a:t>
            </a:r>
            <a:endParaRPr lang="pt-PT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Imagem 7" descr="Prevencaopessoal_clip_image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357430"/>
            <a:ext cx="7572428" cy="4285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avagem-ma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428736"/>
            <a:ext cx="5143536" cy="4784245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28662" y="178592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rgbClr val="FF0000"/>
                </a:solidFill>
              </a:rPr>
              <a:t>Lavagem das mãos </a:t>
            </a:r>
            <a:endParaRPr lang="pt-PT" sz="24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86380" y="1714488"/>
            <a:ext cx="3139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rgbClr val="FF0000"/>
                </a:solidFill>
              </a:rPr>
              <a:t>Desinfecção</a:t>
            </a:r>
            <a:r>
              <a:rPr lang="pt-PT" sz="2800" dirty="0" smtClean="0">
                <a:solidFill>
                  <a:srgbClr val="FF0000"/>
                </a:solidFill>
              </a:rPr>
              <a:t> das mãos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4000496" y="1428736"/>
            <a:ext cx="644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7200" dirty="0"/>
              <a:t>≠</a:t>
            </a:r>
          </a:p>
        </p:txBody>
      </p:sp>
      <p:sp>
        <p:nvSpPr>
          <p:cNvPr id="6" name="Rectângulo 5"/>
          <p:cNvSpPr/>
          <p:nvPr/>
        </p:nvSpPr>
        <p:spPr>
          <a:xfrm>
            <a:off x="857224" y="278605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Sabão </a:t>
            </a:r>
            <a:r>
              <a:rPr lang="pt-PT" dirty="0"/>
              <a:t>líquido com pH </a:t>
            </a:r>
            <a:r>
              <a:rPr lang="pt-PT" dirty="0" smtClean="0"/>
              <a:t>5.5. </a:t>
            </a:r>
            <a:r>
              <a:rPr lang="pt-PT" dirty="0"/>
              <a:t>	</a:t>
            </a:r>
          </a:p>
        </p:txBody>
      </p:sp>
      <p:sp>
        <p:nvSpPr>
          <p:cNvPr id="7" name="Rectângulo 6"/>
          <p:cNvSpPr/>
          <p:nvPr/>
        </p:nvSpPr>
        <p:spPr>
          <a:xfrm>
            <a:off x="5214942" y="2714620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Anti-séptico</a:t>
            </a:r>
            <a:r>
              <a:rPr lang="pt-PT" dirty="0" smtClean="0"/>
              <a:t>, associado a agente de lavagem. Ex. sol. aquosa de  </a:t>
            </a:r>
            <a:r>
              <a:rPr lang="pt-PT" dirty="0" err="1" smtClean="0"/>
              <a:t>Clorohexidina</a:t>
            </a:r>
            <a:r>
              <a:rPr lang="pt-PT" dirty="0" smtClean="0"/>
              <a:t> </a:t>
            </a:r>
            <a:r>
              <a:rPr lang="pt-PT" dirty="0"/>
              <a:t>a 4</a:t>
            </a:r>
            <a:r>
              <a:rPr lang="pt-PT" dirty="0" smtClean="0"/>
              <a:t>%.</a:t>
            </a:r>
            <a:endParaRPr lang="pt-PT" dirty="0"/>
          </a:p>
        </p:txBody>
      </p:sp>
      <p:sp>
        <p:nvSpPr>
          <p:cNvPr id="8" name="Rectângulo 7"/>
          <p:cNvSpPr/>
          <p:nvPr/>
        </p:nvSpPr>
        <p:spPr>
          <a:xfrm>
            <a:off x="2500298" y="40005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soluto </a:t>
            </a:r>
            <a:r>
              <a:rPr lang="pt-PT" dirty="0"/>
              <a:t>alcoólico durante 30 segundos nas mãos limpas ou após lavagem com sabão líquido simples. 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Imagem 9" descr="not695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572008"/>
            <a:ext cx="207170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928670"/>
            <a:ext cx="993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Luvas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928662" y="314324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rgbClr val="FF0000"/>
                </a:solidFill>
              </a:rPr>
              <a:t>Importante referir que antes de se calçarem as luvas, as mãos têm que ser devidamente higienizadas.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57159" y="1500174"/>
            <a:ext cx="59293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têm </a:t>
            </a:r>
            <a:r>
              <a:rPr lang="pt-PT" dirty="0" smtClean="0"/>
              <a:t>que ser descartáveis e impermeáveis;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devem </a:t>
            </a:r>
            <a:r>
              <a:rPr lang="pt-PT" dirty="0" smtClean="0"/>
              <a:t>ser desinfectadas (com uma solução alcoólica) antes de se iniciar o trabalho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devem </a:t>
            </a:r>
            <a:r>
              <a:rPr lang="pt-PT" dirty="0" smtClean="0"/>
              <a:t>ser mantidas sempre limpas trocando de luvas caso estas se apresentem sujas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720" y="421481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FF0000"/>
                </a:solidFill>
              </a:rPr>
              <a:t>Uniforme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357158" y="50006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Tem duas funções</a:t>
            </a:r>
            <a:r>
              <a:rPr lang="pt-PT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proteger </a:t>
            </a:r>
            <a:r>
              <a:rPr lang="pt-PT" dirty="0" smtClean="0"/>
              <a:t>os alimentos contra possível contaminação pelos manipuladores </a:t>
            </a:r>
            <a:endParaRPr lang="pt-PT" dirty="0"/>
          </a:p>
          <a:p>
            <a:pPr lvl="1">
              <a:buFont typeface="Wingdings" pitchFamily="2" charset="2"/>
              <a:buChar char="Ø"/>
            </a:pPr>
            <a:r>
              <a:rPr lang="pt-PT" dirty="0" smtClean="0"/>
              <a:t> p</a:t>
            </a:r>
            <a:r>
              <a:rPr lang="pt-PT" dirty="0" smtClean="0"/>
              <a:t>roteger </a:t>
            </a:r>
            <a:r>
              <a:rPr lang="pt-PT" dirty="0" smtClean="0"/>
              <a:t>a roupa que os trabalhadores usam fora das instalações fabris.</a:t>
            </a:r>
            <a:endParaRPr lang="pt-PT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14282" y="214290"/>
            <a:ext cx="8715436" cy="571504"/>
          </a:xfrm>
          <a:prstGeom prst="rect">
            <a:avLst/>
          </a:prstGeo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Higiene do pessoal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214422"/>
            <a:ext cx="2183330" cy="168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Modelo site 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571876"/>
            <a:ext cx="1428760" cy="3072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1375</Words>
  <Application>Microsoft Office PowerPoint</Application>
  <PresentationFormat>Apresentação no Ecrã (4:3)</PresentationFormat>
  <Paragraphs>162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Plano de Higienização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Higienização</dc:title>
  <dc:creator>José Pedro Santos Pereira</dc:creator>
  <cp:lastModifiedBy>José Pedro Santos Pereira</cp:lastModifiedBy>
  <cp:revision>75</cp:revision>
  <dcterms:created xsi:type="dcterms:W3CDTF">2009-05-17T17:18:58Z</dcterms:created>
  <dcterms:modified xsi:type="dcterms:W3CDTF">2009-05-19T00:39:38Z</dcterms:modified>
</cp:coreProperties>
</file>