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56" r:id="rId2"/>
    <p:sldId id="258" r:id="rId3"/>
    <p:sldId id="259" r:id="rId4"/>
    <p:sldId id="260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5" r:id="rId18"/>
    <p:sldId id="276" r:id="rId19"/>
  </p:sldIdLst>
  <p:sldSz cx="9144000" cy="6858000" type="screen4x3"/>
  <p:notesSz cx="6858000" cy="9144000"/>
  <p:defaultTextStyle>
    <a:defPPr>
      <a:defRPr lang="pt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CAC04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421714B-52DE-427E-B1D5-2DB0454AF719}" type="datetimeFigureOut">
              <a:rPr lang="pt-PT" smtClean="0"/>
              <a:t>18-05-2009</a:t>
            </a:fld>
            <a:endParaRPr lang="pt-PT"/>
          </a:p>
        </p:txBody>
      </p:sp>
      <p:sp>
        <p:nvSpPr>
          <p:cNvPr id="4" name="Marcador de Posição da Imagem do Diapositivo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PT"/>
          </a:p>
        </p:txBody>
      </p:sp>
      <p:sp>
        <p:nvSpPr>
          <p:cNvPr id="5" name="Marcador de Posição de Nota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7AF121-838E-4D80-965F-0DF6A98B7C4B}" type="slidenum">
              <a:rPr lang="pt-PT" smtClean="0"/>
              <a:t>‹nº›</a:t>
            </a:fld>
            <a:endParaRPr lang="pt-P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7AF121-838E-4D80-965F-0DF6A98B7C4B}" type="slidenum">
              <a:rPr lang="pt-PT" smtClean="0"/>
              <a:t>10</a:t>
            </a:fld>
            <a:endParaRPr lang="pt-PT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PT" smtClean="0"/>
              <a:t>Faça clique para editar o estilo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E9950-AC0F-4348-8A31-298D23853F50}" type="datetimeFigureOut">
              <a:rPr lang="pt-PT" smtClean="0"/>
              <a:pPr/>
              <a:t>18-05-2009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E2E636-EF91-49EF-9531-92AB167A82A9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E9950-AC0F-4348-8A31-298D23853F50}" type="datetimeFigureOut">
              <a:rPr lang="pt-PT" smtClean="0"/>
              <a:pPr/>
              <a:t>18-05-2009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E2E636-EF91-49EF-9531-92AB167A82A9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E9950-AC0F-4348-8A31-298D23853F50}" type="datetimeFigureOut">
              <a:rPr lang="pt-PT" smtClean="0"/>
              <a:pPr/>
              <a:t>18-05-2009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E2E636-EF91-49EF-9531-92AB167A82A9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c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E9950-AC0F-4348-8A31-298D23853F50}" type="datetimeFigureOut">
              <a:rPr lang="pt-PT" smtClean="0"/>
              <a:pPr/>
              <a:t>18-05-2009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E2E636-EF91-49EF-9531-92AB167A82A9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E9950-AC0F-4348-8A31-298D23853F50}" type="datetimeFigureOut">
              <a:rPr lang="pt-PT" smtClean="0"/>
              <a:pPr/>
              <a:t>18-05-2009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E2E636-EF91-49EF-9531-92AB167A82A9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E9950-AC0F-4348-8A31-298D23853F50}" type="datetimeFigureOut">
              <a:rPr lang="pt-PT" smtClean="0"/>
              <a:pPr/>
              <a:t>18-05-2009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E2E636-EF91-49EF-9531-92AB167A82A9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5" name="Marcador de Posição do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6" name="Marcador de Posição de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7" name="Marcador de Posição d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E9950-AC0F-4348-8A31-298D23853F50}" type="datetimeFigureOut">
              <a:rPr lang="pt-PT" smtClean="0"/>
              <a:pPr/>
              <a:t>18-05-2009</a:t>
            </a:fld>
            <a:endParaRPr lang="pt-PT"/>
          </a:p>
        </p:txBody>
      </p:sp>
      <p:sp>
        <p:nvSpPr>
          <p:cNvPr id="8" name="Marcador de Posição do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9" name="Marcador de Posição do Número do Diapositivo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E2E636-EF91-49EF-9531-92AB167A82A9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E9950-AC0F-4348-8A31-298D23853F50}" type="datetimeFigureOut">
              <a:rPr lang="pt-PT" smtClean="0"/>
              <a:pPr/>
              <a:t>18-05-2009</a:t>
            </a:fld>
            <a:endParaRPr lang="pt-PT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E2E636-EF91-49EF-9531-92AB167A82A9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E9950-AC0F-4348-8A31-298D23853F50}" type="datetimeFigureOut">
              <a:rPr lang="pt-PT" smtClean="0"/>
              <a:pPr/>
              <a:t>18-05-2009</a:t>
            </a:fld>
            <a:endParaRPr lang="pt-PT"/>
          </a:p>
        </p:txBody>
      </p:sp>
      <p:sp>
        <p:nvSpPr>
          <p:cNvPr id="3" name="Marcador de Posição do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E2E636-EF91-49EF-9531-92AB167A82A9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E9950-AC0F-4348-8A31-298D23853F50}" type="datetimeFigureOut">
              <a:rPr lang="pt-PT" smtClean="0"/>
              <a:pPr/>
              <a:t>18-05-2009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E2E636-EF91-49EF-9531-92AB167A82A9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PT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E9950-AC0F-4348-8A31-298D23853F50}" type="datetimeFigureOut">
              <a:rPr lang="pt-PT" smtClean="0"/>
              <a:pPr/>
              <a:t>18-05-2009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E2E636-EF91-49EF-9531-92AB167A82A9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AE9950-AC0F-4348-8A31-298D23853F50}" type="datetimeFigureOut">
              <a:rPr lang="pt-PT" smtClean="0"/>
              <a:pPr/>
              <a:t>18-05-2009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E2E636-EF91-49EF-9531-92AB167A82A9}" type="slidenum">
              <a:rPr lang="pt-PT" smtClean="0"/>
              <a:pPr/>
              <a:t>‹nº›</a:t>
            </a:fld>
            <a:endParaRPr lang="pt-P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857224" y="500042"/>
            <a:ext cx="7772400" cy="1470025"/>
          </a:xfrm>
        </p:spPr>
        <p:txBody>
          <a:bodyPr/>
          <a:lstStyle/>
          <a:p>
            <a:r>
              <a:rPr lang="pt-PT" dirty="0" smtClean="0">
                <a:solidFill>
                  <a:schemeClr val="tx2"/>
                </a:solidFill>
                <a:latin typeface="Adobe Caslon Pro" pitchFamily="18" charset="0"/>
              </a:rPr>
              <a:t>Plano de Higienização</a:t>
            </a:r>
            <a:endParaRPr lang="pt-PT" dirty="0">
              <a:solidFill>
                <a:schemeClr val="tx2"/>
              </a:solidFill>
              <a:latin typeface="Adobe Caslon Pro" pitchFamily="18" charset="0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714348" y="2143116"/>
            <a:ext cx="7715304" cy="571504"/>
          </a:xfrm>
          <a:solidFill>
            <a:srgbClr val="92D050"/>
          </a:solidFill>
        </p:spPr>
        <p:txBody>
          <a:bodyPr>
            <a:normAutofit lnSpcReduction="10000"/>
          </a:bodyPr>
          <a:lstStyle/>
          <a:p>
            <a:pPr algn="l"/>
            <a:r>
              <a:rPr lang="pt-PT" dirty="0" smtClean="0">
                <a:solidFill>
                  <a:schemeClr val="bg1"/>
                </a:solidFill>
              </a:rPr>
              <a:t>Higiene Pessoal</a:t>
            </a:r>
            <a:endParaRPr lang="pt-PT" dirty="0">
              <a:solidFill>
                <a:schemeClr val="bg1"/>
              </a:solidFill>
            </a:endParaRPr>
          </a:p>
        </p:txBody>
      </p:sp>
      <p:sp>
        <p:nvSpPr>
          <p:cNvPr id="4" name="Subtítulo 2"/>
          <p:cNvSpPr txBox="1">
            <a:spLocks/>
          </p:cNvSpPr>
          <p:nvPr/>
        </p:nvSpPr>
        <p:spPr>
          <a:xfrm>
            <a:off x="714348" y="3071810"/>
            <a:ext cx="7715304" cy="571504"/>
          </a:xfrm>
          <a:prstGeom prst="rect">
            <a:avLst/>
          </a:prstGeom>
          <a:solidFill>
            <a:srgbClr val="FF0000"/>
          </a:solidFill>
        </p:spPr>
        <p:txBody>
          <a:bodyPr vert="horz" lIns="91440" tIns="45720" rIns="91440" bIns="45720" rtlCol="0">
            <a:noAutofit/>
          </a:bodyPr>
          <a:lstStyle/>
          <a:p>
            <a:pPr lvl="0">
              <a:spcBef>
                <a:spcPct val="20000"/>
              </a:spcBef>
            </a:pPr>
            <a:r>
              <a:rPr lang="pt-PT" sz="3200" dirty="0">
                <a:solidFill>
                  <a:schemeClr val="bg1"/>
                </a:solidFill>
              </a:rPr>
              <a:t>Higiene dos Equipamentos e das Instalações</a:t>
            </a:r>
            <a:endParaRPr kumimoji="0" lang="pt-PT" sz="32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Rectângulo 4"/>
          <p:cNvSpPr/>
          <p:nvPr/>
        </p:nvSpPr>
        <p:spPr>
          <a:xfrm>
            <a:off x="928662" y="4786322"/>
            <a:ext cx="378621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PT" dirty="0" smtClean="0"/>
              <a:t>“A higiene deve ser entendida como um modo de estar e não um conjunto de regras e obrigações.”</a:t>
            </a:r>
            <a:endParaRPr lang="pt-PT" dirty="0"/>
          </a:p>
        </p:txBody>
      </p:sp>
      <p:pic>
        <p:nvPicPr>
          <p:cNvPr id="6" name="Imagem 5" descr="saude84_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143504" y="4143380"/>
            <a:ext cx="3187461" cy="2108198"/>
          </a:xfrm>
          <a:prstGeom prst="rect">
            <a:avLst/>
          </a:prstGeom>
          <a:effectLst>
            <a:outerShdw blurRad="850900" dist="419100" algn="l" rotWithShape="0">
              <a:prstClr val="black">
                <a:alpha val="40000"/>
              </a:prst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285720" y="928670"/>
            <a:ext cx="17145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2800" dirty="0" smtClean="0">
                <a:solidFill>
                  <a:srgbClr val="FF0000"/>
                </a:solidFill>
              </a:rPr>
              <a:t>Uniforme</a:t>
            </a:r>
            <a:endParaRPr lang="pt-PT" sz="2800" dirty="0">
              <a:solidFill>
                <a:srgbClr val="FF0000"/>
              </a:solidFill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285720" y="1571612"/>
            <a:ext cx="880401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pt-PT" dirty="0" smtClean="0"/>
              <a:t> Deve </a:t>
            </a:r>
            <a:r>
              <a:rPr lang="pt-PT" dirty="0" smtClean="0"/>
              <a:t>ser constituído por touca, calças, calçado e avental.</a:t>
            </a:r>
          </a:p>
          <a:p>
            <a:pPr>
              <a:buFont typeface="Arial" pitchFamily="34" charset="0"/>
              <a:buChar char="•"/>
            </a:pPr>
            <a:r>
              <a:rPr lang="pt-PT" dirty="0" smtClean="0"/>
              <a:t> Deve-se </a:t>
            </a:r>
            <a:r>
              <a:rPr lang="pt-PT" dirty="0" smtClean="0"/>
              <a:t>vestir colocando 1º a touca depois camisa/camisola, calças, bata e por fim calçado.</a:t>
            </a:r>
            <a:endParaRPr lang="pt-PT" dirty="0"/>
          </a:p>
        </p:txBody>
      </p:sp>
      <p:sp>
        <p:nvSpPr>
          <p:cNvPr id="5" name="CaixaDeTexto 4"/>
          <p:cNvSpPr txBox="1"/>
          <p:nvPr/>
        </p:nvSpPr>
        <p:spPr>
          <a:xfrm>
            <a:off x="428596" y="2428868"/>
            <a:ext cx="78581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dirty="0" smtClean="0">
                <a:solidFill>
                  <a:srgbClr val="FF0000"/>
                </a:solidFill>
              </a:rPr>
              <a:t>O calçado deve fechado e com protecção contra queda de objectos.</a:t>
            </a:r>
            <a:endParaRPr lang="pt-PT" dirty="0">
              <a:solidFill>
                <a:srgbClr val="FF0000"/>
              </a:solidFill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285720" y="3000372"/>
            <a:ext cx="41434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2800" dirty="0" smtClean="0">
                <a:solidFill>
                  <a:srgbClr val="FF0000"/>
                </a:solidFill>
              </a:rPr>
              <a:t>Adornos Pessoais</a:t>
            </a:r>
            <a:endParaRPr lang="pt-PT" sz="2800" dirty="0">
              <a:solidFill>
                <a:srgbClr val="FF0000"/>
              </a:solidFill>
            </a:endParaRPr>
          </a:p>
        </p:txBody>
      </p:sp>
      <p:sp>
        <p:nvSpPr>
          <p:cNvPr id="7" name="CaixaDeTexto 6"/>
          <p:cNvSpPr txBox="1"/>
          <p:nvPr/>
        </p:nvSpPr>
        <p:spPr>
          <a:xfrm>
            <a:off x="285720" y="3643314"/>
            <a:ext cx="578647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pt-PT" dirty="0" smtClean="0"/>
              <a:t> Não </a:t>
            </a:r>
            <a:r>
              <a:rPr lang="pt-PT" dirty="0" smtClean="0"/>
              <a:t>são permitidos quaisquer tipos de adornos, à excepção de aliança se esta for </a:t>
            </a:r>
            <a:r>
              <a:rPr lang="pt-PT" dirty="0" smtClean="0"/>
              <a:t>lisa.</a:t>
            </a:r>
            <a:endParaRPr lang="pt-PT" dirty="0"/>
          </a:p>
        </p:txBody>
      </p:sp>
      <p:sp>
        <p:nvSpPr>
          <p:cNvPr id="8" name="CaixaDeTexto 7"/>
          <p:cNvSpPr txBox="1"/>
          <p:nvPr/>
        </p:nvSpPr>
        <p:spPr>
          <a:xfrm>
            <a:off x="214282" y="4643446"/>
            <a:ext cx="435771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2800" dirty="0" smtClean="0">
                <a:solidFill>
                  <a:srgbClr val="FF0000"/>
                </a:solidFill>
              </a:rPr>
              <a:t>Cabelo, barba e unhas</a:t>
            </a:r>
            <a:endParaRPr lang="pt-PT" sz="2800" dirty="0">
              <a:solidFill>
                <a:srgbClr val="FF0000"/>
              </a:solidFill>
            </a:endParaRPr>
          </a:p>
        </p:txBody>
      </p:sp>
      <p:sp>
        <p:nvSpPr>
          <p:cNvPr id="9" name="CaixaDeTexto 8"/>
          <p:cNvSpPr txBox="1"/>
          <p:nvPr/>
        </p:nvSpPr>
        <p:spPr>
          <a:xfrm>
            <a:off x="285720" y="5286388"/>
            <a:ext cx="807249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pt-PT" dirty="0" smtClean="0"/>
              <a:t> Pessoal </a:t>
            </a:r>
            <a:r>
              <a:rPr lang="pt-PT" dirty="0" smtClean="0"/>
              <a:t>exclusivo da cozinha – uso de touca no cabelo, e se necessário máscara para a barba. Unhas limpas e curtas. </a:t>
            </a:r>
          </a:p>
          <a:p>
            <a:pPr>
              <a:buFont typeface="Arial" pitchFamily="34" charset="0"/>
              <a:buChar char="•"/>
            </a:pPr>
            <a:r>
              <a:rPr lang="pt-PT" dirty="0" smtClean="0"/>
              <a:t> Empregados </a:t>
            </a:r>
            <a:r>
              <a:rPr lang="pt-PT" dirty="0" smtClean="0"/>
              <a:t>de mesa – cabelo curto ou preso, barba cortada e unhas limpas e curtas.</a:t>
            </a:r>
            <a:endParaRPr lang="pt-PT" dirty="0"/>
          </a:p>
        </p:txBody>
      </p:sp>
      <p:sp>
        <p:nvSpPr>
          <p:cNvPr id="10" name="Subtítulo 2"/>
          <p:cNvSpPr txBox="1">
            <a:spLocks/>
          </p:cNvSpPr>
          <p:nvPr/>
        </p:nvSpPr>
        <p:spPr>
          <a:xfrm>
            <a:off x="214282" y="214290"/>
            <a:ext cx="8715436" cy="571504"/>
          </a:xfrm>
          <a:prstGeom prst="rect">
            <a:avLst/>
          </a:prstGeom>
          <a:solidFill>
            <a:srgbClr val="92D050"/>
          </a:solidFill>
        </p:spPr>
        <p:txBody>
          <a:bodyPr>
            <a:normAutofit lnSpcReduction="1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pt-PT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Higiene do pessoal</a:t>
            </a:r>
            <a:endParaRPr kumimoji="0" lang="pt-PT" sz="32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11" name="Imagem 10" descr="cartilha_seguranca_alimentar_anvisa_img_19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429388" y="2857496"/>
            <a:ext cx="1710408" cy="235745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214282" y="1000108"/>
            <a:ext cx="282160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sz="2800" dirty="0" smtClean="0">
                <a:solidFill>
                  <a:srgbClr val="FF0000"/>
                </a:solidFill>
              </a:rPr>
              <a:t>Comportamentos </a:t>
            </a:r>
            <a:endParaRPr lang="pt-PT" sz="2800" dirty="0">
              <a:solidFill>
                <a:srgbClr val="FF0000"/>
              </a:solidFill>
            </a:endParaRPr>
          </a:p>
        </p:txBody>
      </p:sp>
      <p:sp>
        <p:nvSpPr>
          <p:cNvPr id="3" name="CaixaDeTexto 2"/>
          <p:cNvSpPr txBox="1"/>
          <p:nvPr/>
        </p:nvSpPr>
        <p:spPr>
          <a:xfrm flipH="1">
            <a:off x="285720" y="1571612"/>
            <a:ext cx="12858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dirty="0" smtClean="0">
                <a:solidFill>
                  <a:srgbClr val="FF0000"/>
                </a:solidFill>
              </a:rPr>
              <a:t>Fumar</a:t>
            </a:r>
            <a:endParaRPr lang="pt-PT" dirty="0">
              <a:solidFill>
                <a:srgbClr val="FF0000"/>
              </a:solidFill>
            </a:endParaRPr>
          </a:p>
        </p:txBody>
      </p:sp>
      <p:sp>
        <p:nvSpPr>
          <p:cNvPr id="4" name="CaixaDeTexto 3"/>
          <p:cNvSpPr txBox="1"/>
          <p:nvPr/>
        </p:nvSpPr>
        <p:spPr>
          <a:xfrm>
            <a:off x="285720" y="2071678"/>
            <a:ext cx="54292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dirty="0" smtClean="0"/>
              <a:t>Nas zonas de laboração deve ser expressamente proibido fumar.</a:t>
            </a:r>
          </a:p>
          <a:p>
            <a:pPr lvl="2">
              <a:buFont typeface="Arial" pitchFamily="34" charset="0"/>
              <a:buChar char="•"/>
            </a:pPr>
            <a:r>
              <a:rPr lang="pt-PT" dirty="0" smtClean="0"/>
              <a:t> Possibilidade </a:t>
            </a:r>
            <a:r>
              <a:rPr lang="pt-PT" dirty="0" smtClean="0"/>
              <a:t>de restos de cigarro irem parar a um produto </a:t>
            </a:r>
            <a:r>
              <a:rPr lang="pt-PT" dirty="0" smtClean="0"/>
              <a:t>alimentar;</a:t>
            </a:r>
          </a:p>
          <a:p>
            <a:pPr lvl="2">
              <a:buFont typeface="Arial" pitchFamily="34" charset="0"/>
              <a:buChar char="•"/>
            </a:pPr>
            <a:r>
              <a:rPr lang="pt-PT" dirty="0" smtClean="0"/>
              <a:t> </a:t>
            </a:r>
            <a:r>
              <a:rPr lang="pt-PT" dirty="0" smtClean="0"/>
              <a:t>Contacto </a:t>
            </a:r>
            <a:r>
              <a:rPr lang="pt-PT" dirty="0" smtClean="0"/>
              <a:t>dos dedos com os lábios e da saliva com o cigarro.</a:t>
            </a:r>
            <a:endParaRPr lang="pt-PT" dirty="0"/>
          </a:p>
        </p:txBody>
      </p:sp>
      <p:sp>
        <p:nvSpPr>
          <p:cNvPr id="5" name="CaixaDeTexto 4"/>
          <p:cNvSpPr txBox="1"/>
          <p:nvPr/>
        </p:nvSpPr>
        <p:spPr>
          <a:xfrm>
            <a:off x="214282" y="4143380"/>
            <a:ext cx="2335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dirty="0" smtClean="0">
                <a:solidFill>
                  <a:srgbClr val="FF0000"/>
                </a:solidFill>
              </a:rPr>
              <a:t>Tossir, Espirrar e Cuspir</a:t>
            </a:r>
            <a:endParaRPr lang="pt-PT" dirty="0">
              <a:solidFill>
                <a:srgbClr val="FF0000"/>
              </a:solidFill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214282" y="4714884"/>
            <a:ext cx="592935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dirty="0" smtClean="0"/>
              <a:t>Deve-se proteger a boca e nariz com um toalhete e lavar as mãos de seguida.</a:t>
            </a:r>
            <a:endParaRPr lang="pt-PT" dirty="0"/>
          </a:p>
        </p:txBody>
      </p:sp>
      <p:sp>
        <p:nvSpPr>
          <p:cNvPr id="7" name="CaixaDeTexto 6"/>
          <p:cNvSpPr txBox="1"/>
          <p:nvPr/>
        </p:nvSpPr>
        <p:spPr>
          <a:xfrm>
            <a:off x="285720" y="5572140"/>
            <a:ext cx="64294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dirty="0" smtClean="0">
                <a:solidFill>
                  <a:srgbClr val="FF0000"/>
                </a:solidFill>
              </a:rPr>
              <a:t>Beber, Comer ou Mascar Pastilha Elástica </a:t>
            </a:r>
            <a:endParaRPr lang="pt-PT" dirty="0">
              <a:solidFill>
                <a:srgbClr val="FF0000"/>
              </a:solidFill>
            </a:endParaRPr>
          </a:p>
        </p:txBody>
      </p:sp>
      <p:sp>
        <p:nvSpPr>
          <p:cNvPr id="9" name="Subtítulo 2"/>
          <p:cNvSpPr txBox="1">
            <a:spLocks/>
          </p:cNvSpPr>
          <p:nvPr/>
        </p:nvSpPr>
        <p:spPr>
          <a:xfrm>
            <a:off x="214282" y="214290"/>
            <a:ext cx="8715436" cy="571504"/>
          </a:xfrm>
          <a:prstGeom prst="rect">
            <a:avLst/>
          </a:prstGeom>
          <a:solidFill>
            <a:srgbClr val="92D050"/>
          </a:solidFill>
        </p:spPr>
        <p:txBody>
          <a:bodyPr>
            <a:normAutofit lnSpcReduction="1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pt-PT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Higiene do pessoal</a:t>
            </a:r>
            <a:endParaRPr kumimoji="0" lang="pt-PT" sz="32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10" name="Imagem 9" descr="Prevencaopessoal_clip_image002_000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357950" y="2000240"/>
            <a:ext cx="1590675" cy="1590675"/>
          </a:xfrm>
          <a:prstGeom prst="rect">
            <a:avLst/>
          </a:prstGeom>
        </p:spPr>
      </p:pic>
      <p:pic>
        <p:nvPicPr>
          <p:cNvPr id="11" name="Imagem 10" descr="tosse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357950" y="4000504"/>
            <a:ext cx="1809753" cy="208863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ixaDeTexto 5"/>
          <p:cNvSpPr txBox="1"/>
          <p:nvPr/>
        </p:nvSpPr>
        <p:spPr>
          <a:xfrm>
            <a:off x="2428860" y="928670"/>
            <a:ext cx="42148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dirty="0" smtClean="0"/>
              <a:t>Operações de Limpeza e Desinfecção</a:t>
            </a:r>
            <a:endParaRPr lang="pt-PT" dirty="0"/>
          </a:p>
        </p:txBody>
      </p:sp>
      <p:sp>
        <p:nvSpPr>
          <p:cNvPr id="7" name="Subtítulo 2"/>
          <p:cNvSpPr txBox="1">
            <a:spLocks/>
          </p:cNvSpPr>
          <p:nvPr/>
        </p:nvSpPr>
        <p:spPr>
          <a:xfrm>
            <a:off x="285720" y="285728"/>
            <a:ext cx="7715304" cy="571504"/>
          </a:xfrm>
          <a:prstGeom prst="rect">
            <a:avLst/>
          </a:prstGeom>
          <a:solidFill>
            <a:srgbClr val="FF0000"/>
          </a:solidFill>
        </p:spPr>
        <p:txBody>
          <a:bodyPr vert="horz" lIns="91440" tIns="45720" rIns="91440" bIns="45720" rtlCol="0">
            <a:noAutofit/>
          </a:bodyPr>
          <a:lstStyle/>
          <a:p>
            <a:pPr lvl="0">
              <a:spcBef>
                <a:spcPct val="20000"/>
              </a:spcBef>
            </a:pPr>
            <a:r>
              <a:rPr lang="pt-PT" sz="3200" dirty="0">
                <a:solidFill>
                  <a:schemeClr val="bg1"/>
                </a:solidFill>
              </a:rPr>
              <a:t>Higiene dos Equipamentos e das Instalações</a:t>
            </a:r>
            <a:endParaRPr kumimoji="0" lang="pt-PT" sz="32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8" name="Imagem 7" descr="Digitalizar000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85918" y="1357298"/>
            <a:ext cx="5214974" cy="528899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/>
          <p:nvPr/>
        </p:nvSpPr>
        <p:spPr>
          <a:xfrm>
            <a:off x="500034" y="1214422"/>
            <a:ext cx="304647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sz="2800" dirty="0" smtClean="0">
                <a:solidFill>
                  <a:srgbClr val="FF0000"/>
                </a:solidFill>
              </a:rPr>
              <a:t>Composto </a:t>
            </a:r>
            <a:r>
              <a:rPr lang="pt-PT" sz="2800" dirty="0" err="1" smtClean="0">
                <a:solidFill>
                  <a:srgbClr val="FF0000"/>
                </a:solidFill>
              </a:rPr>
              <a:t>biocidas</a:t>
            </a:r>
            <a:r>
              <a:rPr lang="pt-PT" sz="2800" dirty="0" smtClean="0">
                <a:solidFill>
                  <a:srgbClr val="FF0000"/>
                </a:solidFill>
              </a:rPr>
              <a:t>:</a:t>
            </a:r>
            <a:endParaRPr lang="pt-PT" sz="2800" dirty="0">
              <a:solidFill>
                <a:srgbClr val="FF0000"/>
              </a:solidFill>
            </a:endParaRPr>
          </a:p>
        </p:txBody>
      </p:sp>
      <p:sp>
        <p:nvSpPr>
          <p:cNvPr id="4" name="CaixaDeTexto 3"/>
          <p:cNvSpPr txBox="1"/>
          <p:nvPr/>
        </p:nvSpPr>
        <p:spPr>
          <a:xfrm>
            <a:off x="642910" y="2143116"/>
            <a:ext cx="4500594" cy="38164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pt-PT" sz="2200" dirty="0" smtClean="0"/>
              <a:t> Cloro</a:t>
            </a:r>
          </a:p>
          <a:p>
            <a:pPr>
              <a:buFont typeface="Arial" pitchFamily="34" charset="0"/>
              <a:buChar char="•"/>
            </a:pPr>
            <a:r>
              <a:rPr lang="pt-PT" sz="2200" dirty="0" smtClean="0"/>
              <a:t> Dióxido de cloro</a:t>
            </a:r>
          </a:p>
          <a:p>
            <a:pPr>
              <a:buFont typeface="Arial" pitchFamily="34" charset="0"/>
              <a:buChar char="•"/>
            </a:pPr>
            <a:r>
              <a:rPr lang="pt-PT" sz="2200" dirty="0" smtClean="0"/>
              <a:t> Iodo</a:t>
            </a:r>
          </a:p>
          <a:p>
            <a:pPr>
              <a:buFont typeface="Arial" pitchFamily="34" charset="0"/>
              <a:buChar char="•"/>
            </a:pPr>
            <a:r>
              <a:rPr lang="pt-PT" sz="2200" dirty="0" smtClean="0"/>
              <a:t> Ácido </a:t>
            </a:r>
            <a:r>
              <a:rPr lang="pt-PT" sz="2200" dirty="0" err="1" smtClean="0"/>
              <a:t>Paracético</a:t>
            </a:r>
            <a:endParaRPr lang="pt-PT" sz="2200" dirty="0" smtClean="0"/>
          </a:p>
          <a:p>
            <a:pPr>
              <a:buFont typeface="Arial" pitchFamily="34" charset="0"/>
              <a:buChar char="•"/>
            </a:pPr>
            <a:r>
              <a:rPr lang="pt-PT" sz="2200" dirty="0" smtClean="0"/>
              <a:t> </a:t>
            </a:r>
            <a:r>
              <a:rPr lang="pt-PT" sz="2200" dirty="0" smtClean="0"/>
              <a:t>Composto de amónio quaternários</a:t>
            </a:r>
          </a:p>
          <a:p>
            <a:pPr>
              <a:buFont typeface="Arial" pitchFamily="34" charset="0"/>
              <a:buChar char="•"/>
            </a:pPr>
            <a:r>
              <a:rPr lang="pt-PT" sz="2200" dirty="0" smtClean="0"/>
              <a:t> </a:t>
            </a:r>
            <a:r>
              <a:rPr lang="pt-PT" sz="2200" dirty="0" smtClean="0"/>
              <a:t>Composto </a:t>
            </a:r>
            <a:r>
              <a:rPr lang="pt-PT" sz="2200" dirty="0" err="1" smtClean="0"/>
              <a:t>anfotéricos</a:t>
            </a:r>
            <a:endParaRPr lang="pt-PT" sz="2200" dirty="0" smtClean="0"/>
          </a:p>
          <a:p>
            <a:pPr>
              <a:buFont typeface="Arial" pitchFamily="34" charset="0"/>
              <a:buChar char="•"/>
            </a:pPr>
            <a:r>
              <a:rPr lang="pt-PT" sz="2200" dirty="0" smtClean="0"/>
              <a:t> </a:t>
            </a:r>
            <a:r>
              <a:rPr lang="pt-PT" sz="2200" dirty="0" err="1" smtClean="0"/>
              <a:t>Bigunidinas</a:t>
            </a:r>
            <a:r>
              <a:rPr lang="pt-PT" sz="2200" dirty="0" smtClean="0"/>
              <a:t> </a:t>
            </a:r>
            <a:r>
              <a:rPr lang="pt-PT" sz="2200" dirty="0" err="1" smtClean="0"/>
              <a:t>Poliméricas</a:t>
            </a:r>
            <a:endParaRPr lang="pt-PT" sz="2200" dirty="0" smtClean="0"/>
          </a:p>
          <a:p>
            <a:pPr>
              <a:buFont typeface="Arial" pitchFamily="34" charset="0"/>
              <a:buChar char="•"/>
            </a:pPr>
            <a:r>
              <a:rPr lang="pt-PT" sz="2200" dirty="0" smtClean="0"/>
              <a:t> </a:t>
            </a:r>
            <a:r>
              <a:rPr lang="pt-PT" sz="2200" dirty="0" err="1" smtClean="0"/>
              <a:t>Glutaraldeído</a:t>
            </a:r>
            <a:endParaRPr lang="pt-PT" sz="2200" dirty="0" smtClean="0"/>
          </a:p>
          <a:p>
            <a:pPr>
              <a:buFont typeface="Arial" pitchFamily="34" charset="0"/>
              <a:buChar char="•"/>
            </a:pPr>
            <a:r>
              <a:rPr lang="pt-PT" sz="2200" dirty="0" smtClean="0"/>
              <a:t> </a:t>
            </a:r>
            <a:r>
              <a:rPr lang="pt-PT" sz="2200" dirty="0" err="1" smtClean="0"/>
              <a:t>Isotiazolinonas</a:t>
            </a:r>
            <a:endParaRPr lang="pt-PT" sz="2200" dirty="0" smtClean="0"/>
          </a:p>
          <a:p>
            <a:pPr>
              <a:buFont typeface="Arial" pitchFamily="34" charset="0"/>
              <a:buChar char="•"/>
            </a:pPr>
            <a:r>
              <a:rPr lang="pt-PT" sz="2200" dirty="0" smtClean="0"/>
              <a:t> </a:t>
            </a:r>
            <a:r>
              <a:rPr lang="pt-PT" sz="2200" dirty="0" smtClean="0"/>
              <a:t>Fenóis</a:t>
            </a:r>
          </a:p>
          <a:p>
            <a:pPr>
              <a:buFont typeface="Arial" pitchFamily="34" charset="0"/>
              <a:buChar char="•"/>
            </a:pPr>
            <a:r>
              <a:rPr lang="pt-PT" sz="2200" dirty="0" smtClean="0"/>
              <a:t> </a:t>
            </a:r>
            <a:r>
              <a:rPr lang="pt-PT" sz="2200" dirty="0" smtClean="0"/>
              <a:t>Peróxido de hidrogénio</a:t>
            </a:r>
            <a:endParaRPr lang="pt-PT" sz="2200" dirty="0"/>
          </a:p>
        </p:txBody>
      </p:sp>
      <p:sp>
        <p:nvSpPr>
          <p:cNvPr id="5" name="Subtítulo 2"/>
          <p:cNvSpPr txBox="1">
            <a:spLocks/>
          </p:cNvSpPr>
          <p:nvPr/>
        </p:nvSpPr>
        <p:spPr>
          <a:xfrm>
            <a:off x="357158" y="285728"/>
            <a:ext cx="7715304" cy="571504"/>
          </a:xfrm>
          <a:prstGeom prst="rect">
            <a:avLst/>
          </a:prstGeom>
          <a:solidFill>
            <a:srgbClr val="FF0000"/>
          </a:solidFill>
        </p:spPr>
        <p:txBody>
          <a:bodyPr vert="horz" lIns="91440" tIns="45720" rIns="91440" bIns="45720" rtlCol="0">
            <a:noAutofit/>
          </a:bodyPr>
          <a:lstStyle/>
          <a:p>
            <a:pPr lvl="0">
              <a:spcBef>
                <a:spcPct val="20000"/>
              </a:spcBef>
            </a:pPr>
            <a:r>
              <a:rPr lang="pt-PT" sz="3200" dirty="0">
                <a:solidFill>
                  <a:schemeClr val="bg1"/>
                </a:solidFill>
              </a:rPr>
              <a:t>Higiene dos Equipamentos e das Instalações</a:t>
            </a:r>
            <a:endParaRPr kumimoji="0" lang="pt-PT" sz="32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6" name="Imagem 5" descr="Imagem 17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214942" y="1785926"/>
            <a:ext cx="3233953" cy="424339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a 1"/>
          <p:cNvGraphicFramePr>
            <a:graphicFrameLocks noGrp="1"/>
          </p:cNvGraphicFramePr>
          <p:nvPr/>
        </p:nvGraphicFramePr>
        <p:xfrm>
          <a:off x="571472" y="1071546"/>
          <a:ext cx="7786742" cy="5513648"/>
        </p:xfrm>
        <a:graphic>
          <a:graphicData uri="http://schemas.openxmlformats.org/drawingml/2006/table">
            <a:tbl>
              <a:tblPr/>
              <a:tblGrid>
                <a:gridCol w="3893371"/>
                <a:gridCol w="3893371"/>
              </a:tblGrid>
              <a:tr h="27734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PT" sz="1800" b="1" dirty="0">
                          <a:solidFill>
                            <a:srgbClr val="365F91"/>
                          </a:solidFill>
                          <a:latin typeface="Calibri"/>
                          <a:ea typeface="Calibri"/>
                          <a:cs typeface="Times New Roman"/>
                        </a:rPr>
                        <a:t>Nome</a:t>
                      </a:r>
                      <a:endParaRPr lang="pt-PT" sz="1800" dirty="0">
                        <a:solidFill>
                          <a:srgbClr val="365F9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PT" sz="1800" b="1" dirty="0">
                          <a:solidFill>
                            <a:srgbClr val="365F91"/>
                          </a:solidFill>
                          <a:latin typeface="Calibri"/>
                          <a:ea typeface="Calibri"/>
                          <a:cs typeface="Times New Roman"/>
                        </a:rPr>
                        <a:t>Susceptibilidade aos desinfectantes</a:t>
                      </a:r>
                      <a:endParaRPr lang="pt-PT" sz="1800" dirty="0">
                        <a:solidFill>
                          <a:srgbClr val="365F9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469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PT" sz="1800" dirty="0" err="1" smtClean="0">
                          <a:solidFill>
                            <a:srgbClr val="365F91"/>
                          </a:solidFill>
                          <a:latin typeface="Calibri"/>
                          <a:ea typeface="Calibri"/>
                          <a:cs typeface="Times New Roman"/>
                        </a:rPr>
                        <a:t>Bacillus</a:t>
                      </a:r>
                      <a:r>
                        <a:rPr lang="pt-PT" sz="1800" baseline="0" dirty="0" smtClean="0">
                          <a:solidFill>
                            <a:srgbClr val="365F91"/>
                          </a:solidFill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pt-PT" sz="1800" baseline="0" dirty="0" err="1" smtClean="0">
                          <a:solidFill>
                            <a:srgbClr val="365F91"/>
                          </a:solidFill>
                          <a:latin typeface="Calibri"/>
                          <a:ea typeface="Calibri"/>
                          <a:cs typeface="Times New Roman"/>
                        </a:rPr>
                        <a:t>cereus</a:t>
                      </a:r>
                      <a:endParaRPr lang="pt-PT" sz="1800" dirty="0">
                        <a:solidFill>
                          <a:srgbClr val="365F9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PT" sz="1800" dirty="0">
                          <a:solidFill>
                            <a:srgbClr val="365F91"/>
                          </a:solidFill>
                          <a:latin typeface="Calibri"/>
                          <a:ea typeface="Calibri"/>
                          <a:cs typeface="Times New Roman"/>
                        </a:rPr>
                        <a:t>- Inactividade a 2% de </a:t>
                      </a:r>
                      <a:r>
                        <a:rPr lang="pt-PT" sz="1800" dirty="0" err="1">
                          <a:solidFill>
                            <a:srgbClr val="365F91"/>
                          </a:solidFill>
                          <a:latin typeface="Calibri"/>
                          <a:ea typeface="Calibri"/>
                          <a:cs typeface="Times New Roman"/>
                        </a:rPr>
                        <a:t>Glutaraldeído</a:t>
                      </a:r>
                      <a:endParaRPr lang="pt-PT" sz="1800" dirty="0">
                        <a:solidFill>
                          <a:srgbClr val="365F9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pt-PT" sz="1800" dirty="0">
                          <a:solidFill>
                            <a:srgbClr val="365F91"/>
                          </a:solidFill>
                          <a:latin typeface="Calibri"/>
                          <a:ea typeface="Calibri"/>
                          <a:cs typeface="Times New Roman"/>
                        </a:rPr>
                        <a:t>- 5% de </a:t>
                      </a:r>
                      <a:r>
                        <a:rPr lang="pt-PT" sz="1800" dirty="0" err="1">
                          <a:solidFill>
                            <a:srgbClr val="365F91"/>
                          </a:solidFill>
                          <a:latin typeface="Calibri"/>
                          <a:ea typeface="Calibri"/>
                          <a:cs typeface="Times New Roman"/>
                        </a:rPr>
                        <a:t>Hipoclorito</a:t>
                      </a:r>
                      <a:r>
                        <a:rPr lang="pt-PT" sz="1800" dirty="0">
                          <a:solidFill>
                            <a:srgbClr val="365F91"/>
                          </a:solidFill>
                          <a:latin typeface="Calibri"/>
                          <a:ea typeface="Calibri"/>
                          <a:cs typeface="Times New Roman"/>
                        </a:rPr>
                        <a:t> de sódio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</a:tr>
              <a:tr h="55469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PT" sz="1800" b="1" dirty="0" err="1">
                          <a:solidFill>
                            <a:srgbClr val="365F91"/>
                          </a:solidFill>
                          <a:latin typeface="Calibri"/>
                          <a:ea typeface="Calibri"/>
                          <a:cs typeface="Times New Roman"/>
                        </a:rPr>
                        <a:t>Clostridium</a:t>
                      </a:r>
                      <a:r>
                        <a:rPr lang="pt-PT" sz="1800" b="1" dirty="0">
                          <a:solidFill>
                            <a:srgbClr val="365F91"/>
                          </a:solidFill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pt-PT" sz="1800" b="1" dirty="0" err="1">
                          <a:solidFill>
                            <a:srgbClr val="365F91"/>
                          </a:solidFill>
                          <a:latin typeface="Calibri"/>
                          <a:ea typeface="Calibri"/>
                          <a:cs typeface="Times New Roman"/>
                        </a:rPr>
                        <a:t>botulium</a:t>
                      </a:r>
                      <a:endParaRPr lang="pt-PT" sz="1800" dirty="0">
                        <a:solidFill>
                          <a:srgbClr val="365F9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PT" sz="1800">
                          <a:solidFill>
                            <a:srgbClr val="365F91"/>
                          </a:solidFill>
                          <a:latin typeface="Calibri"/>
                          <a:ea typeface="Calibri"/>
                          <a:cs typeface="Times New Roman"/>
                        </a:rPr>
                        <a:t>- 1% de Hipoclorito de sódio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pt-PT" sz="1800">
                          <a:solidFill>
                            <a:srgbClr val="365F91"/>
                          </a:solidFill>
                          <a:latin typeface="Calibri"/>
                          <a:ea typeface="Calibri"/>
                          <a:cs typeface="Times New Roman"/>
                        </a:rPr>
                        <a:t>- 70% de Etanol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5469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PT" sz="1800" b="1" dirty="0" err="1">
                          <a:solidFill>
                            <a:srgbClr val="365F91"/>
                          </a:solidFill>
                          <a:latin typeface="Calibri"/>
                          <a:ea typeface="Calibri"/>
                          <a:cs typeface="Times New Roman"/>
                        </a:rPr>
                        <a:t>Escherichia</a:t>
                      </a:r>
                      <a:r>
                        <a:rPr lang="pt-PT" sz="1800" b="1" dirty="0">
                          <a:solidFill>
                            <a:srgbClr val="365F91"/>
                          </a:solidFill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pt-PT" sz="1800" b="1" dirty="0" err="1">
                          <a:solidFill>
                            <a:srgbClr val="365F91"/>
                          </a:solidFill>
                          <a:latin typeface="Calibri"/>
                          <a:ea typeface="Calibri"/>
                          <a:cs typeface="Times New Roman"/>
                        </a:rPr>
                        <a:t>coli</a:t>
                      </a:r>
                      <a:r>
                        <a:rPr lang="pt-PT" sz="1800" b="1" dirty="0">
                          <a:solidFill>
                            <a:srgbClr val="365F91"/>
                          </a:solidFill>
                          <a:latin typeface="Calibri"/>
                          <a:ea typeface="Calibri"/>
                          <a:cs typeface="Times New Roman"/>
                        </a:rPr>
                        <a:t>, </a:t>
                      </a:r>
                      <a:r>
                        <a:rPr lang="pt-PT" sz="1800" b="1" dirty="0" err="1">
                          <a:solidFill>
                            <a:srgbClr val="365F91"/>
                          </a:solidFill>
                          <a:latin typeface="Calibri"/>
                          <a:ea typeface="Calibri"/>
                          <a:cs typeface="Times New Roman"/>
                        </a:rPr>
                        <a:t>enterohemorrágica</a:t>
                      </a:r>
                      <a:endParaRPr lang="pt-PT" sz="1800" dirty="0">
                        <a:solidFill>
                          <a:srgbClr val="365F9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PT" sz="1800">
                          <a:solidFill>
                            <a:srgbClr val="365F91"/>
                          </a:solidFill>
                          <a:latin typeface="Calibri"/>
                          <a:ea typeface="Calibri"/>
                          <a:cs typeface="Times New Roman"/>
                        </a:rPr>
                        <a:t>- 1% de Hipoclorito de sódio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pt-PT" sz="1800">
                          <a:solidFill>
                            <a:srgbClr val="365F91"/>
                          </a:solidFill>
                          <a:latin typeface="Calibri"/>
                          <a:ea typeface="Calibri"/>
                          <a:cs typeface="Times New Roman"/>
                        </a:rPr>
                        <a:t>- 70% de Etanol, fenol, iodo, glutaraldeído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</a:tr>
              <a:tr h="55469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PT" sz="1800" b="1" dirty="0" err="1">
                          <a:solidFill>
                            <a:srgbClr val="365F91"/>
                          </a:solidFill>
                          <a:latin typeface="Calibri"/>
                          <a:ea typeface="Calibri"/>
                          <a:cs typeface="Times New Roman"/>
                        </a:rPr>
                        <a:t>Listeria</a:t>
                      </a:r>
                      <a:r>
                        <a:rPr lang="pt-PT" sz="1800" b="1" dirty="0">
                          <a:solidFill>
                            <a:srgbClr val="365F91"/>
                          </a:solidFill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pt-PT" sz="1800" b="1" dirty="0" err="1">
                          <a:solidFill>
                            <a:srgbClr val="365F91"/>
                          </a:solidFill>
                          <a:latin typeface="Calibri"/>
                          <a:ea typeface="Calibri"/>
                          <a:cs typeface="Times New Roman"/>
                        </a:rPr>
                        <a:t>monocytogenes</a:t>
                      </a:r>
                      <a:endParaRPr lang="pt-PT" sz="1800" dirty="0">
                        <a:solidFill>
                          <a:srgbClr val="365F9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PT" sz="1800" dirty="0">
                          <a:solidFill>
                            <a:srgbClr val="365F91"/>
                          </a:solidFill>
                          <a:latin typeface="Calibri"/>
                          <a:ea typeface="Calibri"/>
                          <a:cs typeface="Times New Roman"/>
                        </a:rPr>
                        <a:t>- 1% de </a:t>
                      </a:r>
                      <a:r>
                        <a:rPr lang="pt-PT" sz="1800" dirty="0" err="1">
                          <a:solidFill>
                            <a:srgbClr val="365F91"/>
                          </a:solidFill>
                          <a:latin typeface="Calibri"/>
                          <a:ea typeface="Calibri"/>
                          <a:cs typeface="Times New Roman"/>
                        </a:rPr>
                        <a:t>Hipoclorito</a:t>
                      </a:r>
                      <a:r>
                        <a:rPr lang="pt-PT" sz="1800" dirty="0">
                          <a:solidFill>
                            <a:srgbClr val="365F91"/>
                          </a:solidFill>
                          <a:latin typeface="Calibri"/>
                          <a:ea typeface="Calibri"/>
                          <a:cs typeface="Times New Roman"/>
                        </a:rPr>
                        <a:t> de sódio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pt-PT" sz="1800" dirty="0">
                          <a:solidFill>
                            <a:srgbClr val="365F91"/>
                          </a:solidFill>
                          <a:latin typeface="Calibri"/>
                          <a:ea typeface="Calibri"/>
                          <a:cs typeface="Times New Roman"/>
                        </a:rPr>
                        <a:t>- 70% de Etanol, </a:t>
                      </a:r>
                      <a:r>
                        <a:rPr lang="pt-PT" sz="1800" dirty="0" err="1">
                          <a:solidFill>
                            <a:srgbClr val="365F91"/>
                          </a:solidFill>
                          <a:latin typeface="Calibri"/>
                          <a:ea typeface="Calibri"/>
                          <a:cs typeface="Times New Roman"/>
                        </a:rPr>
                        <a:t>glutaraldeído</a:t>
                      </a:r>
                      <a:endParaRPr lang="pt-PT" sz="1800" dirty="0">
                        <a:solidFill>
                          <a:srgbClr val="365F9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83204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b="1">
                          <a:solidFill>
                            <a:srgbClr val="365F91"/>
                          </a:solidFill>
                          <a:latin typeface="Calibri"/>
                          <a:ea typeface="Calibri"/>
                          <a:cs typeface="Times New Roman"/>
                        </a:rPr>
                        <a:t>Salmonella typhi e Shigella spp</a:t>
                      </a:r>
                      <a:endParaRPr lang="pt-PT" sz="1800">
                        <a:solidFill>
                          <a:srgbClr val="365F9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PT" sz="1800" dirty="0">
                          <a:solidFill>
                            <a:srgbClr val="365F91"/>
                          </a:solidFill>
                          <a:latin typeface="Calibri"/>
                          <a:ea typeface="Calibri"/>
                          <a:cs typeface="Times New Roman"/>
                        </a:rPr>
                        <a:t>- 1% de </a:t>
                      </a:r>
                      <a:r>
                        <a:rPr lang="pt-PT" sz="1800" dirty="0" err="1">
                          <a:solidFill>
                            <a:srgbClr val="365F91"/>
                          </a:solidFill>
                          <a:latin typeface="Calibri"/>
                          <a:ea typeface="Calibri"/>
                          <a:cs typeface="Times New Roman"/>
                        </a:rPr>
                        <a:t>Hipoclorito</a:t>
                      </a:r>
                      <a:r>
                        <a:rPr lang="pt-PT" sz="1800" dirty="0">
                          <a:solidFill>
                            <a:srgbClr val="365F91"/>
                          </a:solidFill>
                          <a:latin typeface="Calibri"/>
                          <a:ea typeface="Calibri"/>
                          <a:cs typeface="Times New Roman"/>
                        </a:rPr>
                        <a:t> de sódio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pt-PT" sz="1800" dirty="0">
                          <a:solidFill>
                            <a:srgbClr val="365F91"/>
                          </a:solidFill>
                          <a:latin typeface="Calibri"/>
                          <a:ea typeface="Calibri"/>
                          <a:cs typeface="Times New Roman"/>
                        </a:rPr>
                        <a:t>- 70% de Etanol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pt-PT" sz="1800" dirty="0">
                          <a:solidFill>
                            <a:srgbClr val="365F91"/>
                          </a:solidFill>
                          <a:latin typeface="Calibri"/>
                          <a:ea typeface="Calibri"/>
                          <a:cs typeface="Times New Roman"/>
                        </a:rPr>
                        <a:t>- 2% fenóis, composto de  iodo, </a:t>
                      </a:r>
                      <a:r>
                        <a:rPr lang="pt-PT" sz="1800" dirty="0" err="1">
                          <a:solidFill>
                            <a:srgbClr val="365F91"/>
                          </a:solidFill>
                          <a:latin typeface="Calibri"/>
                          <a:ea typeface="Calibri"/>
                          <a:cs typeface="Times New Roman"/>
                        </a:rPr>
                        <a:t>glutaraldeído</a:t>
                      </a:r>
                      <a:endParaRPr lang="pt-PT" sz="1800" dirty="0">
                        <a:solidFill>
                          <a:srgbClr val="365F9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</a:tr>
              <a:tr h="83204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PT" sz="1800" b="1">
                          <a:solidFill>
                            <a:srgbClr val="365F91"/>
                          </a:solidFill>
                          <a:latin typeface="Calibri"/>
                          <a:ea typeface="Calibri"/>
                          <a:cs typeface="Times New Roman"/>
                        </a:rPr>
                        <a:t>Streptococcus faecalis</a:t>
                      </a:r>
                      <a:endParaRPr lang="pt-PT" sz="1800">
                        <a:solidFill>
                          <a:srgbClr val="365F9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PT" sz="1800" dirty="0">
                          <a:solidFill>
                            <a:srgbClr val="365F91"/>
                          </a:solidFill>
                          <a:latin typeface="Calibri"/>
                          <a:ea typeface="Calibri"/>
                          <a:cs typeface="Times New Roman"/>
                        </a:rPr>
                        <a:t>- 1% de </a:t>
                      </a:r>
                      <a:r>
                        <a:rPr lang="pt-PT" sz="1800" dirty="0" err="1">
                          <a:solidFill>
                            <a:srgbClr val="365F91"/>
                          </a:solidFill>
                          <a:latin typeface="Calibri"/>
                          <a:ea typeface="Calibri"/>
                          <a:cs typeface="Times New Roman"/>
                        </a:rPr>
                        <a:t>Hipoclorito</a:t>
                      </a:r>
                      <a:r>
                        <a:rPr lang="pt-PT" sz="1800" dirty="0">
                          <a:solidFill>
                            <a:srgbClr val="365F91"/>
                          </a:solidFill>
                          <a:latin typeface="Calibri"/>
                          <a:ea typeface="Calibri"/>
                          <a:cs typeface="Times New Roman"/>
                        </a:rPr>
                        <a:t> de sódio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pt-PT" sz="1800" dirty="0">
                          <a:solidFill>
                            <a:srgbClr val="365F91"/>
                          </a:solidFill>
                          <a:latin typeface="Calibri"/>
                          <a:ea typeface="Calibri"/>
                          <a:cs typeface="Times New Roman"/>
                        </a:rPr>
                        <a:t>- 70% de Etanol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pt-PT" sz="1800" dirty="0">
                          <a:solidFill>
                            <a:srgbClr val="365F91"/>
                          </a:solidFill>
                          <a:latin typeface="Calibri"/>
                          <a:ea typeface="Calibri"/>
                          <a:cs typeface="Times New Roman"/>
                        </a:rPr>
                        <a:t>- 2% fenóis, composto de  iodo, </a:t>
                      </a:r>
                      <a:r>
                        <a:rPr lang="pt-PT" sz="1800" dirty="0" err="1">
                          <a:solidFill>
                            <a:srgbClr val="365F91"/>
                          </a:solidFill>
                          <a:latin typeface="Calibri"/>
                          <a:ea typeface="Calibri"/>
                          <a:cs typeface="Times New Roman"/>
                        </a:rPr>
                        <a:t>glutaraldeído</a:t>
                      </a:r>
                      <a:endParaRPr lang="pt-PT" sz="1800" dirty="0">
                        <a:solidFill>
                          <a:srgbClr val="365F9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5469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PT" sz="1800" b="1" dirty="0" err="1">
                          <a:solidFill>
                            <a:srgbClr val="365F91"/>
                          </a:solidFill>
                          <a:latin typeface="Calibri"/>
                          <a:ea typeface="Calibri"/>
                          <a:cs typeface="Times New Roman"/>
                        </a:rPr>
                        <a:t>Staphylococcus</a:t>
                      </a:r>
                      <a:r>
                        <a:rPr lang="pt-PT" sz="1800" b="1" dirty="0">
                          <a:solidFill>
                            <a:srgbClr val="365F91"/>
                          </a:solidFill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pt-PT" sz="1800" b="1" dirty="0" err="1">
                          <a:solidFill>
                            <a:srgbClr val="365F91"/>
                          </a:solidFill>
                          <a:latin typeface="Calibri"/>
                          <a:ea typeface="Calibri"/>
                          <a:cs typeface="Times New Roman"/>
                        </a:rPr>
                        <a:t>aureus</a:t>
                      </a:r>
                      <a:endParaRPr lang="pt-PT" sz="1800" dirty="0">
                        <a:solidFill>
                          <a:srgbClr val="365F9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PT" sz="1800" dirty="0">
                          <a:solidFill>
                            <a:srgbClr val="365F91"/>
                          </a:solidFill>
                          <a:latin typeface="Calibri"/>
                          <a:ea typeface="Calibri"/>
                          <a:cs typeface="Times New Roman"/>
                        </a:rPr>
                        <a:t>- 1% de </a:t>
                      </a:r>
                      <a:r>
                        <a:rPr lang="pt-PT" sz="1800" dirty="0" err="1">
                          <a:solidFill>
                            <a:srgbClr val="365F91"/>
                          </a:solidFill>
                          <a:latin typeface="Calibri"/>
                          <a:ea typeface="Calibri"/>
                          <a:cs typeface="Times New Roman"/>
                        </a:rPr>
                        <a:t>Hipoclorito</a:t>
                      </a:r>
                      <a:r>
                        <a:rPr lang="pt-PT" sz="1800" dirty="0">
                          <a:solidFill>
                            <a:srgbClr val="365F91"/>
                          </a:solidFill>
                          <a:latin typeface="Calibri"/>
                          <a:ea typeface="Calibri"/>
                          <a:cs typeface="Times New Roman"/>
                        </a:rPr>
                        <a:t> de sódio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pt-PT" sz="1800" dirty="0">
                          <a:solidFill>
                            <a:srgbClr val="365F91"/>
                          </a:solidFill>
                          <a:latin typeface="Calibri"/>
                          <a:ea typeface="Calibri"/>
                          <a:cs typeface="Times New Roman"/>
                        </a:rPr>
                        <a:t>- solução de álcool/</a:t>
                      </a:r>
                      <a:r>
                        <a:rPr lang="pt-PT" sz="1800" dirty="0" err="1">
                          <a:solidFill>
                            <a:srgbClr val="365F91"/>
                          </a:solidFill>
                          <a:latin typeface="Calibri"/>
                          <a:ea typeface="Calibri"/>
                          <a:cs typeface="Times New Roman"/>
                        </a:rPr>
                        <a:t>idodo</a:t>
                      </a:r>
                      <a:r>
                        <a:rPr lang="pt-PT" sz="1800" dirty="0">
                          <a:solidFill>
                            <a:srgbClr val="365F91"/>
                          </a:solidFill>
                          <a:latin typeface="Calibri"/>
                          <a:ea typeface="Calibri"/>
                          <a:cs typeface="Times New Roman"/>
                        </a:rPr>
                        <a:t>, </a:t>
                      </a:r>
                      <a:r>
                        <a:rPr lang="pt-PT" sz="1800" dirty="0" err="1">
                          <a:solidFill>
                            <a:srgbClr val="365F91"/>
                          </a:solidFill>
                          <a:latin typeface="Calibri"/>
                          <a:ea typeface="Calibri"/>
                          <a:cs typeface="Times New Roman"/>
                        </a:rPr>
                        <a:t>glutaraldeído</a:t>
                      </a:r>
                      <a:endParaRPr lang="pt-PT" sz="1800" dirty="0">
                        <a:solidFill>
                          <a:srgbClr val="365F9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</a:tr>
            </a:tbl>
          </a:graphicData>
        </a:graphic>
      </p:graphicFrame>
      <p:sp>
        <p:nvSpPr>
          <p:cNvPr id="4" name="Subtítulo 2"/>
          <p:cNvSpPr txBox="1">
            <a:spLocks/>
          </p:cNvSpPr>
          <p:nvPr/>
        </p:nvSpPr>
        <p:spPr>
          <a:xfrm>
            <a:off x="357158" y="285728"/>
            <a:ext cx="7715304" cy="571504"/>
          </a:xfrm>
          <a:prstGeom prst="rect">
            <a:avLst/>
          </a:prstGeom>
          <a:solidFill>
            <a:srgbClr val="FF0000"/>
          </a:solidFill>
        </p:spPr>
        <p:txBody>
          <a:bodyPr vert="horz" lIns="91440" tIns="45720" rIns="91440" bIns="45720" rtlCol="0">
            <a:noAutofit/>
          </a:bodyPr>
          <a:lstStyle/>
          <a:p>
            <a:pPr lvl="0">
              <a:spcBef>
                <a:spcPct val="20000"/>
              </a:spcBef>
            </a:pPr>
            <a:r>
              <a:rPr lang="pt-PT" sz="3200" dirty="0">
                <a:solidFill>
                  <a:schemeClr val="bg1"/>
                </a:solidFill>
              </a:rPr>
              <a:t>Higiene dos Equipamentos e das Instalações</a:t>
            </a:r>
            <a:endParaRPr kumimoji="0" lang="pt-PT" sz="32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/>
          <p:nvPr/>
        </p:nvSpPr>
        <p:spPr>
          <a:xfrm>
            <a:off x="357158" y="1214422"/>
            <a:ext cx="293311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sz="2800" dirty="0" smtClean="0">
                <a:solidFill>
                  <a:srgbClr val="FF0000"/>
                </a:solidFill>
              </a:rPr>
              <a:t>Controlo de pragas</a:t>
            </a:r>
            <a:endParaRPr lang="pt-PT" sz="2800" dirty="0">
              <a:solidFill>
                <a:srgbClr val="FF0000"/>
              </a:solidFill>
            </a:endParaRPr>
          </a:p>
        </p:txBody>
      </p:sp>
      <p:sp>
        <p:nvSpPr>
          <p:cNvPr id="4" name="CaixaDeTexto 3"/>
          <p:cNvSpPr txBox="1"/>
          <p:nvPr/>
        </p:nvSpPr>
        <p:spPr>
          <a:xfrm>
            <a:off x="357158" y="2000240"/>
            <a:ext cx="471490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dirty="0" smtClean="0"/>
              <a:t>Medidas Preventivas </a:t>
            </a:r>
            <a:endParaRPr lang="pt-PT" dirty="0" smtClean="0"/>
          </a:p>
          <a:p>
            <a:r>
              <a:rPr lang="pt-PT" dirty="0" smtClean="0"/>
              <a:t>(</a:t>
            </a:r>
            <a:r>
              <a:rPr lang="pt-PT" dirty="0" smtClean="0"/>
              <a:t>têm o objectivo de minimizar a entrada de pragas nas instalações)</a:t>
            </a:r>
            <a:endParaRPr lang="pt-PT" dirty="0"/>
          </a:p>
        </p:txBody>
      </p:sp>
      <p:sp>
        <p:nvSpPr>
          <p:cNvPr id="5" name="CaixaDeTexto 4"/>
          <p:cNvSpPr txBox="1"/>
          <p:nvPr/>
        </p:nvSpPr>
        <p:spPr>
          <a:xfrm>
            <a:off x="357158" y="3714752"/>
            <a:ext cx="507209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dirty="0" smtClean="0"/>
              <a:t>Vias de entrada</a:t>
            </a:r>
            <a:r>
              <a:rPr lang="pt-PT" dirty="0" smtClean="0"/>
              <a:t>:</a:t>
            </a:r>
          </a:p>
          <a:p>
            <a:endParaRPr lang="pt-PT" dirty="0" smtClean="0"/>
          </a:p>
          <a:p>
            <a:pPr>
              <a:buFont typeface="Arial" pitchFamily="34" charset="0"/>
              <a:buChar char="•"/>
            </a:pPr>
            <a:r>
              <a:rPr lang="pt-PT" dirty="0" smtClean="0"/>
              <a:t> Deslocação </a:t>
            </a:r>
            <a:r>
              <a:rPr lang="pt-PT" dirty="0" smtClean="0"/>
              <a:t>das pragas pelos próprios meios para as </a:t>
            </a:r>
            <a:r>
              <a:rPr lang="pt-PT" dirty="0" smtClean="0"/>
              <a:t>instalações;</a:t>
            </a:r>
          </a:p>
          <a:p>
            <a:pPr>
              <a:buFont typeface="Arial" pitchFamily="34" charset="0"/>
              <a:buChar char="•"/>
            </a:pPr>
            <a:r>
              <a:rPr lang="pt-PT" dirty="0" smtClean="0"/>
              <a:t> </a:t>
            </a:r>
            <a:r>
              <a:rPr lang="pt-PT" dirty="0" smtClean="0"/>
              <a:t>Com </a:t>
            </a:r>
            <a:r>
              <a:rPr lang="pt-PT" dirty="0" smtClean="0"/>
              <a:t>as matérias-primas e </a:t>
            </a:r>
            <a:r>
              <a:rPr lang="pt-PT" dirty="0" smtClean="0"/>
              <a:t>materiais;</a:t>
            </a:r>
          </a:p>
          <a:p>
            <a:pPr>
              <a:buFont typeface="Arial" pitchFamily="34" charset="0"/>
              <a:buChar char="•"/>
            </a:pPr>
            <a:r>
              <a:rPr lang="pt-PT" dirty="0" smtClean="0"/>
              <a:t> </a:t>
            </a:r>
            <a:r>
              <a:rPr lang="pt-PT" dirty="0" smtClean="0"/>
              <a:t>Nos </a:t>
            </a:r>
            <a:r>
              <a:rPr lang="pt-PT" dirty="0" smtClean="0"/>
              <a:t>veículos de </a:t>
            </a:r>
            <a:r>
              <a:rPr lang="pt-PT" dirty="0" smtClean="0"/>
              <a:t>transporte;</a:t>
            </a:r>
          </a:p>
          <a:p>
            <a:pPr>
              <a:buFont typeface="Arial" pitchFamily="34" charset="0"/>
              <a:buChar char="•"/>
            </a:pPr>
            <a:r>
              <a:rPr lang="pt-PT" dirty="0" smtClean="0"/>
              <a:t> </a:t>
            </a:r>
            <a:r>
              <a:rPr lang="pt-PT" dirty="0" smtClean="0"/>
              <a:t>Com </a:t>
            </a:r>
            <a:r>
              <a:rPr lang="pt-PT" dirty="0" smtClean="0"/>
              <a:t>o </a:t>
            </a:r>
            <a:r>
              <a:rPr lang="pt-PT" dirty="0" smtClean="0"/>
              <a:t>equipamento;</a:t>
            </a:r>
          </a:p>
          <a:p>
            <a:pPr>
              <a:buFont typeface="Arial" pitchFamily="34" charset="0"/>
              <a:buChar char="•"/>
            </a:pPr>
            <a:r>
              <a:rPr lang="pt-PT" dirty="0" smtClean="0"/>
              <a:t> </a:t>
            </a:r>
            <a:r>
              <a:rPr lang="pt-PT" dirty="0" smtClean="0"/>
              <a:t>Com </a:t>
            </a:r>
            <a:r>
              <a:rPr lang="pt-PT" dirty="0" smtClean="0"/>
              <a:t>as pessoas.</a:t>
            </a:r>
            <a:endParaRPr lang="pt-PT" dirty="0"/>
          </a:p>
        </p:txBody>
      </p:sp>
      <p:sp>
        <p:nvSpPr>
          <p:cNvPr id="6" name="Subtítulo 2"/>
          <p:cNvSpPr txBox="1">
            <a:spLocks/>
          </p:cNvSpPr>
          <p:nvPr/>
        </p:nvSpPr>
        <p:spPr>
          <a:xfrm>
            <a:off x="357158" y="285728"/>
            <a:ext cx="7715304" cy="571504"/>
          </a:xfrm>
          <a:prstGeom prst="rect">
            <a:avLst/>
          </a:prstGeom>
          <a:solidFill>
            <a:srgbClr val="FF0000"/>
          </a:solidFill>
        </p:spPr>
        <p:txBody>
          <a:bodyPr vert="horz" lIns="91440" tIns="45720" rIns="91440" bIns="45720" rtlCol="0">
            <a:noAutofit/>
          </a:bodyPr>
          <a:lstStyle/>
          <a:p>
            <a:pPr lvl="0">
              <a:spcBef>
                <a:spcPct val="20000"/>
              </a:spcBef>
            </a:pPr>
            <a:r>
              <a:rPr lang="pt-PT" sz="3200" dirty="0">
                <a:solidFill>
                  <a:schemeClr val="bg1"/>
                </a:solidFill>
              </a:rPr>
              <a:t>Higiene dos Equipamentos e das Instalações</a:t>
            </a:r>
            <a:endParaRPr kumimoji="0" lang="pt-PT" sz="32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7" name="Imagem 6" descr="400x330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357818" y="1285860"/>
            <a:ext cx="2857507" cy="2357443"/>
          </a:xfrm>
          <a:prstGeom prst="rect">
            <a:avLst/>
          </a:prstGeom>
        </p:spPr>
      </p:pic>
      <p:pic>
        <p:nvPicPr>
          <p:cNvPr id="8" name="Imagem 7" descr="1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929322" y="4500570"/>
            <a:ext cx="1928826" cy="192882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/>
          <p:nvPr/>
        </p:nvSpPr>
        <p:spPr>
          <a:xfrm>
            <a:off x="214282" y="1071546"/>
            <a:ext cx="8358246" cy="54168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pt-PT" dirty="0" smtClean="0">
                <a:solidFill>
                  <a:srgbClr val="FF0000"/>
                </a:solidFill>
              </a:rPr>
              <a:t>Medidas:</a:t>
            </a:r>
          </a:p>
          <a:p>
            <a:pPr>
              <a:spcBef>
                <a:spcPts val="600"/>
              </a:spcBef>
            </a:pPr>
            <a:endParaRPr lang="pt-PT" dirty="0" smtClean="0"/>
          </a:p>
          <a:p>
            <a:pPr>
              <a:spcBef>
                <a:spcPts val="600"/>
              </a:spcBef>
              <a:buFont typeface="Arial" pitchFamily="34" charset="0"/>
              <a:buChar char="•"/>
            </a:pPr>
            <a:r>
              <a:rPr lang="pt-PT" dirty="0" smtClean="0"/>
              <a:t> </a:t>
            </a:r>
            <a:r>
              <a:rPr lang="pt-PT" sz="2000" dirty="0" smtClean="0"/>
              <a:t>Manutenção das portas e janelas fechadas e protegidas de forma apropriada, excepto quando é necessário efectuar operações;</a:t>
            </a:r>
          </a:p>
          <a:p>
            <a:pPr>
              <a:spcBef>
                <a:spcPts val="600"/>
              </a:spcBef>
              <a:buFont typeface="Arial" pitchFamily="34" charset="0"/>
              <a:buChar char="•"/>
            </a:pPr>
            <a:r>
              <a:rPr lang="pt-PT" sz="2000" dirty="0" smtClean="0"/>
              <a:t> Q</a:t>
            </a:r>
            <a:r>
              <a:rPr lang="pt-PT" sz="2000" dirty="0" smtClean="0"/>
              <a:t>ualquer abertura identificada deve ser vedada com material adequado;</a:t>
            </a:r>
          </a:p>
          <a:p>
            <a:pPr>
              <a:spcBef>
                <a:spcPts val="600"/>
              </a:spcBef>
              <a:buFont typeface="Arial" pitchFamily="34" charset="0"/>
              <a:buChar char="•"/>
            </a:pPr>
            <a:r>
              <a:rPr lang="pt-PT" sz="2000" dirty="0" smtClean="0"/>
              <a:t> Fixação de grelhas dos canais de escoamento das águas dos pavimentos;</a:t>
            </a:r>
          </a:p>
          <a:p>
            <a:pPr>
              <a:spcBef>
                <a:spcPts val="600"/>
              </a:spcBef>
              <a:buFont typeface="Arial" pitchFamily="34" charset="0"/>
              <a:buChar char="•"/>
            </a:pPr>
            <a:r>
              <a:rPr lang="pt-PT" sz="2000" dirty="0" smtClean="0"/>
              <a:t> C</a:t>
            </a:r>
            <a:r>
              <a:rPr lang="pt-PT" sz="2000" dirty="0" smtClean="0"/>
              <a:t>olocação de redes protectoras nas janelas com possibilidade de abertura para o exterior;</a:t>
            </a:r>
          </a:p>
          <a:p>
            <a:pPr>
              <a:spcBef>
                <a:spcPts val="600"/>
              </a:spcBef>
              <a:buFont typeface="Arial" pitchFamily="34" charset="0"/>
              <a:buChar char="•"/>
            </a:pPr>
            <a:r>
              <a:rPr lang="pt-PT" sz="2000" dirty="0" smtClean="0"/>
              <a:t> C</a:t>
            </a:r>
            <a:r>
              <a:rPr lang="pt-PT" sz="2000" dirty="0" smtClean="0"/>
              <a:t>olocação de cortinas tipo manga plástica nas portas;</a:t>
            </a:r>
          </a:p>
          <a:p>
            <a:pPr>
              <a:spcBef>
                <a:spcPts val="600"/>
              </a:spcBef>
              <a:buFont typeface="Arial" pitchFamily="34" charset="0"/>
              <a:buChar char="•"/>
            </a:pPr>
            <a:r>
              <a:rPr lang="pt-PT" sz="2000" dirty="0" smtClean="0"/>
              <a:t> Utilização de portas de abertura e fecho automático;</a:t>
            </a:r>
          </a:p>
          <a:p>
            <a:pPr>
              <a:spcBef>
                <a:spcPts val="600"/>
              </a:spcBef>
              <a:buFont typeface="Arial" pitchFamily="34" charset="0"/>
              <a:buChar char="•"/>
            </a:pPr>
            <a:r>
              <a:rPr lang="pt-PT" sz="2000" dirty="0" smtClean="0"/>
              <a:t> U</a:t>
            </a:r>
            <a:r>
              <a:rPr lang="pt-PT" sz="2000" dirty="0" smtClean="0"/>
              <a:t>tilização de cortinas de ar;</a:t>
            </a:r>
          </a:p>
          <a:p>
            <a:pPr>
              <a:spcBef>
                <a:spcPts val="600"/>
              </a:spcBef>
              <a:buFont typeface="Arial" pitchFamily="34" charset="0"/>
              <a:buChar char="•"/>
            </a:pPr>
            <a:r>
              <a:rPr lang="pt-PT" sz="2000" dirty="0" smtClean="0"/>
              <a:t> Utilização de protecções (grades ou redes) nas entradas e saídas de tubagens das instalações;</a:t>
            </a:r>
          </a:p>
          <a:p>
            <a:pPr>
              <a:spcBef>
                <a:spcPts val="600"/>
              </a:spcBef>
              <a:buFont typeface="Arial" pitchFamily="34" charset="0"/>
              <a:buChar char="•"/>
            </a:pPr>
            <a:r>
              <a:rPr lang="pt-PT" sz="2000" dirty="0" smtClean="0"/>
              <a:t> Vedação do perímetro em torno das instalações, e a adequada manutenção da mesma.</a:t>
            </a:r>
            <a:endParaRPr lang="pt-PT" sz="2000" dirty="0"/>
          </a:p>
        </p:txBody>
      </p:sp>
      <p:sp>
        <p:nvSpPr>
          <p:cNvPr id="5" name="Subtítulo 2"/>
          <p:cNvSpPr txBox="1">
            <a:spLocks/>
          </p:cNvSpPr>
          <p:nvPr/>
        </p:nvSpPr>
        <p:spPr>
          <a:xfrm>
            <a:off x="357158" y="285728"/>
            <a:ext cx="7715304" cy="571504"/>
          </a:xfrm>
          <a:prstGeom prst="rect">
            <a:avLst/>
          </a:prstGeom>
          <a:solidFill>
            <a:srgbClr val="FF0000"/>
          </a:solidFill>
        </p:spPr>
        <p:txBody>
          <a:bodyPr vert="horz" lIns="91440" tIns="45720" rIns="91440" bIns="45720" rtlCol="0">
            <a:noAutofit/>
          </a:bodyPr>
          <a:lstStyle/>
          <a:p>
            <a:pPr lvl="0">
              <a:spcBef>
                <a:spcPct val="20000"/>
              </a:spcBef>
            </a:pPr>
            <a:r>
              <a:rPr lang="pt-PT" sz="3200" dirty="0">
                <a:solidFill>
                  <a:schemeClr val="bg1"/>
                </a:solidFill>
              </a:rPr>
              <a:t>Higiene dos Equipamentos e das Instalações</a:t>
            </a:r>
            <a:endParaRPr kumimoji="0" lang="pt-PT" sz="32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ítulo 2"/>
          <p:cNvSpPr txBox="1">
            <a:spLocks/>
          </p:cNvSpPr>
          <p:nvPr/>
        </p:nvSpPr>
        <p:spPr>
          <a:xfrm>
            <a:off x="357158" y="285728"/>
            <a:ext cx="7715304" cy="571504"/>
          </a:xfrm>
          <a:prstGeom prst="rect">
            <a:avLst/>
          </a:prstGeom>
          <a:solidFill>
            <a:srgbClr val="FF0000"/>
          </a:solidFill>
        </p:spPr>
        <p:txBody>
          <a:bodyPr vert="horz" lIns="91440" tIns="45720" rIns="91440" bIns="45720" rtlCol="0">
            <a:noAutofit/>
          </a:bodyPr>
          <a:lstStyle/>
          <a:p>
            <a:pPr lvl="0">
              <a:spcBef>
                <a:spcPct val="20000"/>
              </a:spcBef>
            </a:pPr>
            <a:r>
              <a:rPr lang="pt-PT" sz="3200" dirty="0">
                <a:solidFill>
                  <a:schemeClr val="bg1"/>
                </a:solidFill>
              </a:rPr>
              <a:t>Higiene dos Equipamentos e das Instalações</a:t>
            </a:r>
            <a:endParaRPr kumimoji="0" lang="pt-PT" sz="32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357158" y="1142984"/>
            <a:ext cx="535785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dirty="0" smtClean="0"/>
              <a:t>Medidas </a:t>
            </a:r>
            <a:r>
              <a:rPr lang="pt-PT" dirty="0" smtClean="0"/>
              <a:t>Correctivas</a:t>
            </a:r>
          </a:p>
          <a:p>
            <a:r>
              <a:rPr lang="pt-PT" dirty="0" smtClean="0"/>
              <a:t>(têm como objectivo corrigir as situações quando ocorrem pragas nas instalações, </a:t>
            </a:r>
            <a:r>
              <a:rPr lang="pt-PT" dirty="0" smtClean="0"/>
              <a:t>e</a:t>
            </a:r>
            <a:r>
              <a:rPr lang="pt-PT" dirty="0" smtClean="0"/>
              <a:t>liminando fisicamente as pragas.</a:t>
            </a:r>
            <a:endParaRPr lang="pt-PT" dirty="0"/>
          </a:p>
        </p:txBody>
      </p:sp>
      <p:sp>
        <p:nvSpPr>
          <p:cNvPr id="4" name="CaixaDeTexto 3"/>
          <p:cNvSpPr txBox="1"/>
          <p:nvPr/>
        </p:nvSpPr>
        <p:spPr>
          <a:xfrm>
            <a:off x="357158" y="2786058"/>
            <a:ext cx="6072230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dirty="0" smtClean="0"/>
              <a:t>Considerar:</a:t>
            </a:r>
          </a:p>
          <a:p>
            <a:endParaRPr lang="pt-PT" dirty="0" smtClean="0"/>
          </a:p>
          <a:p>
            <a:pPr>
              <a:buFontTx/>
              <a:buChar char="-"/>
            </a:pPr>
            <a:r>
              <a:rPr lang="pt-PT" dirty="0" smtClean="0"/>
              <a:t>Qual a praga que está a causar o problema?</a:t>
            </a:r>
          </a:p>
          <a:p>
            <a:pPr>
              <a:buFontTx/>
              <a:buChar char="-"/>
            </a:pPr>
            <a:r>
              <a:rPr lang="pt-PT" dirty="0" smtClean="0"/>
              <a:t>Qual a área em que a praga está alojada ou está a causar o problema?</a:t>
            </a:r>
          </a:p>
          <a:p>
            <a:pPr>
              <a:buFontTx/>
              <a:buChar char="-"/>
            </a:pPr>
            <a:r>
              <a:rPr lang="pt-PT" dirty="0" smtClean="0"/>
              <a:t>Quais os métodos de controlo de pragas disponíveis mais adequados e eficazes?</a:t>
            </a:r>
          </a:p>
          <a:p>
            <a:pPr>
              <a:buFontTx/>
              <a:buChar char="-"/>
            </a:pPr>
            <a:r>
              <a:rPr lang="pt-PT" dirty="0" smtClean="0"/>
              <a:t>Quais os perigos de saúde/segurança que os métodos de controlo apresentam?</a:t>
            </a:r>
          </a:p>
          <a:p>
            <a:pPr>
              <a:buFontTx/>
              <a:buChar char="-"/>
            </a:pPr>
            <a:r>
              <a:rPr lang="pt-PT" dirty="0" smtClean="0"/>
              <a:t>Quais as acções a serem implantadas nos sentido de reduzir os perigos para o pessoal e para os produtos?</a:t>
            </a:r>
            <a:endParaRPr lang="pt-PT" dirty="0"/>
          </a:p>
        </p:txBody>
      </p:sp>
      <p:pic>
        <p:nvPicPr>
          <p:cNvPr id="5" name="Imagem 4" descr="309C7D_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357950" y="1857364"/>
            <a:ext cx="2407357" cy="333017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357158" y="2071678"/>
            <a:ext cx="8429684" cy="21852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2800" dirty="0" smtClean="0">
                <a:solidFill>
                  <a:srgbClr val="FF0000"/>
                </a:solidFill>
              </a:rPr>
              <a:t>Bibliografia:</a:t>
            </a:r>
          </a:p>
          <a:p>
            <a:endParaRPr lang="pt-PT" dirty="0" smtClean="0"/>
          </a:p>
          <a:p>
            <a:pPr>
              <a:buFontTx/>
              <a:buChar char="-"/>
            </a:pPr>
            <a:r>
              <a:rPr lang="pt-PT" dirty="0" smtClean="0"/>
              <a:t>Baptista, Paulo; Saraiva, Jorge. “Higiene Pessoal na Industria Alimentar”. 2003</a:t>
            </a:r>
          </a:p>
          <a:p>
            <a:pPr>
              <a:buFontTx/>
              <a:buChar char="-"/>
            </a:pPr>
            <a:r>
              <a:rPr lang="pt-PT" dirty="0" smtClean="0"/>
              <a:t>Baptista, Paulo. “Higiene de Equipamentos e Instalações na Indústria Agro-Alimentar”. 2003</a:t>
            </a:r>
          </a:p>
          <a:p>
            <a:pPr>
              <a:buFontTx/>
              <a:buChar char="-"/>
            </a:pPr>
            <a:r>
              <a:rPr lang="pt-PT" dirty="0" smtClean="0"/>
              <a:t>Manual de Higienização</a:t>
            </a:r>
          </a:p>
          <a:p>
            <a:pPr>
              <a:buFontTx/>
              <a:buChar char="-"/>
            </a:pPr>
            <a:r>
              <a:rPr lang="pt-PT" dirty="0" smtClean="0"/>
              <a:t>http://www.segurancalimentar.com/</a:t>
            </a:r>
            <a:endParaRPr lang="pt-P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/>
          <p:nvPr/>
        </p:nvSpPr>
        <p:spPr>
          <a:xfrm>
            <a:off x="285720" y="1000108"/>
            <a:ext cx="578647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dirty="0" smtClean="0"/>
              <a:t>A higiene pessoal refere-se ao estado geral de limpeza do corpo e roupas dos manipuladores de alimentos. </a:t>
            </a:r>
          </a:p>
          <a:p>
            <a:endParaRPr lang="pt-PT" dirty="0" smtClean="0"/>
          </a:p>
          <a:p>
            <a:r>
              <a:rPr lang="pt-PT" dirty="0" smtClean="0"/>
              <a:t>Para além da higiene pessoal, é importante e necessário, controlar e normalizar o comportamento dos manipuladores.</a:t>
            </a:r>
            <a:endParaRPr lang="pt-PT" dirty="0"/>
          </a:p>
        </p:txBody>
      </p:sp>
      <p:sp>
        <p:nvSpPr>
          <p:cNvPr id="4" name="CaixaDeTexto 3"/>
          <p:cNvSpPr txBox="1"/>
          <p:nvPr/>
        </p:nvSpPr>
        <p:spPr>
          <a:xfrm>
            <a:off x="2285984" y="3286124"/>
            <a:ext cx="6500858" cy="646331"/>
          </a:xfrm>
          <a:prstGeom prst="rect">
            <a:avLst/>
          </a:prstGeom>
          <a:noFill/>
          <a:ln>
            <a:solidFill>
              <a:srgbClr val="92D050"/>
            </a:solidFill>
          </a:ln>
        </p:spPr>
        <p:txBody>
          <a:bodyPr wrap="square" rtlCol="0">
            <a:spAutoFit/>
          </a:bodyPr>
          <a:lstStyle/>
          <a:p>
            <a:r>
              <a:rPr lang="pt-PT" dirty="0" smtClean="0"/>
              <a:t>Código de Práticas Internacionais Recomendadas de Princípios de Gerais de Higiene Alimentar (CAC/RCP1, 1969) </a:t>
            </a:r>
            <a:endParaRPr lang="pt-PT" dirty="0"/>
          </a:p>
        </p:txBody>
      </p:sp>
      <p:sp>
        <p:nvSpPr>
          <p:cNvPr id="5" name="CaixaDeTexto 4"/>
          <p:cNvSpPr txBox="1"/>
          <p:nvPr/>
        </p:nvSpPr>
        <p:spPr>
          <a:xfrm>
            <a:off x="285720" y="4643446"/>
            <a:ext cx="514353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dirty="0" smtClean="0"/>
              <a:t>O objectivo é proteger os alimentos dos próprios manipuladores, evitando que microrganismos presentes no corpo dos manipuladores, ou nas suas roupas, contaminem os alimentos, onde encontram condições para se multiplicarem, podendo causar doenças a um grande número de consumidores.</a:t>
            </a:r>
            <a:endParaRPr lang="pt-PT" dirty="0"/>
          </a:p>
        </p:txBody>
      </p:sp>
      <p:sp>
        <p:nvSpPr>
          <p:cNvPr id="7" name="Subtítulo 2"/>
          <p:cNvSpPr txBox="1">
            <a:spLocks/>
          </p:cNvSpPr>
          <p:nvPr/>
        </p:nvSpPr>
        <p:spPr>
          <a:xfrm>
            <a:off x="214282" y="214290"/>
            <a:ext cx="8715436" cy="571504"/>
          </a:xfrm>
          <a:prstGeom prst="rect">
            <a:avLst/>
          </a:prstGeom>
          <a:solidFill>
            <a:srgbClr val="92D050"/>
          </a:solidFill>
        </p:spPr>
        <p:txBody>
          <a:bodyPr>
            <a:normAutofit lnSpcReduction="1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pt-PT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Higiene pessoal</a:t>
            </a:r>
            <a:endParaRPr kumimoji="0" lang="pt-PT" sz="32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9" name="Imagem 8" descr="mani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572132" y="4714884"/>
            <a:ext cx="2933989" cy="1714512"/>
          </a:xfrm>
          <a:prstGeom prst="rect">
            <a:avLst/>
          </a:prstGeom>
        </p:spPr>
      </p:pic>
      <p:sp>
        <p:nvSpPr>
          <p:cNvPr id="10" name="Seta em ângulo recto para cima 9"/>
          <p:cNvSpPr/>
          <p:nvPr/>
        </p:nvSpPr>
        <p:spPr>
          <a:xfrm rot="10800000">
            <a:off x="6072198" y="1714488"/>
            <a:ext cx="1143008" cy="1285884"/>
          </a:xfrm>
          <a:prstGeom prst="bentUpArrow">
            <a:avLst>
              <a:gd name="adj1" fmla="val 25000"/>
              <a:gd name="adj2" fmla="val 25000"/>
              <a:gd name="adj3" fmla="val 25000"/>
            </a:avLst>
          </a:prstGeom>
          <a:solidFill>
            <a:srgbClr val="92D050"/>
          </a:solidFill>
          <a:ln>
            <a:solidFill>
              <a:srgbClr val="92D050"/>
            </a:solidFill>
          </a:ln>
          <a:scene3d>
            <a:camera prst="orthographicFront">
              <a:rot lat="0" lon="11400000" rev="0"/>
            </a:camera>
            <a:lightRig rig="threePt" dir="t"/>
          </a:scene3d>
          <a:sp3d extrusionH="76200">
            <a:bevelT/>
            <a:extrusionClr>
              <a:schemeClr val="bg1">
                <a:lumMod val="75000"/>
              </a:schemeClr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ângulo 1"/>
          <p:cNvSpPr/>
          <p:nvPr/>
        </p:nvSpPr>
        <p:spPr>
          <a:xfrm>
            <a:off x="357158" y="1214422"/>
            <a:ext cx="564360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PT" dirty="0" smtClean="0"/>
              <a:t>Assim o estado de saúde e situação de doença são dados de extrema importância , sendo que os trabalhadores devem ser submetidos a exame médico para garantir que estão aptos para esse tipo de trabalho. </a:t>
            </a:r>
            <a:endParaRPr lang="pt-PT" dirty="0"/>
          </a:p>
        </p:txBody>
      </p:sp>
      <p:sp>
        <p:nvSpPr>
          <p:cNvPr id="3" name="Rectângulo 2"/>
          <p:cNvSpPr/>
          <p:nvPr/>
        </p:nvSpPr>
        <p:spPr>
          <a:xfrm>
            <a:off x="357158" y="357166"/>
            <a:ext cx="164359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PT" dirty="0" smtClean="0"/>
              <a:t>Higiene Pessoal</a:t>
            </a:r>
            <a:endParaRPr lang="pt-PT" dirty="0"/>
          </a:p>
        </p:txBody>
      </p:sp>
      <p:sp>
        <p:nvSpPr>
          <p:cNvPr id="4" name="CaixaDeTexto 3"/>
          <p:cNvSpPr txBox="1"/>
          <p:nvPr/>
        </p:nvSpPr>
        <p:spPr>
          <a:xfrm>
            <a:off x="357158" y="2643182"/>
            <a:ext cx="564360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dirty="0" smtClean="0"/>
              <a:t>Trabalhadores com doenças como febre tifóide, </a:t>
            </a:r>
            <a:r>
              <a:rPr lang="pt-PT" dirty="0" err="1" smtClean="0"/>
              <a:t>paratifóide</a:t>
            </a:r>
            <a:r>
              <a:rPr lang="pt-PT" dirty="0" smtClean="0"/>
              <a:t>, disenteria bacilar, </a:t>
            </a:r>
            <a:r>
              <a:rPr lang="pt-PT" dirty="0" err="1" smtClean="0"/>
              <a:t>salmoneloses</a:t>
            </a:r>
            <a:r>
              <a:rPr lang="pt-PT" dirty="0" smtClean="0"/>
              <a:t>, corrimentos nasais, dos ouvidos e dos olhos não devem ser colocados nas zonas de processamento.</a:t>
            </a:r>
            <a:endParaRPr lang="pt-PT" dirty="0"/>
          </a:p>
        </p:txBody>
      </p:sp>
      <p:sp>
        <p:nvSpPr>
          <p:cNvPr id="5" name="CaixaDeTexto 4"/>
          <p:cNvSpPr txBox="1"/>
          <p:nvPr/>
        </p:nvSpPr>
        <p:spPr>
          <a:xfrm>
            <a:off x="357158" y="4214818"/>
            <a:ext cx="814393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dirty="0" smtClean="0"/>
              <a:t>Estes devem submetendo-se, como rotina, a um exame médico completo pelo menos uma vez por ano; o mesmo procedimento deve ser seguido caso tenha sofrido de doença infecto-contagiosa. Estes exames médicos devem ser completos para se detectarem</a:t>
            </a:r>
            <a:r>
              <a:rPr lang="pt-PT" dirty="0" smtClean="0"/>
              <a:t>:</a:t>
            </a:r>
          </a:p>
          <a:p>
            <a:endParaRPr lang="pt-PT" dirty="0" smtClean="0"/>
          </a:p>
          <a:p>
            <a:pPr lvl="1">
              <a:buFont typeface="Wingdings" pitchFamily="2" charset="2"/>
              <a:buChar char="Ø"/>
            </a:pPr>
            <a:r>
              <a:rPr lang="pt-PT" dirty="0" smtClean="0"/>
              <a:t> </a:t>
            </a:r>
            <a:r>
              <a:rPr lang="pt-PT" dirty="0" smtClean="0"/>
              <a:t>doenças </a:t>
            </a:r>
            <a:r>
              <a:rPr lang="pt-PT" dirty="0" smtClean="0"/>
              <a:t>infecto-contagiosas em fase de </a:t>
            </a:r>
            <a:r>
              <a:rPr lang="pt-PT" dirty="0" smtClean="0"/>
              <a:t>transmissão;</a:t>
            </a:r>
          </a:p>
          <a:p>
            <a:pPr lvl="1">
              <a:buFont typeface="Wingdings" pitchFamily="2" charset="2"/>
              <a:buChar char="Ø"/>
            </a:pPr>
            <a:r>
              <a:rPr lang="pt-PT" dirty="0" smtClean="0"/>
              <a:t> </a:t>
            </a:r>
            <a:r>
              <a:rPr lang="pt-PT" dirty="0" smtClean="0"/>
              <a:t>existência </a:t>
            </a:r>
            <a:r>
              <a:rPr lang="pt-PT" dirty="0" smtClean="0"/>
              <a:t>de doenças a nível da </a:t>
            </a:r>
            <a:r>
              <a:rPr lang="pt-PT" dirty="0" smtClean="0"/>
              <a:t>pele;</a:t>
            </a:r>
          </a:p>
          <a:p>
            <a:pPr lvl="1">
              <a:buFont typeface="Wingdings" pitchFamily="2" charset="2"/>
              <a:buChar char="Ø"/>
            </a:pPr>
            <a:r>
              <a:rPr lang="pt-PT" dirty="0" smtClean="0"/>
              <a:t> </a:t>
            </a:r>
            <a:r>
              <a:rPr lang="pt-PT" dirty="0" smtClean="0"/>
              <a:t>portadores sãos.</a:t>
            </a:r>
            <a:endParaRPr lang="pt-PT" dirty="0"/>
          </a:p>
        </p:txBody>
      </p:sp>
      <p:sp>
        <p:nvSpPr>
          <p:cNvPr id="6" name="Subtítulo 2"/>
          <p:cNvSpPr txBox="1">
            <a:spLocks/>
          </p:cNvSpPr>
          <p:nvPr/>
        </p:nvSpPr>
        <p:spPr>
          <a:xfrm>
            <a:off x="214282" y="214290"/>
            <a:ext cx="8715436" cy="571504"/>
          </a:xfrm>
          <a:prstGeom prst="rect">
            <a:avLst/>
          </a:prstGeom>
          <a:solidFill>
            <a:srgbClr val="92D050"/>
          </a:solidFill>
        </p:spPr>
        <p:txBody>
          <a:bodyPr>
            <a:normAutofit lnSpcReduction="1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pt-PT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Higiene do pessoal</a:t>
            </a:r>
            <a:endParaRPr kumimoji="0" lang="pt-PT" sz="32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7" name="Imagem 6" descr="docto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072198" y="1071546"/>
            <a:ext cx="2485768" cy="275431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357158" y="1285860"/>
            <a:ext cx="450059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2800" dirty="0" smtClean="0">
                <a:solidFill>
                  <a:srgbClr val="FF0000"/>
                </a:solidFill>
              </a:rPr>
              <a:t>Cortes e Queimaduras</a:t>
            </a:r>
            <a:endParaRPr lang="pt-PT" sz="2800" dirty="0">
              <a:solidFill>
                <a:srgbClr val="FF0000"/>
              </a:solidFill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285720" y="2000240"/>
            <a:ext cx="535785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dirty="0" smtClean="0"/>
              <a:t>Estes devem ser tapados com pensos coloridos e impermeáveis, e o trabalhador devem certificar-se que não ocorre sangramento.</a:t>
            </a:r>
            <a:endParaRPr lang="pt-PT" dirty="0"/>
          </a:p>
        </p:txBody>
      </p:sp>
      <p:sp>
        <p:nvSpPr>
          <p:cNvPr id="4" name="CaixaDeTexto 3"/>
          <p:cNvSpPr txBox="1"/>
          <p:nvPr/>
        </p:nvSpPr>
        <p:spPr>
          <a:xfrm>
            <a:off x="285720" y="3214686"/>
            <a:ext cx="28575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2800" dirty="0" smtClean="0">
                <a:solidFill>
                  <a:srgbClr val="FF0000"/>
                </a:solidFill>
              </a:rPr>
              <a:t>Reacções </a:t>
            </a:r>
            <a:r>
              <a:rPr lang="pt-PT" sz="2800" dirty="0" smtClean="0">
                <a:solidFill>
                  <a:srgbClr val="FF0000"/>
                </a:solidFill>
              </a:rPr>
              <a:t>alérgicas</a:t>
            </a:r>
            <a:endParaRPr lang="pt-PT" sz="2800" dirty="0">
              <a:solidFill>
                <a:srgbClr val="FF0000"/>
              </a:solidFill>
            </a:endParaRPr>
          </a:p>
        </p:txBody>
      </p:sp>
      <p:sp>
        <p:nvSpPr>
          <p:cNvPr id="5" name="CaixaDeTexto 4"/>
          <p:cNvSpPr txBox="1"/>
          <p:nvPr/>
        </p:nvSpPr>
        <p:spPr>
          <a:xfrm>
            <a:off x="285720" y="4143380"/>
            <a:ext cx="521497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dirty="0" smtClean="0"/>
              <a:t>Os trabalhadores devem ser inquiridos sobre a possível reacção alérgica a certas situações/agentes comuns na sua actividade.</a:t>
            </a:r>
          </a:p>
          <a:p>
            <a:endParaRPr lang="pt-PT" dirty="0" smtClean="0"/>
          </a:p>
          <a:p>
            <a:r>
              <a:rPr lang="pt-PT" dirty="0" smtClean="0"/>
              <a:t>Em </a:t>
            </a:r>
            <a:r>
              <a:rPr lang="pt-PT" dirty="0" smtClean="0"/>
              <a:t>caso de reacção, suspensão temporária do trabalhador da sua actividade e determinação da situação/agente causador da alergia.</a:t>
            </a:r>
            <a:endParaRPr lang="pt-PT" dirty="0"/>
          </a:p>
        </p:txBody>
      </p:sp>
      <p:sp>
        <p:nvSpPr>
          <p:cNvPr id="7" name="Subtítulo 2"/>
          <p:cNvSpPr txBox="1">
            <a:spLocks/>
          </p:cNvSpPr>
          <p:nvPr/>
        </p:nvSpPr>
        <p:spPr>
          <a:xfrm>
            <a:off x="214282" y="214290"/>
            <a:ext cx="8715436" cy="571504"/>
          </a:xfrm>
          <a:prstGeom prst="rect">
            <a:avLst/>
          </a:prstGeom>
          <a:solidFill>
            <a:srgbClr val="92D050"/>
          </a:solidFill>
        </p:spPr>
        <p:txBody>
          <a:bodyPr>
            <a:normAutofit lnSpcReduction="1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pt-PT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Higiene do pessoal</a:t>
            </a:r>
            <a:endParaRPr kumimoji="0" lang="pt-PT" sz="32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8" name="Imagem 7" descr="coceir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429256" y="4214818"/>
            <a:ext cx="3214710" cy="2063397"/>
          </a:xfrm>
          <a:prstGeom prst="rect">
            <a:avLst/>
          </a:prstGeom>
        </p:spPr>
      </p:pic>
      <p:pic>
        <p:nvPicPr>
          <p:cNvPr id="9" name="Imagem 8" descr="pensos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072198" y="1428736"/>
            <a:ext cx="2000264" cy="215413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ixaDeTexto 4"/>
          <p:cNvSpPr txBox="1"/>
          <p:nvPr/>
        </p:nvSpPr>
        <p:spPr>
          <a:xfrm>
            <a:off x="285720" y="1071546"/>
            <a:ext cx="278608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2800" dirty="0" smtClean="0">
                <a:solidFill>
                  <a:srgbClr val="FF0000"/>
                </a:solidFill>
              </a:rPr>
              <a:t>Higiene das mão </a:t>
            </a:r>
            <a:endParaRPr lang="pt-PT" sz="2800" dirty="0">
              <a:solidFill>
                <a:srgbClr val="FF0000"/>
              </a:solidFill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214282" y="1785926"/>
            <a:ext cx="8358246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2000" dirty="0" smtClean="0"/>
              <a:t>Quando lavar as mãos?</a:t>
            </a:r>
          </a:p>
          <a:p>
            <a:endParaRPr lang="pt-PT" sz="2000" dirty="0"/>
          </a:p>
          <a:p>
            <a:pPr>
              <a:buFont typeface="Arial" pitchFamily="34" charset="0"/>
              <a:buChar char="•"/>
            </a:pPr>
            <a:r>
              <a:rPr lang="pt-PT" sz="2000" u="sng" dirty="0" smtClean="0"/>
              <a:t> Sempre </a:t>
            </a:r>
            <a:r>
              <a:rPr lang="pt-PT" sz="2000" u="sng" dirty="0" smtClean="0"/>
              <a:t>que se achar necessário, e sempre que o trabalhador não tenha a certeza se tem que lavar as mãos.</a:t>
            </a:r>
          </a:p>
          <a:p>
            <a:pPr>
              <a:buFont typeface="Arial" pitchFamily="34" charset="0"/>
              <a:buChar char="•"/>
            </a:pPr>
            <a:r>
              <a:rPr lang="pt-PT" sz="2000" dirty="0" smtClean="0"/>
              <a:t> Depois </a:t>
            </a:r>
            <a:r>
              <a:rPr lang="pt-PT" sz="2000" dirty="0" smtClean="0"/>
              <a:t>de vestir o uniforme, antes de iniciar o trabalho e após cada intervalo;</a:t>
            </a:r>
          </a:p>
          <a:p>
            <a:pPr>
              <a:buFont typeface="Arial" pitchFamily="34" charset="0"/>
              <a:buChar char="•"/>
            </a:pPr>
            <a:r>
              <a:rPr lang="pt-PT" sz="2000" dirty="0" smtClean="0"/>
              <a:t> Sempre </a:t>
            </a:r>
            <a:r>
              <a:rPr lang="pt-PT" sz="2000" dirty="0" smtClean="0"/>
              <a:t>que se utiliza os sanitários;</a:t>
            </a:r>
          </a:p>
          <a:p>
            <a:pPr>
              <a:buFont typeface="Arial" pitchFamily="34" charset="0"/>
              <a:buChar char="•"/>
            </a:pPr>
            <a:r>
              <a:rPr lang="pt-PT" sz="2000" dirty="0" smtClean="0"/>
              <a:t> Após </a:t>
            </a:r>
            <a:r>
              <a:rPr lang="pt-PT" sz="2000" dirty="0" smtClean="0"/>
              <a:t>utilizar equipamentos sujos; </a:t>
            </a:r>
          </a:p>
          <a:p>
            <a:pPr>
              <a:buFont typeface="Arial" pitchFamily="34" charset="0"/>
              <a:buChar char="•"/>
            </a:pPr>
            <a:r>
              <a:rPr lang="pt-PT" sz="2000" dirty="0" smtClean="0"/>
              <a:t> Após </a:t>
            </a:r>
            <a:r>
              <a:rPr lang="pt-PT" sz="2000" dirty="0" smtClean="0"/>
              <a:t>manipular sacos, caixotes do lixo, restos de produtos alimentares e /ou embalagens;</a:t>
            </a:r>
          </a:p>
          <a:p>
            <a:pPr>
              <a:buFont typeface="Arial" pitchFamily="34" charset="0"/>
              <a:buChar char="•"/>
            </a:pPr>
            <a:r>
              <a:rPr lang="pt-PT" sz="2000" dirty="0" smtClean="0"/>
              <a:t> Sempre </a:t>
            </a:r>
            <a:r>
              <a:rPr lang="pt-PT" sz="2000" dirty="0" smtClean="0"/>
              <a:t>que se inicia o manuseamento de alimentos ou se mude de tarefa;</a:t>
            </a:r>
          </a:p>
          <a:p>
            <a:pPr>
              <a:buFont typeface="Arial" pitchFamily="34" charset="0"/>
              <a:buChar char="•"/>
            </a:pPr>
            <a:r>
              <a:rPr lang="pt-PT" sz="2000" dirty="0" smtClean="0"/>
              <a:t> Após </a:t>
            </a:r>
            <a:r>
              <a:rPr lang="pt-PT" sz="2000" dirty="0" smtClean="0"/>
              <a:t>tocar no cabelo, olhos, boca, ouvidos ou nariz;</a:t>
            </a:r>
          </a:p>
          <a:p>
            <a:pPr>
              <a:buFont typeface="Arial" pitchFamily="34" charset="0"/>
              <a:buChar char="•"/>
            </a:pPr>
            <a:r>
              <a:rPr lang="pt-PT" sz="2000" dirty="0" smtClean="0"/>
              <a:t> Após </a:t>
            </a:r>
            <a:r>
              <a:rPr lang="pt-PT" sz="2000" dirty="0" smtClean="0"/>
              <a:t>retirar/mudar de luvas;</a:t>
            </a:r>
          </a:p>
          <a:p>
            <a:pPr>
              <a:buFont typeface="Arial" pitchFamily="34" charset="0"/>
              <a:buChar char="•"/>
            </a:pPr>
            <a:r>
              <a:rPr lang="pt-PT" sz="2000" dirty="0" smtClean="0"/>
              <a:t> Depois </a:t>
            </a:r>
            <a:r>
              <a:rPr lang="pt-PT" sz="2000" dirty="0" smtClean="0"/>
              <a:t>de manipular produtos químicos ou equipamentos de limpeza;</a:t>
            </a:r>
          </a:p>
          <a:p>
            <a:pPr>
              <a:buFont typeface="Arial" pitchFamily="34" charset="0"/>
              <a:buChar char="•"/>
            </a:pPr>
            <a:r>
              <a:rPr lang="pt-PT" sz="2000" dirty="0" smtClean="0"/>
              <a:t> Depois </a:t>
            </a:r>
            <a:r>
              <a:rPr lang="pt-PT" sz="2000" dirty="0" smtClean="0"/>
              <a:t>de assoar, tossir ou espirrar;</a:t>
            </a:r>
          </a:p>
          <a:p>
            <a:pPr>
              <a:buFont typeface="Arial" pitchFamily="34" charset="0"/>
              <a:buChar char="•"/>
            </a:pPr>
            <a:r>
              <a:rPr lang="pt-PT" sz="2000" dirty="0" smtClean="0"/>
              <a:t> Depois </a:t>
            </a:r>
            <a:r>
              <a:rPr lang="pt-PT" sz="2000" dirty="0" smtClean="0"/>
              <a:t>de fumar, comer ou beber.</a:t>
            </a:r>
            <a:endParaRPr lang="pt-PT" sz="2000" dirty="0"/>
          </a:p>
        </p:txBody>
      </p:sp>
      <p:sp>
        <p:nvSpPr>
          <p:cNvPr id="7" name="Subtítulo 2"/>
          <p:cNvSpPr txBox="1">
            <a:spLocks/>
          </p:cNvSpPr>
          <p:nvPr/>
        </p:nvSpPr>
        <p:spPr>
          <a:xfrm>
            <a:off x="214282" y="214290"/>
            <a:ext cx="8715436" cy="571504"/>
          </a:xfrm>
          <a:prstGeom prst="rect">
            <a:avLst/>
          </a:prstGeom>
          <a:solidFill>
            <a:srgbClr val="92D050"/>
          </a:solidFill>
        </p:spPr>
        <p:txBody>
          <a:bodyPr>
            <a:normAutofit lnSpcReduction="1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pt-PT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Higiene do pessoal</a:t>
            </a:r>
            <a:endParaRPr kumimoji="0" lang="pt-PT" sz="32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ângulo 1"/>
          <p:cNvSpPr/>
          <p:nvPr/>
        </p:nvSpPr>
        <p:spPr>
          <a:xfrm>
            <a:off x="285720" y="1785926"/>
            <a:ext cx="8358246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PT" sz="2100" dirty="0">
                <a:solidFill>
                  <a:srgbClr val="FF0000"/>
                </a:solidFill>
              </a:rPr>
              <a:t>Como lavar as </a:t>
            </a:r>
            <a:r>
              <a:rPr lang="pt-PT" sz="2100" dirty="0" smtClean="0">
                <a:solidFill>
                  <a:srgbClr val="FF0000"/>
                </a:solidFill>
              </a:rPr>
              <a:t>mãos</a:t>
            </a:r>
            <a:r>
              <a:rPr lang="pt-PT" sz="2100" dirty="0" smtClean="0">
                <a:solidFill>
                  <a:srgbClr val="FF0000"/>
                </a:solidFill>
              </a:rPr>
              <a:t>?</a:t>
            </a:r>
            <a:endParaRPr lang="pt-PT" sz="2100" dirty="0"/>
          </a:p>
        </p:txBody>
      </p:sp>
      <p:sp>
        <p:nvSpPr>
          <p:cNvPr id="5" name="CaixaDeTexto 4"/>
          <p:cNvSpPr txBox="1"/>
          <p:nvPr/>
        </p:nvSpPr>
        <p:spPr>
          <a:xfrm>
            <a:off x="214282" y="1071546"/>
            <a:ext cx="850112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dirty="0" smtClean="0"/>
              <a:t>Os lavatórios devem ser exclusivos para lavar as mãos, e de preferência sem comando manual. Se o comando for manual, a torneira deverá ser fechada com toalhete de papel.</a:t>
            </a:r>
            <a:endParaRPr lang="pt-PT" dirty="0"/>
          </a:p>
        </p:txBody>
      </p:sp>
      <p:sp>
        <p:nvSpPr>
          <p:cNvPr id="6" name="Subtítulo 2"/>
          <p:cNvSpPr txBox="1">
            <a:spLocks/>
          </p:cNvSpPr>
          <p:nvPr/>
        </p:nvSpPr>
        <p:spPr>
          <a:xfrm>
            <a:off x="214282" y="214290"/>
            <a:ext cx="8715436" cy="571504"/>
          </a:xfrm>
          <a:prstGeom prst="rect">
            <a:avLst/>
          </a:prstGeom>
          <a:solidFill>
            <a:srgbClr val="92D050"/>
          </a:solidFill>
        </p:spPr>
        <p:txBody>
          <a:bodyPr>
            <a:normAutofit lnSpcReduction="1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pt-PT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Higiene do pessoal</a:t>
            </a:r>
            <a:endParaRPr kumimoji="0" lang="pt-PT" sz="32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8" name="Imagem 7" descr="Prevencaopessoal_clip_image00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28662" y="2357430"/>
            <a:ext cx="7572428" cy="428599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 descr="Lavagem-maos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857356" y="1428736"/>
            <a:ext cx="5143536" cy="4784245"/>
          </a:xfrm>
          <a:prstGeom prst="rect">
            <a:avLst/>
          </a:prstGeom>
        </p:spPr>
      </p:pic>
      <p:sp>
        <p:nvSpPr>
          <p:cNvPr id="4" name="Subtítulo 2"/>
          <p:cNvSpPr txBox="1">
            <a:spLocks/>
          </p:cNvSpPr>
          <p:nvPr/>
        </p:nvSpPr>
        <p:spPr>
          <a:xfrm>
            <a:off x="214282" y="214290"/>
            <a:ext cx="8715436" cy="571504"/>
          </a:xfrm>
          <a:prstGeom prst="rect">
            <a:avLst/>
          </a:prstGeom>
          <a:solidFill>
            <a:srgbClr val="92D050"/>
          </a:solidFill>
        </p:spPr>
        <p:txBody>
          <a:bodyPr>
            <a:normAutofit lnSpcReduction="1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pt-PT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Higiene do pessoal</a:t>
            </a:r>
            <a:endParaRPr kumimoji="0" lang="pt-PT" sz="32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/>
          <p:nvPr/>
        </p:nvSpPr>
        <p:spPr>
          <a:xfrm>
            <a:off x="928662" y="1785926"/>
            <a:ext cx="27146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2400" dirty="0" smtClean="0">
                <a:solidFill>
                  <a:srgbClr val="FF0000"/>
                </a:solidFill>
              </a:rPr>
              <a:t>Lavagem das mãos </a:t>
            </a:r>
            <a:endParaRPr lang="pt-PT" sz="2400" dirty="0">
              <a:solidFill>
                <a:srgbClr val="FF0000"/>
              </a:solidFill>
            </a:endParaRPr>
          </a:p>
        </p:txBody>
      </p:sp>
      <p:sp>
        <p:nvSpPr>
          <p:cNvPr id="4" name="CaixaDeTexto 3"/>
          <p:cNvSpPr txBox="1"/>
          <p:nvPr/>
        </p:nvSpPr>
        <p:spPr>
          <a:xfrm>
            <a:off x="5286380" y="1714488"/>
            <a:ext cx="313977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sz="2400" dirty="0" smtClean="0">
                <a:solidFill>
                  <a:srgbClr val="FF0000"/>
                </a:solidFill>
              </a:rPr>
              <a:t>Desinfecção</a:t>
            </a:r>
            <a:r>
              <a:rPr lang="pt-PT" sz="2800" dirty="0" smtClean="0">
                <a:solidFill>
                  <a:srgbClr val="FF0000"/>
                </a:solidFill>
              </a:rPr>
              <a:t> das mãos</a:t>
            </a:r>
            <a:endParaRPr lang="pt-PT" sz="2800" dirty="0">
              <a:solidFill>
                <a:srgbClr val="FF0000"/>
              </a:solidFill>
            </a:endParaRPr>
          </a:p>
        </p:txBody>
      </p:sp>
      <p:sp>
        <p:nvSpPr>
          <p:cNvPr id="5" name="Rectângulo 4"/>
          <p:cNvSpPr/>
          <p:nvPr/>
        </p:nvSpPr>
        <p:spPr>
          <a:xfrm>
            <a:off x="4000496" y="1428736"/>
            <a:ext cx="644728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PT" sz="7200" dirty="0"/>
              <a:t>≠</a:t>
            </a:r>
          </a:p>
        </p:txBody>
      </p:sp>
      <p:sp>
        <p:nvSpPr>
          <p:cNvPr id="6" name="Rectângulo 5"/>
          <p:cNvSpPr/>
          <p:nvPr/>
        </p:nvSpPr>
        <p:spPr>
          <a:xfrm>
            <a:off x="857224" y="2786058"/>
            <a:ext cx="295465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pt-PT" dirty="0" smtClean="0"/>
              <a:t> Sabão </a:t>
            </a:r>
            <a:r>
              <a:rPr lang="pt-PT" dirty="0"/>
              <a:t>líquido com pH </a:t>
            </a:r>
            <a:r>
              <a:rPr lang="pt-PT" dirty="0" smtClean="0"/>
              <a:t>5.5. </a:t>
            </a:r>
            <a:r>
              <a:rPr lang="pt-PT" dirty="0"/>
              <a:t>	</a:t>
            </a:r>
          </a:p>
        </p:txBody>
      </p:sp>
      <p:sp>
        <p:nvSpPr>
          <p:cNvPr id="7" name="Rectângulo 6"/>
          <p:cNvSpPr/>
          <p:nvPr/>
        </p:nvSpPr>
        <p:spPr>
          <a:xfrm>
            <a:off x="5214942" y="2714620"/>
            <a:ext cx="321471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pt-PT" dirty="0" smtClean="0"/>
              <a:t> Anti-séptico</a:t>
            </a:r>
            <a:r>
              <a:rPr lang="pt-PT" dirty="0" smtClean="0"/>
              <a:t>, associado a agente de lavagem. Ex. sol. aquosa de  </a:t>
            </a:r>
            <a:r>
              <a:rPr lang="pt-PT" dirty="0" err="1" smtClean="0"/>
              <a:t>Clorohexidina</a:t>
            </a:r>
            <a:r>
              <a:rPr lang="pt-PT" dirty="0" smtClean="0"/>
              <a:t> </a:t>
            </a:r>
            <a:r>
              <a:rPr lang="pt-PT" dirty="0"/>
              <a:t>a 4</a:t>
            </a:r>
            <a:r>
              <a:rPr lang="pt-PT" dirty="0" smtClean="0"/>
              <a:t>%.</a:t>
            </a:r>
            <a:endParaRPr lang="pt-PT" dirty="0"/>
          </a:p>
        </p:txBody>
      </p:sp>
      <p:sp>
        <p:nvSpPr>
          <p:cNvPr id="8" name="Rectângulo 7"/>
          <p:cNvSpPr/>
          <p:nvPr/>
        </p:nvSpPr>
        <p:spPr>
          <a:xfrm>
            <a:off x="2500298" y="4000504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pt-PT" dirty="0" smtClean="0"/>
              <a:t> soluto </a:t>
            </a:r>
            <a:r>
              <a:rPr lang="pt-PT" dirty="0"/>
              <a:t>alcoólico durante 30 segundos nas mãos limpas ou após lavagem com sabão líquido simples. </a:t>
            </a:r>
          </a:p>
        </p:txBody>
      </p:sp>
      <p:sp>
        <p:nvSpPr>
          <p:cNvPr id="9" name="Subtítulo 2"/>
          <p:cNvSpPr txBox="1">
            <a:spLocks/>
          </p:cNvSpPr>
          <p:nvPr/>
        </p:nvSpPr>
        <p:spPr>
          <a:xfrm>
            <a:off x="214282" y="214290"/>
            <a:ext cx="8715436" cy="571504"/>
          </a:xfrm>
          <a:prstGeom prst="rect">
            <a:avLst/>
          </a:prstGeom>
          <a:solidFill>
            <a:srgbClr val="92D050"/>
          </a:solidFill>
        </p:spPr>
        <p:txBody>
          <a:bodyPr>
            <a:normAutofit lnSpcReduction="1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pt-PT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Higiene do pessoal</a:t>
            </a:r>
            <a:endParaRPr kumimoji="0" lang="pt-PT" sz="32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10" name="Imagem 9" descr="not6951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786578" y="4572008"/>
            <a:ext cx="2071702" cy="207170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/>
          <p:nvPr/>
        </p:nvSpPr>
        <p:spPr>
          <a:xfrm>
            <a:off x="428596" y="928670"/>
            <a:ext cx="99373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sz="2800" dirty="0" smtClean="0">
                <a:solidFill>
                  <a:srgbClr val="FF0000"/>
                </a:solidFill>
              </a:rPr>
              <a:t>Luvas</a:t>
            </a:r>
            <a:endParaRPr lang="pt-PT" sz="2800" dirty="0">
              <a:solidFill>
                <a:srgbClr val="FF0000"/>
              </a:solidFill>
            </a:endParaRPr>
          </a:p>
        </p:txBody>
      </p:sp>
      <p:sp>
        <p:nvSpPr>
          <p:cNvPr id="4" name="Rectângulo 3"/>
          <p:cNvSpPr/>
          <p:nvPr/>
        </p:nvSpPr>
        <p:spPr>
          <a:xfrm>
            <a:off x="928662" y="3143248"/>
            <a:ext cx="750099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PT" dirty="0" smtClean="0">
                <a:solidFill>
                  <a:srgbClr val="FF0000"/>
                </a:solidFill>
              </a:rPr>
              <a:t>Importante referir que antes de se calçarem as luvas, as mãos têm que ser devidamente higienizadas.</a:t>
            </a:r>
            <a:endParaRPr lang="pt-PT" dirty="0">
              <a:solidFill>
                <a:srgbClr val="FF0000"/>
              </a:solidFill>
            </a:endParaRPr>
          </a:p>
        </p:txBody>
      </p:sp>
      <p:sp>
        <p:nvSpPr>
          <p:cNvPr id="5" name="Rectângulo 4"/>
          <p:cNvSpPr/>
          <p:nvPr/>
        </p:nvSpPr>
        <p:spPr>
          <a:xfrm>
            <a:off x="357159" y="1500174"/>
            <a:ext cx="5929354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pt-PT" dirty="0" smtClean="0"/>
              <a:t> têm </a:t>
            </a:r>
            <a:r>
              <a:rPr lang="pt-PT" dirty="0" smtClean="0"/>
              <a:t>que ser descartáveis e impermeáveis;</a:t>
            </a:r>
          </a:p>
          <a:p>
            <a:pPr>
              <a:buFont typeface="Arial" pitchFamily="34" charset="0"/>
              <a:buChar char="•"/>
            </a:pPr>
            <a:r>
              <a:rPr lang="pt-PT" dirty="0" smtClean="0"/>
              <a:t> devem </a:t>
            </a:r>
            <a:r>
              <a:rPr lang="pt-PT" dirty="0" smtClean="0"/>
              <a:t>ser desinfectadas (com uma solução alcoólica) antes de se iniciar o trabalho</a:t>
            </a:r>
          </a:p>
          <a:p>
            <a:pPr>
              <a:buFont typeface="Arial" pitchFamily="34" charset="0"/>
              <a:buChar char="•"/>
            </a:pPr>
            <a:r>
              <a:rPr lang="pt-PT" dirty="0" smtClean="0"/>
              <a:t> devem </a:t>
            </a:r>
            <a:r>
              <a:rPr lang="pt-PT" dirty="0" smtClean="0"/>
              <a:t>ser mantidas sempre limpas trocando de luvas caso estas se apresentem sujas</a:t>
            </a:r>
            <a:endParaRPr lang="pt-PT" dirty="0"/>
          </a:p>
        </p:txBody>
      </p:sp>
      <p:sp>
        <p:nvSpPr>
          <p:cNvPr id="6" name="CaixaDeTexto 5"/>
          <p:cNvSpPr txBox="1"/>
          <p:nvPr/>
        </p:nvSpPr>
        <p:spPr>
          <a:xfrm>
            <a:off x="285720" y="4214818"/>
            <a:ext cx="21431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2800" dirty="0" smtClean="0">
                <a:solidFill>
                  <a:srgbClr val="FF0000"/>
                </a:solidFill>
              </a:rPr>
              <a:t>Uniforme</a:t>
            </a:r>
            <a:endParaRPr lang="pt-PT" sz="2800" dirty="0">
              <a:solidFill>
                <a:srgbClr val="FF0000"/>
              </a:solidFill>
            </a:endParaRPr>
          </a:p>
        </p:txBody>
      </p:sp>
      <p:sp>
        <p:nvSpPr>
          <p:cNvPr id="7" name="Rectângulo 6"/>
          <p:cNvSpPr/>
          <p:nvPr/>
        </p:nvSpPr>
        <p:spPr>
          <a:xfrm>
            <a:off x="357158" y="5000636"/>
            <a:ext cx="4572000" cy="147732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pt-PT" dirty="0" smtClean="0"/>
              <a:t>Tem duas funções</a:t>
            </a:r>
            <a:r>
              <a:rPr lang="pt-PT" dirty="0" smtClean="0"/>
              <a:t>:</a:t>
            </a:r>
          </a:p>
          <a:p>
            <a:pPr lvl="1">
              <a:buFont typeface="Wingdings" pitchFamily="2" charset="2"/>
              <a:buChar char="Ø"/>
            </a:pPr>
            <a:r>
              <a:rPr lang="pt-PT" dirty="0" smtClean="0"/>
              <a:t> proteger </a:t>
            </a:r>
            <a:r>
              <a:rPr lang="pt-PT" dirty="0" smtClean="0"/>
              <a:t>os alimentos contra possível contaminação pelos manipuladores </a:t>
            </a:r>
            <a:endParaRPr lang="pt-PT" dirty="0"/>
          </a:p>
          <a:p>
            <a:pPr lvl="1">
              <a:buFont typeface="Wingdings" pitchFamily="2" charset="2"/>
              <a:buChar char="Ø"/>
            </a:pPr>
            <a:r>
              <a:rPr lang="pt-PT" dirty="0" smtClean="0"/>
              <a:t> p</a:t>
            </a:r>
            <a:r>
              <a:rPr lang="pt-PT" dirty="0" smtClean="0"/>
              <a:t>roteger </a:t>
            </a:r>
            <a:r>
              <a:rPr lang="pt-PT" dirty="0" smtClean="0"/>
              <a:t>a roupa que os trabalhadores usam fora das instalações fabris.</a:t>
            </a:r>
            <a:endParaRPr lang="pt-PT" dirty="0"/>
          </a:p>
        </p:txBody>
      </p:sp>
      <p:sp>
        <p:nvSpPr>
          <p:cNvPr id="8" name="Subtítulo 2"/>
          <p:cNvSpPr txBox="1">
            <a:spLocks/>
          </p:cNvSpPr>
          <p:nvPr/>
        </p:nvSpPr>
        <p:spPr>
          <a:xfrm>
            <a:off x="214282" y="214290"/>
            <a:ext cx="8715436" cy="571504"/>
          </a:xfrm>
          <a:prstGeom prst="rect">
            <a:avLst/>
          </a:prstGeom>
          <a:solidFill>
            <a:srgbClr val="92D050"/>
          </a:solidFill>
        </p:spPr>
        <p:txBody>
          <a:bodyPr>
            <a:normAutofit lnSpcReduction="1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pt-PT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Higiene do pessoal</a:t>
            </a:r>
            <a:endParaRPr kumimoji="0" lang="pt-PT" sz="32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29388" y="1214422"/>
            <a:ext cx="2183330" cy="16811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" name="Imagem 9" descr="Modelo site 1a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429388" y="3571876"/>
            <a:ext cx="1428760" cy="3072603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812</TotalTime>
  <Words>1375</Words>
  <Application>Microsoft Office PowerPoint</Application>
  <PresentationFormat>Apresentação no Ecrã (4:3)</PresentationFormat>
  <Paragraphs>162</Paragraphs>
  <Slides>18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dos diapositivos</vt:lpstr>
      </vt:variant>
      <vt:variant>
        <vt:i4>18</vt:i4>
      </vt:variant>
    </vt:vector>
  </HeadingPairs>
  <TitlesOfParts>
    <vt:vector size="19" baseType="lpstr">
      <vt:lpstr>Tema do Office</vt:lpstr>
      <vt:lpstr>Plano de Higienização</vt:lpstr>
      <vt:lpstr>Diapositivo 2</vt:lpstr>
      <vt:lpstr>Diapositivo 3</vt:lpstr>
      <vt:lpstr>Diapositivo 4</vt:lpstr>
      <vt:lpstr>Diapositivo 5</vt:lpstr>
      <vt:lpstr>Diapositivo 6</vt:lpstr>
      <vt:lpstr>Diapositivo 7</vt:lpstr>
      <vt:lpstr>Diapositivo 8</vt:lpstr>
      <vt:lpstr>Diapositivo 9</vt:lpstr>
      <vt:lpstr>Diapositivo 10</vt:lpstr>
      <vt:lpstr>Diapositivo 11</vt:lpstr>
      <vt:lpstr>Diapositivo 12</vt:lpstr>
      <vt:lpstr>Diapositivo 13</vt:lpstr>
      <vt:lpstr>Diapositivo 14</vt:lpstr>
      <vt:lpstr>Diapositivo 15</vt:lpstr>
      <vt:lpstr>Diapositivo 16</vt:lpstr>
      <vt:lpstr>Diapositivo 17</vt:lpstr>
      <vt:lpstr>Diapositivo 18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Plano de Higienização</dc:title>
  <dc:creator>José Pedro Santos Pereira</dc:creator>
  <cp:lastModifiedBy>José Pedro Santos Pereira</cp:lastModifiedBy>
  <cp:revision>75</cp:revision>
  <dcterms:created xsi:type="dcterms:W3CDTF">2009-05-17T17:18:58Z</dcterms:created>
  <dcterms:modified xsi:type="dcterms:W3CDTF">2009-05-19T00:39:38Z</dcterms:modified>
</cp:coreProperties>
</file>