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7561263" cy="10693400"/>
  <p:notesSz cx="6858000" cy="9926638"/>
  <p:defaultTextStyle>
    <a:defPPr>
      <a:defRPr lang="en-US"/>
    </a:defPPr>
    <a:lvl1pPr marL="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1">
          <p15:clr>
            <a:srgbClr val="A4A3A4"/>
          </p15:clr>
        </p15:guide>
        <p15:guide id="2" pos="15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956"/>
    <a:srgbClr val="0084D6"/>
    <a:srgbClr val="007BDF"/>
    <a:srgbClr val="00AA5A"/>
    <a:srgbClr val="E31D1A"/>
    <a:srgbClr val="FF7F32"/>
    <a:srgbClr val="FFC72C"/>
    <a:srgbClr val="3CDBC0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93"/>
    <p:restoredTop sz="50000" autoAdjust="0"/>
  </p:normalViewPr>
  <p:slideViewPr>
    <p:cSldViewPr snapToGrid="0">
      <p:cViewPr varScale="1">
        <p:scale>
          <a:sx n="72" d="100"/>
          <a:sy n="72" d="100"/>
        </p:scale>
        <p:origin x="3642" y="60"/>
      </p:cViewPr>
      <p:guideLst>
        <p:guide orient="horz" pos="231"/>
        <p:guide pos="15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 userDrawn="1"/>
        </p:nvSpPr>
        <p:spPr>
          <a:xfrm>
            <a:off x="113525" y="9906905"/>
            <a:ext cx="276999" cy="60430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fld id="{F868DAB4-B630-4E75-8469-C3462281C099}" type="datetime1">
              <a:rPr lang="pt-PT" sz="600" smtClean="0">
                <a:solidFill>
                  <a:schemeClr val="bg1">
                    <a:lumMod val="50000"/>
                  </a:schemeClr>
                </a:solidFill>
                <a:latin typeface="Roobert" panose="00000500000000000000" pitchFamily="2" charset="0"/>
              </a:rPr>
              <a:pPr/>
              <a:t>30/06/2025</a:t>
            </a:fld>
            <a:endParaRPr lang="pt-PT" sz="600" dirty="0">
              <a:solidFill>
                <a:schemeClr val="bg1">
                  <a:lumMod val="50000"/>
                </a:schemeClr>
              </a:solidFill>
              <a:latin typeface="Roobert" panose="00000500000000000000" pitchFamily="2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EB33662-3EFB-4997-3997-FD43900A9EA1}"/>
              </a:ext>
            </a:extLst>
          </p:cNvPr>
          <p:cNvSpPr txBox="1"/>
          <p:nvPr userDrawn="1"/>
        </p:nvSpPr>
        <p:spPr>
          <a:xfrm>
            <a:off x="423861" y="10111265"/>
            <a:ext cx="352266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>
                <a:solidFill>
                  <a:srgbClr val="003956"/>
                </a:solidFill>
                <a:latin typeface="Roobert" panose="00000500000000000000" pitchFamily="2" charset="0"/>
              </a:rPr>
              <a:t>Gestor | 16 206 | meoempresas.pt</a:t>
            </a:r>
          </a:p>
          <a:p>
            <a:r>
              <a:rPr lang="pt-PT" sz="900" dirty="0">
                <a:latin typeface="Roobert" panose="00000500000000000000" pitchFamily="2" charset="0"/>
              </a:rPr>
              <a:t>Os produtos e serviços destinam-se ao mercado empresarial</a:t>
            </a:r>
            <a:endParaRPr lang="pt-PT" sz="1400" dirty="0">
              <a:latin typeface="Roobert" panose="00000500000000000000" pitchFamily="2" charset="0"/>
            </a:endParaRPr>
          </a:p>
        </p:txBody>
      </p:sp>
      <p:pic>
        <p:nvPicPr>
          <p:cNvPr id="4" name="Picture 3" descr="A blue rectangle with white text&#10;&#10;Description automatically generated">
            <a:extLst>
              <a:ext uri="{FF2B5EF4-FFF2-40B4-BE49-F238E27FC236}">
                <a16:creationId xmlns:a16="http://schemas.microsoft.com/office/drawing/2014/main" id="{CF25120E-1D89-1949-780D-AA6D325D61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311" y="9903992"/>
            <a:ext cx="1939952" cy="789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3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845" indent="0">
              <a:buNone/>
              <a:defRPr sz="3000"/>
            </a:lvl2pPr>
            <a:lvl3pPr marL="995690" indent="0">
              <a:buNone/>
              <a:defRPr sz="2600"/>
            </a:lvl3pPr>
            <a:lvl4pPr marL="1493535" indent="0">
              <a:buNone/>
              <a:defRPr sz="2200"/>
            </a:lvl4pPr>
            <a:lvl5pPr marL="1991380" indent="0">
              <a:buNone/>
              <a:defRPr sz="2200"/>
            </a:lvl5pPr>
            <a:lvl6pPr marL="2489225" indent="0">
              <a:buNone/>
              <a:defRPr sz="2200"/>
            </a:lvl6pPr>
            <a:lvl7pPr marL="2987070" indent="0">
              <a:buNone/>
              <a:defRPr sz="2200"/>
            </a:lvl7pPr>
            <a:lvl8pPr marL="3484916" indent="0">
              <a:buNone/>
              <a:defRPr sz="2200"/>
            </a:lvl8pPr>
            <a:lvl9pPr marL="3982761" indent="0">
              <a:buNone/>
              <a:defRPr sz="22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060" y="8369072"/>
            <a:ext cx="4536758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F8E38-BCB8-4791-9533-8683FD50153D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7EC4A-5C68-47E0-ABFB-B195D5036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02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F8E38-BCB8-4791-9533-8683FD50153D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7EC4A-5C68-47E0-ABFB-B195D5036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09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81916" y="428233"/>
            <a:ext cx="1701284" cy="91240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8063" y="428233"/>
            <a:ext cx="4977831" cy="91240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F8E38-BCB8-4791-9533-8683FD50153D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7EC4A-5C68-47E0-ABFB-B195D5036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47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4190" y="6059594"/>
            <a:ext cx="5292884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9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7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F8E38-BCB8-4791-9533-8683FD50153D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7EC4A-5C68-47E0-ABFB-B195D5036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807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F8E38-BCB8-4791-9533-8683FD50153D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7EC4A-5C68-47E0-ABFB-B195D5036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12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288" y="6871501"/>
            <a:ext cx="6427074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288" y="4532320"/>
            <a:ext cx="6427074" cy="2339181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84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69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5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38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92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70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7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F8E38-BCB8-4791-9533-8683FD50153D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7EC4A-5C68-47E0-ABFB-B195D5036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38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8063" y="2495128"/>
            <a:ext cx="3339558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3642" y="2495128"/>
            <a:ext cx="3339558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F8E38-BCB8-4791-9533-8683FD50153D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7EC4A-5C68-47E0-ABFB-B195D5036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227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F8E38-BCB8-4791-9533-8683FD50153D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7EC4A-5C68-47E0-ABFB-B195D5036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26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F8E38-BCB8-4791-9533-8683FD50153D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7EC4A-5C68-47E0-ABFB-B195D5036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207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shape&#10;&#10;Description automatically generated">
            <a:extLst>
              <a:ext uri="{FF2B5EF4-FFF2-40B4-BE49-F238E27FC236}">
                <a16:creationId xmlns:a16="http://schemas.microsoft.com/office/drawing/2014/main" id="{C5396AFA-FF9B-671C-D97A-7358945C59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208456" y="0"/>
            <a:ext cx="3352807" cy="1746508"/>
          </a:xfrm>
          <a:prstGeom prst="rect">
            <a:avLst/>
          </a:prstGeom>
        </p:spPr>
      </p:pic>
      <p:sp>
        <p:nvSpPr>
          <p:cNvPr id="27" name="TextBox 26"/>
          <p:cNvSpPr txBox="1"/>
          <p:nvPr userDrawn="1"/>
        </p:nvSpPr>
        <p:spPr>
          <a:xfrm>
            <a:off x="113525" y="9906905"/>
            <a:ext cx="276999" cy="60430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fld id="{F868DAB4-B630-4E75-8469-C3462281C099}" type="datetime1">
              <a:rPr lang="pt-PT" sz="600" smtClean="0">
                <a:solidFill>
                  <a:schemeClr val="bg1">
                    <a:lumMod val="50000"/>
                  </a:schemeClr>
                </a:solidFill>
                <a:latin typeface="meo text Light" panose="00000400000000000000" pitchFamily="50" charset="0"/>
              </a:rPr>
              <a:pPr/>
              <a:t>30/06/2025</a:t>
            </a:fld>
            <a:endParaRPr lang="pt-PT" sz="600" dirty="0">
              <a:solidFill>
                <a:schemeClr val="bg1">
                  <a:lumMod val="50000"/>
                </a:schemeClr>
              </a:solidFill>
              <a:latin typeface="meo text Light" panose="00000400000000000000" pitchFamily="50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4D5543BB-71C9-9785-E78C-633DC1920AC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48442" y="48987"/>
            <a:ext cx="514219" cy="681220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5EB33662-3EFB-4997-3997-FD43900A9EA1}"/>
              </a:ext>
            </a:extLst>
          </p:cNvPr>
          <p:cNvSpPr txBox="1"/>
          <p:nvPr userDrawn="1"/>
        </p:nvSpPr>
        <p:spPr>
          <a:xfrm>
            <a:off x="423861" y="10111265"/>
            <a:ext cx="323850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>
                <a:solidFill>
                  <a:srgbClr val="003956"/>
                </a:solidFill>
                <a:latin typeface="meo text Bold" panose="00000700000000000000" pitchFamily="50" charset="0"/>
              </a:rPr>
              <a:t>Gestor | 16 206 | meoempresas.pt</a:t>
            </a:r>
          </a:p>
          <a:p>
            <a:r>
              <a:rPr lang="pt-PT" sz="900" dirty="0">
                <a:latin typeface="meo text" panose="00000500000000000000" pitchFamily="50" charset="0"/>
              </a:rPr>
              <a:t>Os produtos e serviços destinam-se ao mercado empresarial</a:t>
            </a:r>
            <a:endParaRPr lang="pt-PT" sz="1400" dirty="0">
              <a:latin typeface="meo text" panose="00000500000000000000" pitchFamily="50" charset="0"/>
            </a:endParaRP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465A3315-696F-D380-C2D8-461E90F9950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15150" y="9348107"/>
            <a:ext cx="2050198" cy="1467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163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064" y="425755"/>
            <a:ext cx="2487604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7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F8E38-BCB8-4791-9533-8683FD50153D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7EC4A-5C68-47E0-ABFB-B195D5036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06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9569" tIns="49785" rIns="99569" bIns="49785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063" y="2495128"/>
            <a:ext cx="6805137" cy="7057150"/>
          </a:xfrm>
          <a:prstGeom prst="rect">
            <a:avLst/>
          </a:prstGeom>
        </p:spPr>
        <p:txBody>
          <a:bodyPr vert="horz" lIns="99569" tIns="49785" rIns="99569" bIns="4978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5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F8E38-BCB8-4791-9533-8683FD50153D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5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5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7EC4A-5C68-47E0-ABFB-B195D5036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025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9569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84" indent="-373384" algn="l" defTabSz="995690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998" indent="-311153" algn="l" defTabSz="995690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1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458" indent="-248923" algn="l" defTabSz="99569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0303" indent="-248923" algn="l" defTabSz="995690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148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99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838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168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84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9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3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38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2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707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16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761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0" y="517307"/>
            <a:ext cx="62429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ja-JP" sz="3600" b="1" dirty="0">
                <a:solidFill>
                  <a:srgbClr val="003956"/>
                </a:solidFill>
                <a:latin typeface="Roobert" panose="00000500000000000000" pitchFamily="2" charset="0"/>
                <a:cs typeface="Arial" panose="020B0604020202020204" pitchFamily="34" charset="0"/>
              </a:rPr>
              <a:t>LG </a:t>
            </a:r>
            <a:r>
              <a:rPr lang="pt-PT" altLang="ja-JP" sz="3600" b="1" dirty="0" err="1">
                <a:solidFill>
                  <a:srgbClr val="003956"/>
                </a:solidFill>
                <a:latin typeface="Roobert" panose="00000500000000000000" pitchFamily="2" charset="0"/>
                <a:cs typeface="Arial" panose="020B0604020202020204" pitchFamily="34" charset="0"/>
              </a:rPr>
              <a:t>Smart</a:t>
            </a:r>
            <a:r>
              <a:rPr lang="pt-PT" altLang="ja-JP" sz="3600" b="1" dirty="0">
                <a:solidFill>
                  <a:srgbClr val="003956"/>
                </a:solidFill>
                <a:latin typeface="Roobert" panose="00000500000000000000" pitchFamily="2" charset="0"/>
                <a:cs typeface="Arial" panose="020B0604020202020204" pitchFamily="34" charset="0"/>
              </a:rPr>
              <a:t> TV OLED 4K </a:t>
            </a:r>
          </a:p>
          <a:p>
            <a:r>
              <a:rPr lang="pt-PT" altLang="ja-JP" b="1" dirty="0">
                <a:solidFill>
                  <a:srgbClr val="003956"/>
                </a:solidFill>
                <a:latin typeface="Roobert" panose="00000500000000000000" pitchFamily="2" charset="0"/>
                <a:cs typeface="Arial" panose="020B0604020202020204" pitchFamily="34" charset="0"/>
              </a:rPr>
              <a:t>B4ELA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863EAE-DD50-5C35-5B9A-26A2E846A3F9}"/>
              </a:ext>
            </a:extLst>
          </p:cNvPr>
          <p:cNvSpPr txBox="1"/>
          <p:nvPr/>
        </p:nvSpPr>
        <p:spPr>
          <a:xfrm>
            <a:off x="652650" y="5581822"/>
            <a:ext cx="2695668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pt-PT" sz="1000" b="1" kern="0" dirty="0">
                <a:solidFill>
                  <a:srgbClr val="FF0000"/>
                </a:solidFill>
                <a:latin typeface="Roobert" panose="00000500000000000000" pitchFamily="2" charset="0"/>
                <a:cs typeface="Arial" panose="020B0604020202020204" pitchFamily="34" charset="0"/>
              </a:rPr>
              <a:t>ECRÃ</a:t>
            </a:r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   </a:t>
            </a:r>
          </a:p>
          <a:p>
            <a:pPr fontAlgn="ctr"/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Dimensão ecrã (polegadas): 55”, 65”</a:t>
            </a:r>
          </a:p>
          <a:p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Resolução do ecrã (pixel):  3.840 x 2.160 </a:t>
            </a:r>
          </a:p>
          <a:p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120 Hertz</a:t>
            </a:r>
          </a:p>
          <a:p>
            <a:r>
              <a:rPr lang="pt-PT" sz="1000" b="0" i="0" dirty="0">
                <a:solidFill>
                  <a:srgbClr val="000000"/>
                </a:solidFill>
                <a:effectLst/>
                <a:latin typeface="Roobert" panose="00000500000000000000" pitchFamily="2" charset="0"/>
              </a:rPr>
              <a:t>4K Ultra HD</a:t>
            </a:r>
          </a:p>
          <a:p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Tecnologia de imagem: OLED </a:t>
            </a:r>
          </a:p>
          <a:p>
            <a:pPr fontAlgn="ctr"/>
            <a:endParaRPr lang="pt-PT" sz="1000" dirty="0">
              <a:latin typeface="Roobert" panose="00000500000000000000" pitchFamily="2" charset="0"/>
              <a:cs typeface="Arial" panose="020B0604020202020204" pitchFamily="34" charset="0"/>
            </a:endParaRPr>
          </a:p>
          <a:p>
            <a:pPr fontAlgn="b"/>
            <a:r>
              <a:rPr lang="pt-PT" sz="1000" b="1" kern="0" dirty="0">
                <a:solidFill>
                  <a:srgbClr val="003956"/>
                </a:solidFill>
                <a:latin typeface="Roobert" panose="00000500000000000000" pitchFamily="2" charset="0"/>
                <a:cs typeface="Arial" panose="020B0604020202020204" pitchFamily="34" charset="0"/>
              </a:rPr>
              <a:t>CONETIVIDADE</a:t>
            </a:r>
          </a:p>
          <a:p>
            <a:pPr fontAlgn="b"/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HDMI: 4 portas</a:t>
            </a:r>
          </a:p>
          <a:p>
            <a:pPr fontAlgn="b"/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Ethernet (LAN): Sim</a:t>
            </a:r>
          </a:p>
          <a:p>
            <a:pPr fontAlgn="b"/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USB: 2 portas</a:t>
            </a:r>
          </a:p>
          <a:p>
            <a:pPr fontAlgn="b"/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RF: 2 portas</a:t>
            </a:r>
          </a:p>
          <a:p>
            <a:pPr fontAlgn="b"/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Wifi: Wifi 5 (802.11ac)</a:t>
            </a:r>
          </a:p>
          <a:p>
            <a:pPr fontAlgn="b"/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SDPIF: 1 porta</a:t>
            </a:r>
          </a:p>
          <a:p>
            <a:pPr fontAlgn="b"/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Bluetooth: 5.1</a:t>
            </a:r>
          </a:p>
          <a:p>
            <a:pPr fontAlgn="b"/>
            <a:endParaRPr lang="pt-PT" sz="1000" dirty="0">
              <a:latin typeface="Roobert" panose="00000500000000000000" pitchFamily="2" charset="0"/>
              <a:cs typeface="Arial" panose="020B0604020202020204" pitchFamily="34" charset="0"/>
            </a:endParaRPr>
          </a:p>
          <a:p>
            <a:r>
              <a:rPr lang="pt-PT" sz="1000" b="1" kern="0" dirty="0">
                <a:solidFill>
                  <a:srgbClr val="003956"/>
                </a:solidFill>
                <a:latin typeface="Roobert" panose="00000500000000000000" pitchFamily="2" charset="0"/>
                <a:cs typeface="Arial" panose="020B0604020202020204" pitchFamily="34" charset="0"/>
              </a:rPr>
              <a:t>DIMENSÕES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5B46BD-984C-E572-EA7A-6B0B308CD2C4}"/>
              </a:ext>
            </a:extLst>
          </p:cNvPr>
          <p:cNvSpPr txBox="1"/>
          <p:nvPr/>
        </p:nvSpPr>
        <p:spPr>
          <a:xfrm>
            <a:off x="3709360" y="5581822"/>
            <a:ext cx="3379693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pt-PT" sz="1000" b="1" kern="0" dirty="0">
                <a:solidFill>
                  <a:srgbClr val="003956"/>
                </a:solidFill>
                <a:latin typeface="Roobert" panose="00000500000000000000" pitchFamily="2" charset="0"/>
                <a:cs typeface="Arial" panose="020B0604020202020204" pitchFamily="34" charset="0"/>
              </a:rPr>
              <a:t>OUTRAS CARACTERÍSTICAS</a:t>
            </a:r>
          </a:p>
          <a:p>
            <a:pPr fontAlgn="b"/>
            <a:r>
              <a:rPr lang="it-IT" sz="1000" dirty="0">
                <a:latin typeface="Roobert" panose="00000500000000000000" pitchFamily="2" charset="0"/>
                <a:cs typeface="Arial" panose="020B0604020202020204" pitchFamily="34" charset="0"/>
              </a:rPr>
              <a:t>Super Upscaling α8 AI 4K</a:t>
            </a:r>
            <a:endParaRPr lang="pt-PT" sz="1000" dirty="0">
              <a:latin typeface="Roobert" panose="00000500000000000000" pitchFamily="2" charset="0"/>
              <a:cs typeface="Arial" panose="020B0604020202020204" pitchFamily="34" charset="0"/>
            </a:endParaRPr>
          </a:p>
          <a:p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Consumo Stand By – 0,5 W</a:t>
            </a:r>
          </a:p>
          <a:p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Eficiência energética – F</a:t>
            </a:r>
          </a:p>
          <a:p>
            <a:r>
              <a:rPr lang="pt-PT" sz="1000" dirty="0" err="1">
                <a:latin typeface="Roobert" panose="00000500000000000000" pitchFamily="2" charset="0"/>
                <a:cs typeface="Arial" panose="020B0604020202020204" pitchFamily="34" charset="0"/>
              </a:rPr>
              <a:t>webOS</a:t>
            </a:r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 24</a:t>
            </a:r>
          </a:p>
          <a:p>
            <a:r>
              <a:rPr lang="pt-PT" sz="1000">
                <a:latin typeface="Roobert" panose="00000500000000000000" pitchFamily="2" charset="0"/>
                <a:cs typeface="Arial" panose="020B0604020202020204" pitchFamily="34" charset="0"/>
              </a:rPr>
              <a:t>Dolby</a:t>
            </a:r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 Digital</a:t>
            </a:r>
          </a:p>
          <a:p>
            <a:r>
              <a:rPr lang="pt-PT" sz="1000" b="0" i="0" dirty="0">
                <a:solidFill>
                  <a:srgbClr val="000000"/>
                </a:solidFill>
                <a:effectLst/>
                <a:latin typeface="Roobert" panose="00000500000000000000" pitchFamily="2" charset="0"/>
              </a:rPr>
              <a:t>Processador </a:t>
            </a:r>
            <a:r>
              <a:rPr lang="el-GR" sz="1000" b="0" i="0" dirty="0">
                <a:solidFill>
                  <a:srgbClr val="000000"/>
                </a:solidFill>
                <a:effectLst/>
                <a:latin typeface="LGEI Text"/>
              </a:rPr>
              <a:t>α8 4</a:t>
            </a:r>
            <a:r>
              <a:rPr lang="pt-PT" sz="1000" b="0" i="0" dirty="0">
                <a:solidFill>
                  <a:srgbClr val="000000"/>
                </a:solidFill>
                <a:effectLst/>
                <a:latin typeface="Roobert" panose="00000500000000000000" pitchFamily="2" charset="0"/>
              </a:rPr>
              <a:t>K AI</a:t>
            </a:r>
            <a:endParaRPr lang="pt-PT" sz="1000" b="1" kern="0" dirty="0">
              <a:solidFill>
                <a:srgbClr val="003956"/>
              </a:solidFill>
              <a:latin typeface="Roobert" panose="00000500000000000000" pitchFamily="2" charset="0"/>
              <a:cs typeface="Arial" panose="020B0604020202020204" pitchFamily="34" charset="0"/>
            </a:endParaRPr>
          </a:p>
          <a:p>
            <a:pPr fontAlgn="b"/>
            <a:endParaRPr lang="pt-PT" sz="1000" b="1" kern="0" dirty="0">
              <a:solidFill>
                <a:srgbClr val="003956"/>
              </a:solidFill>
              <a:latin typeface="Roobert" panose="00000500000000000000" pitchFamily="2" charset="0"/>
              <a:cs typeface="Arial" panose="020B0604020202020204" pitchFamily="34" charset="0"/>
            </a:endParaRPr>
          </a:p>
          <a:p>
            <a:pPr fontAlgn="b"/>
            <a:r>
              <a:rPr lang="pt-PT" sz="1000" b="1" kern="0" dirty="0">
                <a:solidFill>
                  <a:srgbClr val="003956"/>
                </a:solidFill>
                <a:latin typeface="Roobert" panose="00000500000000000000" pitchFamily="2" charset="0"/>
                <a:cs typeface="Arial" panose="020B0604020202020204" pitchFamily="34" charset="0"/>
              </a:rPr>
              <a:t>AUDIO</a:t>
            </a:r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   </a:t>
            </a:r>
          </a:p>
          <a:p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Saída de Som: 20W</a:t>
            </a:r>
          </a:p>
          <a:p>
            <a:pPr fontAlgn="b"/>
            <a:endParaRPr lang="pt-PT" sz="1000" b="1" kern="0" dirty="0">
              <a:solidFill>
                <a:srgbClr val="003956"/>
              </a:solidFill>
              <a:latin typeface="Roobert" panose="00000500000000000000" pitchFamily="2" charset="0"/>
              <a:cs typeface="Arial" panose="020B0604020202020204" pitchFamily="34" charset="0"/>
            </a:endParaRPr>
          </a:p>
          <a:p>
            <a:pPr fontAlgn="b"/>
            <a:r>
              <a:rPr lang="pt-PT" sz="1000" b="1" kern="0" dirty="0">
                <a:solidFill>
                  <a:srgbClr val="003956"/>
                </a:solidFill>
                <a:latin typeface="Roobert" panose="00000500000000000000" pitchFamily="2" charset="0"/>
                <a:cs typeface="Arial" panose="020B0604020202020204" pitchFamily="34" charset="0"/>
              </a:rPr>
              <a:t>ACESSÓRIOS INCLUÍDOS</a:t>
            </a:r>
          </a:p>
          <a:p>
            <a:r>
              <a:rPr lang="pt-PT" sz="1000" dirty="0">
                <a:solidFill>
                  <a:srgbClr val="000000"/>
                </a:solidFill>
                <a:latin typeface="Roobert" panose="00000500000000000000" pitchFamily="2" charset="0"/>
              </a:rPr>
              <a:t>Comando;</a:t>
            </a:r>
          </a:p>
          <a:p>
            <a:r>
              <a:rPr lang="pt-PT" sz="1000" dirty="0">
                <a:solidFill>
                  <a:srgbClr val="000000"/>
                </a:solidFill>
                <a:latin typeface="Roobert" panose="00000500000000000000" pitchFamily="2" charset="0"/>
              </a:rPr>
              <a:t>Suporte de Secretária</a:t>
            </a:r>
          </a:p>
          <a:p>
            <a:pPr fontAlgn="ctr"/>
            <a:endParaRPr lang="pt-PT" sz="1000" dirty="0">
              <a:latin typeface="Roobert" panose="00000500000000000000" pitchFamily="2" charset="0"/>
              <a:cs typeface="Arial" panose="020B0604020202020204" pitchFamily="34" charset="0"/>
            </a:endParaRPr>
          </a:p>
          <a:p>
            <a:pPr fontAlgn="b"/>
            <a:r>
              <a:rPr lang="pt-PT" sz="1000" b="1" kern="0" dirty="0">
                <a:solidFill>
                  <a:srgbClr val="003956"/>
                </a:solidFill>
                <a:latin typeface="Roobert" panose="00000500000000000000" pitchFamily="2" charset="0"/>
                <a:cs typeface="Arial" panose="020B0604020202020204" pitchFamily="34" charset="0"/>
              </a:rPr>
              <a:t>GARANTIA</a:t>
            </a:r>
          </a:p>
          <a:p>
            <a:pPr fontAlgn="ctr"/>
            <a:r>
              <a:rPr lang="pt-PT" sz="1000" dirty="0">
                <a:latin typeface="Roobert" panose="00000500000000000000" pitchFamily="2" charset="0"/>
                <a:cs typeface="Arial" panose="020B0604020202020204" pitchFamily="34" charset="0"/>
              </a:rPr>
              <a:t>6 meses para NIF empresarial</a:t>
            </a:r>
          </a:p>
          <a:p>
            <a:pPr fontAlgn="ctr"/>
            <a:endParaRPr lang="pt-PT" sz="1000" dirty="0">
              <a:latin typeface="meo text Light" panose="00000400000000000000" pitchFamily="50" charset="0"/>
              <a:cs typeface="Arial" panose="020B0604020202020204" pitchFamily="34" charset="0"/>
            </a:endParaRPr>
          </a:p>
          <a:p>
            <a:pPr fontAlgn="ctr"/>
            <a:endParaRPr lang="pt-PT" sz="1000" dirty="0">
              <a:latin typeface="meo text Light" panose="00000400000000000000" pitchFamily="50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42A5F74-80C8-0347-CB47-A16E87BE35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650" y="8297401"/>
            <a:ext cx="2695668" cy="74514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CAD7BB0-8EDD-CD68-DB2A-64C404315C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0923" y="2055087"/>
            <a:ext cx="4096322" cy="282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362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FICHA-PRODUTO-EQUIPAMENTOS 0323.potx" id="{5B02F4E5-06C1-494A-B0B0-0B0CAC699061}" vid="{0D3A873D-5A3B-4BF2-8187-BA8018CCE72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4CC5CFD9C43541B87EC42E80468C86" ma:contentTypeVersion="4" ma:contentTypeDescription="Criar um novo documento." ma:contentTypeScope="" ma:versionID="ea7d3f77e12c030c99e52410f9063e38">
  <xsd:schema xmlns:xsd="http://www.w3.org/2001/XMLSchema" xmlns:xs="http://www.w3.org/2001/XMLSchema" xmlns:p="http://schemas.microsoft.com/office/2006/metadata/properties" xmlns:ns2="c5ca5828-9a90-45b9-94d3-6a8db43caa98" xmlns:ns3="c4b8fd45-6303-4948-80ba-dcc4db08aae7" targetNamespace="http://schemas.microsoft.com/office/2006/metadata/properties" ma:root="true" ma:fieldsID="52221ede93a27508a8d8ecc55feb840e" ns2:_="" ns3:_="">
    <xsd:import namespace="c5ca5828-9a90-45b9-94d3-6a8db43caa98"/>
    <xsd:import namespace="c4b8fd45-6303-4948-80ba-dcc4db08aa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ca5828-9a90-45b9-94d3-6a8db43caa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8fd45-6303-4948-80ba-dcc4db08aae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4b8fd45-6303-4948-80ba-dcc4db08aae7">
      <UserInfo>
        <DisplayName>Carla Tavares dos Santos</DisplayName>
        <AccountId>14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5780AC5-5054-44C2-9B33-B7F8B66948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ca5828-9a90-45b9-94d3-6a8db43caa98"/>
    <ds:schemaRef ds:uri="c4b8fd45-6303-4948-80ba-dcc4db08aa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561D4A-11CB-4EDF-8EF9-4805919373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C295F7-2D9A-4D09-BEDF-98091F58ACAA}">
  <ds:schemaRefs>
    <ds:schemaRef ds:uri="http://schemas.microsoft.com/office/2006/metadata/properties"/>
    <ds:schemaRef ds:uri="http://schemas.microsoft.com/office/infopath/2007/PartnerControls"/>
    <ds:schemaRef ds:uri="c4b8fd45-6303-4948-80ba-dcc4db08aae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FICHA-PRODUTO-EQUIPAMENTOS 0323 (1)</Template>
  <TotalTime>2036</TotalTime>
  <Words>113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LGEI Text</vt:lpstr>
      <vt:lpstr>meo text</vt:lpstr>
      <vt:lpstr>meo text Bold</vt:lpstr>
      <vt:lpstr>meo text Light</vt:lpstr>
      <vt:lpstr>Roobert</vt:lpstr>
      <vt:lpstr>Office Theme</vt:lpstr>
      <vt:lpstr>PowerPoint Presentation</vt:lpstr>
    </vt:vector>
  </TitlesOfParts>
  <Company>Altice Portugal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Carla Tavares dos Santos</dc:creator>
  <cp:lastModifiedBy>Claudia Redondo</cp:lastModifiedBy>
  <cp:revision>39</cp:revision>
  <dcterms:created xsi:type="dcterms:W3CDTF">2023-04-14T13:31:43Z</dcterms:created>
  <dcterms:modified xsi:type="dcterms:W3CDTF">2025-06-30T16:49:07Z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0x010100344CC5CFD9C43541B87EC42E80468C86</vt:lpwstr>
  </property>
</Properties>
</file>