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22"/>
  </p:notesMasterIdLst>
  <p:sldIdLst>
    <p:sldId id="257" r:id="rId2"/>
    <p:sldId id="258" r:id="rId3"/>
    <p:sldId id="276" r:id="rId4"/>
    <p:sldId id="277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80" r:id="rId18"/>
    <p:sldId id="278" r:id="rId19"/>
    <p:sldId id="27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D679-85DD-44E8-859E-34DC8F4F47DD}" type="datetimeFigureOut">
              <a:rPr lang="pt-PT" smtClean="0"/>
              <a:t>16/01/2023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B0CA0-4EC7-44D6-A48E-5F32C01EB99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897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A1AD5-6F15-4F99-A299-6AD849AB819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4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2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5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6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7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3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FF1D072-A1C9-4036-9FB2-E4AEA1AB3636}" type="datetimeFigureOut">
              <a:rPr lang="pt-PT" smtClean="0">
                <a:solidFill>
                  <a:prstClr val="black"/>
                </a:solidFill>
              </a:rPr>
              <a:pPr defTabSz="914400"/>
              <a:t>16/01/2023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E9673F4-9AF6-4A58-832A-E8A9D2096114}" type="slidenum">
              <a:rPr lang="pt-PT" smtClean="0">
                <a:solidFill>
                  <a:prstClr val="black"/>
                </a:solidFill>
              </a:rPr>
              <a:pPr defTabSz="914400"/>
              <a:t>‹nº›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apoco@esenfc.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hyperlink" Target="https://www.dge.mec.pt/sites/default/files/EPIPSE/planeamento_e_avaliacao_de_projectos_-_guiao_pratico_capucha_2008.pdf" TargetMode="Externa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68575" y="1124744"/>
            <a:ext cx="7848600" cy="4294634"/>
          </a:xfrm>
        </p:spPr>
        <p:txBody>
          <a:bodyPr rtlCol="0"/>
          <a:lstStyle/>
          <a:p>
            <a:pPr>
              <a:defRPr/>
            </a:pPr>
            <a:r>
              <a:rPr lang="pt-PT" sz="3200" dirty="0">
                <a:solidFill>
                  <a:schemeClr val="tx2">
                    <a:satMod val="200000"/>
                  </a:schemeClr>
                </a:solidFill>
              </a:rPr>
              <a:t>A ENFERMGEM E A SAÚDE SEXUAL E REPRODUTIVA</a:t>
            </a:r>
            <a:r>
              <a:rPr lang="pt-PT" sz="36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pt-PT" sz="36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36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36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36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36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1800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pt-PT" sz="1800" dirty="0">
                <a:solidFill>
                  <a:schemeClr val="tx2">
                    <a:satMod val="200000"/>
                  </a:schemeClr>
                </a:solidFill>
              </a:rPr>
            </a:br>
            <a:endParaRPr lang="pt-PT" sz="1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524001" y="1052513"/>
            <a:ext cx="900113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  <a:effectLst>
            <a:prstShdw prst="shdw17" dist="17961" dir="2700000">
              <a:srgbClr val="5C001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pt-PT" b="1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2424113" y="1052513"/>
            <a:ext cx="0" cy="5327650"/>
          </a:xfrm>
          <a:prstGeom prst="line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  <a:effectLst>
            <a:prstShdw prst="shdw17" dist="17961" dir="2700000">
              <a:srgbClr val="5C001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pt-PT" b="1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3432175" y="1"/>
            <a:ext cx="0" cy="1052513"/>
          </a:xfrm>
          <a:prstGeom prst="line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  <a:effectLst>
            <a:prstShdw prst="shdw17" dist="17961" dir="2700000">
              <a:srgbClr val="5C001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pt-PT" b="1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3432176" y="1052513"/>
            <a:ext cx="723582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  <a:effectLst>
            <a:prstShdw prst="shdw17" dist="17961" dir="2700000">
              <a:srgbClr val="5C001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pt-PT" b="1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16200000">
            <a:off x="-791369" y="3355094"/>
            <a:ext cx="58054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pt-P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ESCOLA SUPERIOR DE ENFERMAGEM DE COIMBRA</a:t>
            </a:r>
          </a:p>
          <a:p>
            <a:pPr algn="ctr" defTabSz="914400">
              <a:defRPr/>
            </a:pPr>
            <a:r>
              <a:rPr lang="pt-P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4º Ano; 2º Semestre</a:t>
            </a:r>
          </a:p>
          <a:p>
            <a:pPr defTabSz="914400">
              <a:defRPr/>
            </a:pPr>
            <a:endParaRPr lang="pt-PT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2424113" y="6381750"/>
            <a:ext cx="511175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  <a:effectLst>
            <a:prstShdw prst="shdw17" dist="17961" dir="2700000">
              <a:srgbClr val="5C001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pt-PT" b="1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7535863" y="6381750"/>
            <a:ext cx="0" cy="47625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>
            <a:prstShdw prst="shdw17" dist="17961" dir="2700000">
              <a:srgbClr val="5C001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pt-PT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653529" y="5850434"/>
            <a:ext cx="42336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1600" dirty="0" smtClean="0">
                <a:solidFill>
                  <a:prstClr val="black"/>
                </a:solidFill>
                <a:latin typeface="Arial" charset="0"/>
              </a:rPr>
              <a:t>Professora Doutora Ana Maria Poço Santos</a:t>
            </a:r>
            <a:endParaRPr lang="pt-PT" sz="1600" dirty="0">
              <a:solidFill>
                <a:prstClr val="black"/>
              </a:solidFill>
              <a:latin typeface="Arial" charset="0"/>
            </a:endParaRPr>
          </a:p>
          <a:p>
            <a:pPr defTabSz="914400">
              <a:defRPr/>
            </a:pPr>
            <a:r>
              <a:rPr lang="pt-PT" sz="1600" b="1" dirty="0">
                <a:solidFill>
                  <a:prstClr val="black"/>
                </a:solidFill>
                <a:latin typeface="Arial" charset="0"/>
                <a:hlinkClick r:id="rId2"/>
              </a:rPr>
              <a:t>anapoco@esenfc.pt</a:t>
            </a:r>
            <a:endParaRPr lang="pt-PT" sz="1600" b="1" dirty="0">
              <a:solidFill>
                <a:prstClr val="black"/>
              </a:solidFill>
              <a:latin typeface="Arial" charset="0"/>
            </a:endParaRPr>
          </a:p>
          <a:p>
            <a:pPr defTabSz="914400">
              <a:defRPr/>
            </a:pPr>
            <a:r>
              <a:rPr lang="pt-PT" sz="1200" b="1" dirty="0">
                <a:solidFill>
                  <a:prstClr val="black"/>
                </a:solidFill>
                <a:latin typeface="Arial" charset="0"/>
              </a:rPr>
              <a:t>- Polo B - </a:t>
            </a:r>
            <a:r>
              <a:rPr lang="pt-PT" sz="1200" b="1" dirty="0" err="1">
                <a:solidFill>
                  <a:prstClr val="black"/>
                </a:solidFill>
                <a:latin typeface="Arial" charset="0"/>
              </a:rPr>
              <a:t>Gab</a:t>
            </a:r>
            <a:r>
              <a:rPr lang="pt-PT" sz="1200" b="1" dirty="0">
                <a:solidFill>
                  <a:prstClr val="black"/>
                </a:solidFill>
                <a:latin typeface="Arial" charset="0"/>
              </a:rPr>
              <a:t>: 17</a:t>
            </a:r>
          </a:p>
        </p:txBody>
      </p:sp>
    </p:spTree>
    <p:extLst>
      <p:ext uri="{BB962C8B-B14F-4D97-AF65-F5344CB8AC3E}">
        <p14:creationId xmlns:p14="http://schemas.microsoft.com/office/powerpoint/2010/main" val="4167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575050" y="495301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2000" b="1" dirty="0">
                <a:solidFill>
                  <a:prstClr val="black"/>
                </a:solidFill>
                <a:latin typeface="Arial" charset="0"/>
              </a:rPr>
              <a:t>Proposta de datas para entrega de documentos de avaliação</a:t>
            </a:r>
            <a:endParaRPr lang="pt-PT" sz="1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2711451" y="1196975"/>
            <a:ext cx="734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tabLst>
                <a:tab pos="3587750" algn="l"/>
              </a:tabLst>
              <a:defRPr/>
            </a:pPr>
            <a:endParaRPr lang="pt-PT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2963864" y="2306639"/>
            <a:ext cx="6840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pt-PT" sz="2400" b="1" dirty="0">
                <a:solidFill>
                  <a:prstClr val="black"/>
                </a:solidFill>
                <a:latin typeface="Calibri" pitchFamily="34" charset="0"/>
              </a:rPr>
              <a:t> Entrega do Trabalho (grupo) – </a:t>
            </a:r>
            <a:r>
              <a:rPr lang="pt-PT" sz="2400" b="1" dirty="0" smtClean="0">
                <a:solidFill>
                  <a:prstClr val="black"/>
                </a:solidFill>
                <a:latin typeface="Calibri" pitchFamily="34" charset="0"/>
              </a:rPr>
              <a:t>27 de fevereiro</a:t>
            </a:r>
            <a:endParaRPr lang="pt-PT" sz="2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634659" y="1425575"/>
            <a:ext cx="6767512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pt-PT" sz="2400" dirty="0">
                <a:solidFill>
                  <a:prstClr val="white"/>
                </a:solidFill>
                <a:latin typeface="Calibri" pitchFamily="34" charset="0"/>
              </a:rPr>
              <a:t>A UC termina a </a:t>
            </a:r>
            <a:r>
              <a:rPr lang="pt-PT" sz="2400" dirty="0" smtClean="0">
                <a:solidFill>
                  <a:prstClr val="white"/>
                </a:solidFill>
                <a:latin typeface="Calibri" pitchFamily="34" charset="0"/>
              </a:rPr>
              <a:t>03 março 2023</a:t>
            </a:r>
            <a:endParaRPr lang="pt-PT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7777" name="AutoShape 17"/>
          <p:cNvSpPr>
            <a:spLocks noChangeArrowheads="1"/>
          </p:cNvSpPr>
          <p:nvPr/>
        </p:nvSpPr>
        <p:spPr bwMode="auto">
          <a:xfrm rot="1283259">
            <a:off x="8810625" y="2995613"/>
            <a:ext cx="503238" cy="1211262"/>
          </a:xfrm>
          <a:prstGeom prst="curvedLeftArrow">
            <a:avLst>
              <a:gd name="adj1" fmla="val 48644"/>
              <a:gd name="adj2" fmla="val 9728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>
              <a:defRPr/>
            </a:pPr>
            <a:endParaRPr lang="pt-P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4187826" y="4076700"/>
            <a:ext cx="4392613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pt-PT" sz="2400" dirty="0">
                <a:solidFill>
                  <a:prstClr val="white"/>
                </a:solidFill>
                <a:latin typeface="Calibri" pitchFamily="34" charset="0"/>
              </a:rPr>
              <a:t>Seminário a </a:t>
            </a:r>
            <a:r>
              <a:rPr lang="pt-PT" sz="2400" dirty="0" smtClean="0">
                <a:solidFill>
                  <a:prstClr val="white"/>
                </a:solidFill>
                <a:latin typeface="Calibri" pitchFamily="34" charset="0"/>
              </a:rPr>
              <a:t>03/03/ 2023</a:t>
            </a:r>
            <a:endParaRPr lang="pt-PT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16200000">
            <a:off x="-1706562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3200" b="1" dirty="0">
                <a:solidFill>
                  <a:prstClr val="white"/>
                </a:solidFill>
                <a:latin typeface="Arial" charset="0"/>
              </a:rPr>
              <a:t>Propostas de </a:t>
            </a:r>
            <a:r>
              <a:rPr lang="pt-PT" sz="3200" b="1" dirty="0" smtClean="0">
                <a:solidFill>
                  <a:prstClr val="white"/>
                </a:solidFill>
                <a:latin typeface="Arial" charset="0"/>
              </a:rPr>
              <a:t>avaliação 1</a:t>
            </a: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CaixaDeTexto 4"/>
          <p:cNvSpPr txBox="1">
            <a:spLocks noChangeArrowheads="1"/>
          </p:cNvSpPr>
          <p:nvPr/>
        </p:nvSpPr>
        <p:spPr bwMode="auto">
          <a:xfrm>
            <a:off x="4151313" y="0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526DB0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526DB0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pt-PT" altLang="pt-PT" sz="2000" b="1">
                <a:solidFill>
                  <a:prstClr val="white"/>
                </a:solidFill>
                <a:latin typeface="Arial" pitchFamily="34" charset="0"/>
              </a:rPr>
              <a:t>GRELHA DE AVALIAÇÃO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>
            <a:off x="-1706562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3200" b="1" dirty="0">
                <a:solidFill>
                  <a:prstClr val="white"/>
                </a:solidFill>
                <a:latin typeface="Arial" charset="0"/>
              </a:rPr>
              <a:t>Propostas de avaliação</a:t>
            </a: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07792"/>
              </p:ext>
            </p:extLst>
          </p:nvPr>
        </p:nvGraphicFramePr>
        <p:xfrm>
          <a:off x="3219450" y="715147"/>
          <a:ext cx="4851400" cy="5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ocumento" r:id="rId3" imgW="7462171" imgH="8928177" progId="Word.Document.12">
                  <p:embed/>
                </p:oleObj>
              </mc:Choice>
              <mc:Fallback>
                <p:oleObj name="Documento" r:id="rId3" imgW="7462171" imgH="8928177" progId="Word.Documen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9450" y="715147"/>
                        <a:ext cx="4851400" cy="577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4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Marcador de Posição de Conteúdo 2"/>
          <p:cNvSpPr>
            <a:spLocks noGrp="1"/>
          </p:cNvSpPr>
          <p:nvPr>
            <p:ph idx="1"/>
          </p:nvPr>
        </p:nvSpPr>
        <p:spPr>
          <a:xfrm>
            <a:off x="3143672" y="1844824"/>
            <a:ext cx="7627960" cy="2708888"/>
          </a:xfr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eaLnBrk="1" hangingPunct="1"/>
            <a:endParaRPr lang="pt-PT" altLang="pt-PT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pt-PT" altLang="pt-PT" dirty="0" smtClean="0">
                <a:solidFill>
                  <a:schemeClr val="tx1"/>
                </a:solidFill>
              </a:rPr>
              <a:t>A escolha dos temas a desenvolver individualmente e em grupo orienta para o local de Ensino Clínico e consequentemente para a MONOGRAFIA.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>
            <a:off x="-1706562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3200" b="1" dirty="0">
                <a:solidFill>
                  <a:prstClr val="white"/>
                </a:solidFill>
                <a:latin typeface="Arial" charset="0"/>
              </a:rPr>
              <a:t>Propostas de avaliação</a:t>
            </a: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512764"/>
            <a:ext cx="7772400" cy="755997"/>
          </a:xfrm>
        </p:spPr>
        <p:txBody>
          <a:bodyPr>
            <a:normAutofit/>
          </a:bodyPr>
          <a:lstStyle/>
          <a:p>
            <a:r>
              <a:rPr lang="pt-PT" dirty="0" smtClean="0"/>
              <a:t>FERRAMENTAS A UTILIZAR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95600" y="1784350"/>
            <a:ext cx="7340352" cy="3156818"/>
          </a:xfrm>
        </p:spPr>
        <p:txBody>
          <a:bodyPr/>
          <a:lstStyle/>
          <a:p>
            <a:r>
              <a:rPr lang="pt-PT" altLang="pt-PT" b="1" dirty="0" smtClean="0"/>
              <a:t>Mail de grupo Turma- </a:t>
            </a:r>
          </a:p>
          <a:p>
            <a:r>
              <a:rPr lang="pt-PT" b="1" dirty="0" err="1" smtClean="0"/>
              <a:t>Faceboock</a:t>
            </a:r>
            <a:r>
              <a:rPr lang="pt-PT" b="1" dirty="0" smtClean="0"/>
              <a:t> –</a:t>
            </a:r>
          </a:p>
          <a:p>
            <a:pPr marL="525463" indent="-457200"/>
            <a:r>
              <a:rPr lang="pt-PT" b="1" dirty="0" smtClean="0"/>
              <a:t>ZOOM</a:t>
            </a:r>
            <a:endParaRPr lang="pt-PT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>
            <a:off x="-1706562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71665" y="980728"/>
            <a:ext cx="6247317" cy="50874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MOMENTO PARA DISCUSSÃO</a:t>
            </a:r>
          </a:p>
          <a:p>
            <a:pPr algn="ctr"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Em que contexto me quero desenvolver?</a:t>
            </a:r>
          </a:p>
          <a:p>
            <a:pPr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1-Saúde da mulher (Ginecologia)?</a:t>
            </a:r>
          </a:p>
          <a:p>
            <a:pPr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2-Educação para a </a:t>
            </a:r>
            <a:r>
              <a:rPr lang="pt-PT" dirty="0" smtClean="0">
                <a:solidFill>
                  <a:schemeClr val="tx1"/>
                </a:solidFill>
                <a:latin typeface="Garamond" panose="02020404030301010803"/>
              </a:rPr>
              <a:t>saúde? </a:t>
            </a:r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em ambiente </a:t>
            </a:r>
            <a:r>
              <a:rPr lang="pt-PT" dirty="0" smtClean="0">
                <a:solidFill>
                  <a:schemeClr val="tx1"/>
                </a:solidFill>
                <a:latin typeface="Garamond" panose="02020404030301010803"/>
              </a:rPr>
              <a:t>escolar? em </a:t>
            </a:r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instituições de acolhimento? </a:t>
            </a:r>
          </a:p>
          <a:p>
            <a:pPr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3-Saúde reprodutiva de risco?</a:t>
            </a:r>
          </a:p>
          <a:p>
            <a:pPr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4-Saude sexual e reprodutiva em puerpério?</a:t>
            </a:r>
          </a:p>
          <a:p>
            <a:pPr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5-Saude sexual e reprodutiva na comunidade?</a:t>
            </a:r>
          </a:p>
          <a:p>
            <a:pPr defTabSz="914400"/>
            <a:endParaRPr lang="pt-PT" dirty="0">
              <a:solidFill>
                <a:schemeClr val="tx1"/>
              </a:solidFill>
              <a:latin typeface="Garamond" panose="02020404030301010803"/>
            </a:endParaRPr>
          </a:p>
          <a:p>
            <a:pPr algn="ctr"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1º-Exercício Individual</a:t>
            </a:r>
          </a:p>
          <a:p>
            <a:pPr algn="ctr" defTabSz="914400"/>
            <a:r>
              <a:rPr lang="pt-PT" dirty="0">
                <a:solidFill>
                  <a:schemeClr val="tx1"/>
                </a:solidFill>
                <a:latin typeface="Garamond" panose="02020404030301010803"/>
              </a:rPr>
              <a:t>2º-Exercício em grupo</a:t>
            </a:r>
          </a:p>
          <a:p>
            <a:pPr algn="ctr" defTabSz="914400"/>
            <a:endParaRPr lang="pt-PT" dirty="0">
              <a:solidFill>
                <a:prstClr val="white"/>
              </a:solidFill>
              <a:latin typeface="Garamond" panose="02020404030301010803"/>
            </a:endParaRPr>
          </a:p>
          <a:p>
            <a:pPr algn="ctr" defTabSz="914400"/>
            <a:endParaRPr lang="pt-PT" dirty="0">
              <a:solidFill>
                <a:prstClr val="white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2184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>
            <a:off x="4943872" y="220486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5"/>
          <p:cNvCxnSpPr/>
          <p:nvPr/>
        </p:nvCxnSpPr>
        <p:spPr>
          <a:xfrm>
            <a:off x="4114800" y="2254378"/>
            <a:ext cx="1353312" cy="114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 flipV="1">
            <a:off x="3803904" y="3794760"/>
            <a:ext cx="1417320" cy="91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3886200" y="4297680"/>
            <a:ext cx="1929384" cy="324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144768" y="4928616"/>
            <a:ext cx="2129971" cy="23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3</a:t>
            </a:r>
            <a:endParaRPr lang="pt-PT" dirty="0"/>
          </a:p>
        </p:txBody>
      </p:sp>
      <p:cxnSp>
        <p:nvCxnSpPr>
          <p:cNvPr id="18" name="Conexão reta 17"/>
          <p:cNvCxnSpPr/>
          <p:nvPr/>
        </p:nvCxnSpPr>
        <p:spPr>
          <a:xfrm>
            <a:off x="1280160" y="4776685"/>
            <a:ext cx="61447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84269"/>
              </p:ext>
            </p:extLst>
          </p:nvPr>
        </p:nvGraphicFramePr>
        <p:xfrm>
          <a:off x="612648" y="402334"/>
          <a:ext cx="10442448" cy="5683187"/>
        </p:xfrm>
        <a:graphic>
          <a:graphicData uri="http://schemas.openxmlformats.org/drawingml/2006/table">
            <a:tbl>
              <a:tblPr/>
              <a:tblGrid>
                <a:gridCol w="1516682">
                  <a:extLst>
                    <a:ext uri="{9D8B030D-6E8A-4147-A177-3AD203B41FA5}">
                      <a16:colId xmlns:a16="http://schemas.microsoft.com/office/drawing/2014/main" val="1258958833"/>
                    </a:ext>
                  </a:extLst>
                </a:gridCol>
                <a:gridCol w="3721975">
                  <a:extLst>
                    <a:ext uri="{9D8B030D-6E8A-4147-A177-3AD203B41FA5}">
                      <a16:colId xmlns:a16="http://schemas.microsoft.com/office/drawing/2014/main" val="1539315022"/>
                    </a:ext>
                  </a:extLst>
                </a:gridCol>
                <a:gridCol w="2972350">
                  <a:extLst>
                    <a:ext uri="{9D8B030D-6E8A-4147-A177-3AD203B41FA5}">
                      <a16:colId xmlns:a16="http://schemas.microsoft.com/office/drawing/2014/main" val="2990032619"/>
                    </a:ext>
                  </a:extLst>
                </a:gridCol>
                <a:gridCol w="1255185">
                  <a:extLst>
                    <a:ext uri="{9D8B030D-6E8A-4147-A177-3AD203B41FA5}">
                      <a16:colId xmlns:a16="http://schemas.microsoft.com/office/drawing/2014/main" val="4037356168"/>
                    </a:ext>
                  </a:extLst>
                </a:gridCol>
                <a:gridCol w="976256">
                  <a:extLst>
                    <a:ext uri="{9D8B030D-6E8A-4147-A177-3AD203B41FA5}">
                      <a16:colId xmlns:a16="http://schemas.microsoft.com/office/drawing/2014/main" val="3595808137"/>
                    </a:ext>
                  </a:extLst>
                </a:gridCol>
              </a:tblGrid>
              <a:tr h="21323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 SUPERIOR DE ENFERMAGEM DE COIMBRA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4576"/>
                  </a:ext>
                </a:extLst>
              </a:tr>
              <a:tr h="1761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 DE LICENCIATURA EM ENFERMAGEM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23096"/>
                  </a:ext>
                </a:extLst>
              </a:tr>
              <a:tr h="19469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LETIVO 2022/2023 - 4º ANO/2º SEMESTRE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46381"/>
                  </a:ext>
                </a:extLst>
              </a:tr>
              <a:tr h="4079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ENSINO CLÍNICO NA ÁREA OPCIONAL - ENFERMAGEM DE SAÚDE MATERNA- Prof.ª Ana Poço</a:t>
                      </a:r>
                      <a:b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PERÍODO: 10/04/2023 a 02/06/2023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41741"/>
                  </a:ext>
                </a:extLst>
              </a:tr>
              <a:tr h="4635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ENFERMAGEM E A SAÚDE SEXUAL E REPRODUTIVA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VAGAS AUTORIZADAS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33403"/>
                  </a:ext>
                </a:extLst>
              </a:tr>
              <a:tr h="3523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DE GINECOLOGIA, OBSTETRÍCIA, REPRODUÇÃO E NEONATOLOGIA (GORN)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 - HUC - Of. 058-2022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GINECOLOGIA -INTERNAMENTO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50105"/>
                  </a:ext>
                </a:extLst>
              </a:tr>
              <a:tr h="3523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GINECOLOGIA - BLOCO/C. EXTERNA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18001"/>
                  </a:ext>
                </a:extLst>
              </a:tr>
              <a:tr h="3523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 - MATERNIDADE BISSAYA BARRETO - Of. 058-2022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PUERPÉRIO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43481"/>
                  </a:ext>
                </a:extLst>
              </a:tr>
              <a:tr h="3523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 - MATERNIDADE DANIEL DE MATOS - Of. 058-2022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PUERPÉRIO A + CIRURGIA OBSTÉTRICA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74343"/>
                  </a:ext>
                </a:extLst>
              </a:tr>
              <a:tr h="3523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 CENTRO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 BAIXO MONDEGO - Of. 078-2022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SAÚDE NORTON MATOS - USF PULSAR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81838"/>
                  </a:ext>
                </a:extLst>
              </a:tr>
              <a:tr h="3523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SAÚDE DA MEALHADA - USF CAMINHOS DO CÉRTOMA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2523"/>
                  </a:ext>
                </a:extLst>
              </a:tr>
              <a:tr h="3523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SAÚDE MONTEMOR-O-VELHO - UCC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P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45723"/>
                  </a:ext>
                </a:extLst>
              </a:tr>
              <a:tr h="3523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 BAIXO VOUGA - Of. 078-2022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SAÚDE ÁGUEDA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51403"/>
                  </a:ext>
                </a:extLst>
              </a:tr>
              <a:tr h="3523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SAÚDE DE ANADIA II - PÓLO SANGALHOS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78325"/>
                  </a:ext>
                </a:extLst>
              </a:tr>
              <a:tr h="3523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ACOLHIMENTO DO LORETO - Of. 157-2022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38958"/>
                  </a:ext>
                </a:extLst>
              </a:tr>
              <a:tr h="3523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ACOLHIMENTO DO LORETO - CASA MÃE - Of. 157-2022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46275"/>
                  </a:ext>
                </a:extLst>
              </a:tr>
              <a:tr h="3523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P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CLÍNICA FERTICENTRO DE COIMBRA - </a:t>
                      </a:r>
                      <a:r>
                        <a:rPr lang="pt-PT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pt-P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158-2022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?=??????</a:t>
                      </a:r>
                      <a:r>
                        <a:rPr lang="pt-PT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42"/>
                  </a:ext>
                </a:extLst>
              </a:tr>
            </a:tbl>
          </a:graphicData>
        </a:graphic>
      </p:graphicFrame>
      <p:pic>
        <p:nvPicPr>
          <p:cNvPr id="13" name="Imagem 12" descr="C:\Documents and Settings\ceu\Ambiente de trabalho\clip_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665" y="1603192"/>
            <a:ext cx="730722" cy="7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869680" y="5029200"/>
            <a:ext cx="2167128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2/ 3</a:t>
            </a:r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612648" y="6085521"/>
            <a:ext cx="10442448" cy="342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ESCOLA D.DUARTE                                                                                                                                2/3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3287689" y="1700808"/>
          <a:ext cx="5677619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Acrobat Document" r:id="rId3" imgW="7092666" imgH="4317781" progId="AcroExch.Document.DC">
                  <p:embed/>
                </p:oleObj>
              </mc:Choice>
              <mc:Fallback>
                <p:oleObj name="Acrobat Document" r:id="rId3" imgW="7092666" imgH="4317781" progId="AcroExch.Document.DC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689" y="1700808"/>
                        <a:ext cx="5677619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3143672" y="38569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t-PT" dirty="0">
                <a:solidFill>
                  <a:prstClr val="black"/>
                </a:solidFill>
                <a:latin typeface="Garamond" panose="02020404030301010803"/>
                <a:hlinkClick r:id="rId5"/>
              </a:rPr>
              <a:t>https://www.dge.mec.pt/sites/default/files/EPIPSE/planeamento_e_avaliacao_de_projectos_-_guiao_pratico_capucha_2008.pdf</a:t>
            </a:r>
            <a:endParaRPr lang="pt-PT" dirty="0">
              <a:solidFill>
                <a:prstClr val="black"/>
              </a:solidFill>
              <a:latin typeface="Garamond" panose="02020404030301010803"/>
            </a:endParaRPr>
          </a:p>
          <a:p>
            <a:pPr defTabSz="914400"/>
            <a:endParaRPr lang="pt-PT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847528" y="908720"/>
            <a:ext cx="864096" cy="4067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PT" sz="1400" dirty="0">
                <a:solidFill>
                  <a:prstClr val="white"/>
                </a:solidFill>
                <a:latin typeface="Garamond" panose="02020404030301010803"/>
              </a:rPr>
              <a:t>AULA 1</a:t>
            </a:r>
          </a:p>
        </p:txBody>
      </p:sp>
    </p:spTree>
    <p:extLst>
      <p:ext uri="{BB962C8B-B14F-4D97-AF65-F5344CB8AC3E}">
        <p14:creationId xmlns:p14="http://schemas.microsoft.com/office/powerpoint/2010/main" val="31070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81328" y="978408"/>
            <a:ext cx="88056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latin typeface="Arial" panose="020B0604020202020204" pitchFamily="34" charset="0"/>
              </a:rPr>
              <a:t>OBJECTIVOS SMART:</a:t>
            </a:r>
          </a:p>
          <a:p>
            <a:endParaRPr lang="pt-PT" dirty="0">
              <a:latin typeface="Arial" panose="020B0604020202020204" pitchFamily="34" charset="0"/>
            </a:endParaRPr>
          </a:p>
          <a:p>
            <a:endParaRPr lang="pt-PT" dirty="0" smtClean="0">
              <a:latin typeface="Arial" panose="020B0604020202020204" pitchFamily="34" charset="0"/>
            </a:endParaRPr>
          </a:p>
          <a:p>
            <a:r>
              <a:rPr lang="pt-P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 </a:t>
            </a:r>
            <a:r>
              <a:rPr lang="pt-PT" dirty="0">
                <a:latin typeface="Arial" panose="020B0604020202020204" pitchFamily="34" charset="0"/>
              </a:rPr>
              <a:t>- </a:t>
            </a:r>
            <a:r>
              <a:rPr lang="pt-PT" dirty="0" err="1">
                <a:latin typeface="Arial" panose="020B0604020202020204" pitchFamily="34" charset="0"/>
              </a:rPr>
              <a:t>specific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significant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stretching</a:t>
            </a:r>
            <a:r>
              <a:rPr lang="pt-PT" dirty="0"/>
              <a:t/>
            </a:r>
            <a:br>
              <a:rPr lang="pt-PT" dirty="0"/>
            </a:br>
            <a:r>
              <a:rPr lang="pt-P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 </a:t>
            </a:r>
            <a:r>
              <a:rPr lang="pt-PT" dirty="0">
                <a:latin typeface="Arial" panose="020B0604020202020204" pitchFamily="34" charset="0"/>
              </a:rPr>
              <a:t>- </a:t>
            </a:r>
            <a:r>
              <a:rPr lang="pt-PT" dirty="0" err="1">
                <a:latin typeface="Arial" panose="020B0604020202020204" pitchFamily="34" charset="0"/>
              </a:rPr>
              <a:t>measurable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meaningful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motivational</a:t>
            </a:r>
            <a:r>
              <a:rPr lang="pt-PT" dirty="0"/>
              <a:t/>
            </a:r>
            <a:br>
              <a:rPr lang="pt-PT" dirty="0"/>
            </a:br>
            <a:r>
              <a:rPr lang="pt-P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</a:rPr>
              <a:t>- </a:t>
            </a:r>
            <a:r>
              <a:rPr lang="pt-PT" dirty="0" err="1">
                <a:latin typeface="Arial" panose="020B0604020202020204" pitchFamily="34" charset="0"/>
              </a:rPr>
              <a:t>agreed</a:t>
            </a:r>
            <a:r>
              <a:rPr lang="pt-PT" dirty="0">
                <a:latin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</a:rPr>
              <a:t>upon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attainable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achievable</a:t>
            </a:r>
            <a:r>
              <a:rPr lang="pt-PT" dirty="0">
                <a:latin typeface="Arial" panose="020B0604020202020204" pitchFamily="34" charset="0"/>
              </a:rPr>
              <a:t>,</a:t>
            </a:r>
            <a:r>
              <a:rPr lang="pt-PT" dirty="0"/>
              <a:t/>
            </a:r>
            <a:br>
              <a:rPr lang="pt-PT" dirty="0"/>
            </a:br>
            <a:r>
              <a:rPr lang="pt-PT" dirty="0" err="1">
                <a:latin typeface="Arial" panose="020B0604020202020204" pitchFamily="34" charset="0"/>
              </a:rPr>
              <a:t>acceptable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 smtClean="0">
                <a:latin typeface="Arial" panose="020B0604020202020204" pitchFamily="34" charset="0"/>
              </a:rPr>
              <a:t>action-oriented</a:t>
            </a:r>
            <a:endParaRPr lang="pt-PT" dirty="0" smtClean="0"/>
          </a:p>
          <a:p>
            <a:r>
              <a:rPr lang="pt-P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 </a:t>
            </a:r>
            <a:r>
              <a:rPr lang="pt-PT" dirty="0">
                <a:latin typeface="Arial" panose="020B0604020202020204" pitchFamily="34" charset="0"/>
              </a:rPr>
              <a:t>- </a:t>
            </a:r>
            <a:r>
              <a:rPr lang="pt-PT" dirty="0" err="1">
                <a:latin typeface="Arial" panose="020B0604020202020204" pitchFamily="34" charset="0"/>
              </a:rPr>
              <a:t>realistic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relevant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reasonable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rewarding</a:t>
            </a:r>
            <a:r>
              <a:rPr lang="pt-PT" dirty="0">
                <a:latin typeface="Arial" panose="020B0604020202020204" pitchFamily="34" charset="0"/>
              </a:rPr>
              <a:t>,</a:t>
            </a:r>
            <a:r>
              <a:rPr lang="pt-PT" dirty="0"/>
              <a:t/>
            </a:r>
            <a:br>
              <a:rPr lang="pt-PT" dirty="0"/>
            </a:br>
            <a:r>
              <a:rPr lang="pt-PT" dirty="0" err="1">
                <a:latin typeface="Arial" panose="020B0604020202020204" pitchFamily="34" charset="0"/>
              </a:rPr>
              <a:t>results-oriented</a:t>
            </a:r>
            <a:r>
              <a:rPr lang="pt-PT" dirty="0"/>
              <a:t/>
            </a:r>
            <a:br>
              <a:rPr lang="pt-PT" dirty="0"/>
            </a:br>
            <a:r>
              <a:rPr lang="pt-P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 </a:t>
            </a:r>
            <a:r>
              <a:rPr lang="pt-P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- </a:t>
            </a:r>
            <a:r>
              <a:rPr lang="pt-PT" dirty="0">
                <a:latin typeface="Arial" panose="020B0604020202020204" pitchFamily="34" charset="0"/>
              </a:rPr>
              <a:t>time-</a:t>
            </a:r>
            <a:r>
              <a:rPr lang="pt-PT" dirty="0" err="1">
                <a:latin typeface="Arial" panose="020B0604020202020204" pitchFamily="34" charset="0"/>
              </a:rPr>
              <a:t>based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timely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tangible</a:t>
            </a:r>
            <a:r>
              <a:rPr lang="pt-PT" dirty="0">
                <a:latin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</a:rPr>
              <a:t>trackable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9218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" y="344916"/>
            <a:ext cx="10102405" cy="59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219469"/>
            <a:ext cx="7993570" cy="649641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16736" y="1225296"/>
            <a:ext cx="1609344" cy="126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EXEMPLO DE COMO AVALIAR O PROJETO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823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540000">
            <a:off x="616352" y="819783"/>
            <a:ext cx="3063240" cy="1499616"/>
          </a:xfrm>
        </p:spPr>
        <p:txBody>
          <a:bodyPr/>
          <a:lstStyle/>
          <a:p>
            <a:r>
              <a:rPr lang="pt-PT" dirty="0" smtClean="0"/>
              <a:t>APRESENTAÇÃO</a:t>
            </a:r>
            <a:br>
              <a:rPr lang="pt-PT" dirty="0" smtClean="0"/>
            </a:br>
            <a:r>
              <a:rPr lang="pt-PT" dirty="0" smtClean="0"/>
              <a:t>INDIVIDUAL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2"/>
          </p:nvPr>
        </p:nvSpPr>
        <p:spPr>
          <a:xfrm rot="21540000">
            <a:off x="899054" y="2598281"/>
            <a:ext cx="3044952" cy="2783655"/>
          </a:xfrm>
        </p:spPr>
        <p:txBody>
          <a:bodyPr>
            <a:noAutofit/>
          </a:bodyPr>
          <a:lstStyle/>
          <a:p>
            <a:pPr algn="l"/>
            <a:r>
              <a:rPr lang="pt-PT" sz="1400" dirty="0"/>
              <a:t>EXPECTATIVAS DOS ESTUDANTES EM RELAÇÃO À UC</a:t>
            </a:r>
          </a:p>
          <a:p>
            <a:pPr algn="l"/>
            <a:endParaRPr lang="pt-PT" sz="1400" dirty="0"/>
          </a:p>
          <a:p>
            <a:pPr algn="l"/>
            <a:r>
              <a:rPr lang="pt-PT" sz="1400" dirty="0"/>
              <a:t> -Área de desenvolvimento? Porquê da escolha?</a:t>
            </a:r>
          </a:p>
          <a:p>
            <a:pPr algn="l"/>
            <a:r>
              <a:rPr lang="pt-PT" sz="1400" dirty="0"/>
              <a:t>-Conhecimento prévios (quem frequentou UC do 2º ano “Enfermagem e a Educação sexual”?)</a:t>
            </a:r>
          </a:p>
          <a:p>
            <a:pPr algn="l"/>
            <a:r>
              <a:rPr lang="pt-PT" sz="1400" dirty="0"/>
              <a:t>-Metodologia</a:t>
            </a:r>
          </a:p>
          <a:p>
            <a:pPr algn="l"/>
            <a:r>
              <a:rPr lang="pt-PT" sz="1400" dirty="0"/>
              <a:t>-Processo de avaliação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58469"/>
              </p:ext>
            </p:extLst>
          </p:nvPr>
        </p:nvGraphicFramePr>
        <p:xfrm>
          <a:off x="4096512" y="173726"/>
          <a:ext cx="7488935" cy="6318503"/>
        </p:xfrm>
        <a:graphic>
          <a:graphicData uri="http://schemas.openxmlformats.org/drawingml/2006/table">
            <a:tbl>
              <a:tblPr/>
              <a:tblGrid>
                <a:gridCol w="1187761">
                  <a:extLst>
                    <a:ext uri="{9D8B030D-6E8A-4147-A177-3AD203B41FA5}">
                      <a16:colId xmlns:a16="http://schemas.microsoft.com/office/drawing/2014/main" val="739405955"/>
                    </a:ext>
                  </a:extLst>
                </a:gridCol>
                <a:gridCol w="3865256">
                  <a:extLst>
                    <a:ext uri="{9D8B030D-6E8A-4147-A177-3AD203B41FA5}">
                      <a16:colId xmlns:a16="http://schemas.microsoft.com/office/drawing/2014/main" val="3767092767"/>
                    </a:ext>
                  </a:extLst>
                </a:gridCol>
                <a:gridCol w="2154076">
                  <a:extLst>
                    <a:ext uri="{9D8B030D-6E8A-4147-A177-3AD203B41FA5}">
                      <a16:colId xmlns:a16="http://schemas.microsoft.com/office/drawing/2014/main" val="1671342172"/>
                    </a:ext>
                  </a:extLst>
                </a:gridCol>
                <a:gridCol w="281842">
                  <a:extLst>
                    <a:ext uri="{9D8B030D-6E8A-4147-A177-3AD203B41FA5}">
                      <a16:colId xmlns:a16="http://schemas.microsoft.com/office/drawing/2014/main" val="1805278044"/>
                    </a:ext>
                  </a:extLst>
                </a:gridCol>
              </a:tblGrid>
              <a:tr h="234598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84524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Aluno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198173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21901050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 Beatriz dos Santos Ferreira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a21901050@esenfc.pt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96096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21901110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 Catarina Martins Teixeira da Cunha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a21901110@esenfc.pt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598241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21901138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 Cristina dos Santos Ferreira Borges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a21901138@esenfc.pt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61866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21901089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 Rita Ferreira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a21901089@esenfc.pt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04818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21901083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Andreia Filipa Silva Caldeira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a21901083@esenfc.pt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7171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21901003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Andreia Patrícia Santos Rodrigues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a21901003@esenfc.pt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80702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21901169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Bárbara Alexandra Gouveia Rodrigues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a21901169@esenfc.pt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74151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21901195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Beatriz Marques Ferreira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a21901195@esenfc.pt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90922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21901066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Bruna Francisca Martins Oliveira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a21901066@esenfc.pt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85829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21901081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Carolina Maria Figueiredo Monteiro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a21901081@esenfc.pt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141278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21901071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Catarina Penas Conde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a21901071@esenfc.pt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04198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21901082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Cristiana Augusto Catchia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a21901082@esenfc.pt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15787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21901235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Daniela Alexandra Figueiredo Morais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a21901235@esenfc.pt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7340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21801040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Daniela da Conceição Martins Gomes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a21801040@esenfc.pt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6295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21901283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Malaca Filipe e Ortega Rato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a21901283@esenfc.pt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24083"/>
                  </a:ext>
                </a:extLst>
              </a:tr>
              <a:tr h="461374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21901143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Ilda Inês Matos da Silva Monteiro Pereira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a21901143@esenfc.pt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61007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21901251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Gabriel Barreira Marques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a21901251@esenfc.pt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26318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21901354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Margarida Gago da Câmara Viegas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a21901354@esenfc.pt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39080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21901183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Beatriz Dias Pangaio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a21901183@esenfc.pt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068017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21901312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Cardoso Alves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a21901312@esenfc.pt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573145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21901086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Marta Filipa Vieira Carvalho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a21901086@esenfc.pt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34026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21801026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Sandra Margarida Lopes Leitão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a21801026@esenfc.pt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940201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21901322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Sofia Beatriz Mendes Viana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a21901322@esenfc.pt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44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543121"/>
                  </a:ext>
                </a:extLst>
              </a:tr>
              <a:tr h="226777">
                <a:tc>
                  <a:txBody>
                    <a:bodyPr/>
                    <a:lstStyle/>
                    <a:p>
                      <a:pPr algn="l" fontAlgn="b"/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934361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965192" y="6309343"/>
            <a:ext cx="3977640" cy="365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+ DOIS ESTUDANTES PARA EC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54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3194" r="2550" b="33507"/>
          <a:stretch>
            <a:fillRect/>
          </a:stretch>
        </p:blipFill>
        <p:spPr bwMode="auto">
          <a:xfrm>
            <a:off x="602323" y="115751"/>
            <a:ext cx="3794912" cy="123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>
            <a:off x="-3118778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3200" b="1" dirty="0">
                <a:solidFill>
                  <a:prstClr val="white"/>
                </a:solidFill>
                <a:latin typeface="Arial" charset="0"/>
              </a:rPr>
              <a:t>DOCUMENTOS DE CONSULTA </a:t>
            </a: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3" name="Objec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769526"/>
              </p:ext>
            </p:extLst>
          </p:nvPr>
        </p:nvGraphicFramePr>
        <p:xfrm>
          <a:off x="4626327" y="485895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Acrobat Document" r:id="rId4" imgW="5667172" imgH="8019870" progId="AcroExch.Document.11">
                  <p:embed/>
                </p:oleObj>
              </mc:Choice>
              <mc:Fallback>
                <p:oleObj name="Acrobat Document" r:id="rId4" imgW="5667172" imgH="8019870" progId="AcroExch.Document.11">
                  <p:embed/>
                  <p:pic>
                    <p:nvPicPr>
                      <p:cNvPr id="3" name="Objec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6327" y="485895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66" y="676395"/>
            <a:ext cx="22415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20538"/>
              </p:ext>
            </p:extLst>
          </p:nvPr>
        </p:nvGraphicFramePr>
        <p:xfrm>
          <a:off x="586594" y="1461816"/>
          <a:ext cx="2370925" cy="33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Acrobat Document" r:id="rId7" imgW="4533530" imgH="6415777" progId="AcroExch.Document.DC">
                  <p:embed/>
                </p:oleObj>
              </mc:Choice>
              <mc:Fallback>
                <p:oleObj name="Acrobat Document" r:id="rId7" imgW="4533530" imgH="64157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594" y="1461816"/>
                        <a:ext cx="2370925" cy="33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1978" y="1689976"/>
            <a:ext cx="2138077" cy="39543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1580" y="3427200"/>
            <a:ext cx="1830602" cy="27785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5733" y="480590"/>
            <a:ext cx="2028413" cy="267347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3924" y="3934634"/>
            <a:ext cx="2046563" cy="28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85110"/>
              </p:ext>
            </p:extLst>
          </p:nvPr>
        </p:nvGraphicFramePr>
        <p:xfrm>
          <a:off x="1820094" y="1933302"/>
          <a:ext cx="9056911" cy="28738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1696171">
                  <a:extLst>
                    <a:ext uri="{9D8B030D-6E8A-4147-A177-3AD203B41FA5}">
                      <a16:colId xmlns:a16="http://schemas.microsoft.com/office/drawing/2014/main" val="2097192029"/>
                    </a:ext>
                  </a:extLst>
                </a:gridCol>
                <a:gridCol w="1280130">
                  <a:extLst>
                    <a:ext uri="{9D8B030D-6E8A-4147-A177-3AD203B41FA5}">
                      <a16:colId xmlns:a16="http://schemas.microsoft.com/office/drawing/2014/main" val="2192564355"/>
                    </a:ext>
                  </a:extLst>
                </a:gridCol>
                <a:gridCol w="960096">
                  <a:extLst>
                    <a:ext uri="{9D8B030D-6E8A-4147-A177-3AD203B41FA5}">
                      <a16:colId xmlns:a16="http://schemas.microsoft.com/office/drawing/2014/main" val="2572170155"/>
                    </a:ext>
                  </a:extLst>
                </a:gridCol>
                <a:gridCol w="960096">
                  <a:extLst>
                    <a:ext uri="{9D8B030D-6E8A-4147-A177-3AD203B41FA5}">
                      <a16:colId xmlns:a16="http://schemas.microsoft.com/office/drawing/2014/main" val="857536069"/>
                    </a:ext>
                  </a:extLst>
                </a:gridCol>
                <a:gridCol w="960096">
                  <a:extLst>
                    <a:ext uri="{9D8B030D-6E8A-4147-A177-3AD203B41FA5}">
                      <a16:colId xmlns:a16="http://schemas.microsoft.com/office/drawing/2014/main" val="1593121223"/>
                    </a:ext>
                  </a:extLst>
                </a:gridCol>
                <a:gridCol w="960096">
                  <a:extLst>
                    <a:ext uri="{9D8B030D-6E8A-4147-A177-3AD203B41FA5}">
                      <a16:colId xmlns:a16="http://schemas.microsoft.com/office/drawing/2014/main" val="139242140"/>
                    </a:ext>
                  </a:extLst>
                </a:gridCol>
                <a:gridCol w="960096">
                  <a:extLst>
                    <a:ext uri="{9D8B030D-6E8A-4147-A177-3AD203B41FA5}">
                      <a16:colId xmlns:a16="http://schemas.microsoft.com/office/drawing/2014/main" val="1921613258"/>
                    </a:ext>
                  </a:extLst>
                </a:gridCol>
                <a:gridCol w="1280130">
                  <a:extLst>
                    <a:ext uri="{9D8B030D-6E8A-4147-A177-3AD203B41FA5}">
                      <a16:colId xmlns:a16="http://schemas.microsoft.com/office/drawing/2014/main" val="1809955731"/>
                    </a:ext>
                  </a:extLst>
                </a:gridCol>
              </a:tblGrid>
              <a:tr h="718458">
                <a:tc rowSpan="2"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cap="small" dirty="0">
                          <a:solidFill>
                            <a:schemeClr val="tx1"/>
                          </a:solidFill>
                          <a:effectLst/>
                        </a:rPr>
                        <a:t>Carga Horária Total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cap="small" dirty="0">
                          <a:solidFill>
                            <a:schemeClr val="tx1"/>
                          </a:solidFill>
                          <a:effectLst/>
                        </a:rPr>
                        <a:t>trabalho autónomo do estudante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3969257"/>
                  </a:ext>
                </a:extLst>
              </a:tr>
              <a:tr h="14369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cap="small" dirty="0">
                          <a:effectLst/>
                        </a:rPr>
                        <a:t>Contacto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 smtClean="0">
                          <a:effectLst/>
                        </a:rPr>
                        <a:t>26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4647453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 smtClean="0">
                          <a:effectLst/>
                        </a:rPr>
                        <a:t>54 H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T: </a:t>
                      </a:r>
                      <a:endParaRPr lang="pt-PT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 err="1">
                          <a:effectLst/>
                        </a:rPr>
                        <a:t>TP</a:t>
                      </a:r>
                      <a:r>
                        <a:rPr lang="pt-PT" sz="2000" dirty="0">
                          <a:effectLst/>
                        </a:rPr>
                        <a:t>: </a:t>
                      </a:r>
                      <a:r>
                        <a:rPr lang="pt-PT" sz="2000" dirty="0" smtClean="0">
                          <a:effectLst/>
                        </a:rPr>
                        <a:t>22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PL:</a:t>
                      </a:r>
                      <a:endParaRPr lang="pt-PT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S: 4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E: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 err="1">
                          <a:effectLst/>
                        </a:rPr>
                        <a:t>OT</a:t>
                      </a:r>
                      <a:r>
                        <a:rPr lang="pt-PT" sz="2000" dirty="0">
                          <a:effectLst/>
                        </a:rPr>
                        <a:t>: 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857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ECTS: </a:t>
                      </a:r>
                      <a:r>
                        <a:rPr lang="pt-PT" sz="2000" dirty="0" smtClean="0">
                          <a:effectLst/>
                        </a:rPr>
                        <a:t>2</a:t>
                      </a:r>
                      <a:endParaRPr lang="pt-P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5757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436914" y="687977"/>
            <a:ext cx="6888480" cy="452846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UC – ENFERMAGEM DE SAÚDE SEXUAL E REPRODUTIVA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3811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1190" y="4824550"/>
            <a:ext cx="10683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4º </a:t>
            </a:r>
            <a:r>
              <a:rPr lang="pt-PT" dirty="0"/>
              <a:t>ano curricular</a:t>
            </a:r>
            <a:r>
              <a:rPr lang="pt-PT" dirty="0" smtClean="0"/>
              <a:t>: a</a:t>
            </a:r>
            <a:r>
              <a:rPr lang="pt-PT" dirty="0"/>
              <a:t>) Ensino Clínico definido no n.º 5, do artigo 31.º da Diretiva 2005/36/CE. Pode ser realizado no 4.º ano — 1.º semestre ou 3.º ano — 2.º </a:t>
            </a:r>
            <a:r>
              <a:rPr lang="pt-PT" dirty="0" smtClean="0"/>
              <a:t>semestre </a:t>
            </a:r>
          </a:p>
          <a:p>
            <a:r>
              <a:rPr lang="pt-PT" dirty="0" smtClean="0"/>
              <a:t>b</a:t>
            </a:r>
            <a:r>
              <a:rPr lang="pt-PT" dirty="0"/>
              <a:t>) Inclui a apresentação do projeto de estágio e início da </a:t>
            </a:r>
            <a:r>
              <a:rPr lang="pt-PT" dirty="0" smtClean="0"/>
              <a:t>monografia </a:t>
            </a:r>
          </a:p>
          <a:p>
            <a:r>
              <a:rPr lang="pt-PT" dirty="0" smtClean="0"/>
              <a:t>c</a:t>
            </a:r>
            <a:r>
              <a:rPr lang="pt-PT" dirty="0"/>
              <a:t>)  Inclui  a  apresentação  de  uma  monografia  e  um  seminário  de  enfermagem  transcultural.  Ensino Clínico definido no n.º 5, do artigo 31.º da Diretiva 2005/36/CE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90" y="258220"/>
            <a:ext cx="9649097" cy="44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4151785" y="823914"/>
            <a:ext cx="232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pt-PT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APRESENTAÇÃO</a:t>
            </a:r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2640014" y="1274763"/>
            <a:ext cx="781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defTabSz="914400">
              <a:defRPr/>
            </a:pPr>
            <a:r>
              <a:rPr lang="pt-PT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Programa</a:t>
            </a:r>
          </a:p>
          <a:p>
            <a:pPr marL="342900" indent="-342900" defTabSz="914400">
              <a:defRPr/>
            </a:pPr>
            <a:endParaRPr lang="pt-PT" b="1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2063551" y="1844825"/>
            <a:ext cx="941434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2400" b="1" u="sng" dirty="0">
                <a:solidFill>
                  <a:prstClr val="black"/>
                </a:solidFill>
                <a:latin typeface="Calibri" pitchFamily="34" charset="0"/>
              </a:rPr>
              <a:t>A SAÚDE SEXUAL e REPRODUTIVA</a:t>
            </a:r>
          </a:p>
          <a:p>
            <a:pPr algn="just" defTabSz="914400">
              <a:lnSpc>
                <a:spcPct val="150000"/>
              </a:lnSpc>
            </a:pPr>
            <a:r>
              <a:rPr lang="pt-PT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A SAÚDE SEXUAL E REPRODUTIVA</a:t>
            </a:r>
            <a:endParaRPr lang="pt-PT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-Saúde sexual e reprodutiva da mulher e do homem</a:t>
            </a:r>
          </a:p>
          <a:p>
            <a:pPr defTabSz="914400">
              <a:defRPr/>
            </a:pP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-Carta dos Direitos Sexuais e Reprodutivos</a:t>
            </a:r>
          </a:p>
          <a:p>
            <a:pPr defTabSz="914400">
              <a:defRPr/>
            </a:pPr>
            <a:r>
              <a:rPr lang="pt-PT" sz="24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-Determinantes </a:t>
            </a: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em saúde que influenciam a saúde sexual e reprodutiva das mulheres</a:t>
            </a:r>
          </a:p>
          <a:p>
            <a:pPr defTabSz="914400">
              <a:defRPr/>
            </a:pP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-Fertilidade/Infertilidade </a:t>
            </a:r>
            <a:r>
              <a:rPr lang="pt-PT" sz="24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humana</a:t>
            </a:r>
          </a:p>
          <a:p>
            <a:pPr defTabSz="914400">
              <a:defRPr/>
            </a:pP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pt-PT" sz="24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Contraceção </a:t>
            </a: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e planeamento familiar</a:t>
            </a:r>
          </a:p>
          <a:p>
            <a:pPr defTabSz="914400">
              <a:defRPr/>
            </a:pPr>
            <a:r>
              <a:rPr lang="pt-PT" sz="24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Maternidade e paternidade responsáveis</a:t>
            </a:r>
          </a:p>
          <a:p>
            <a:pPr defTabSz="914400">
              <a:defRPr/>
            </a:pPr>
            <a:r>
              <a:rPr lang="pt-PT" sz="2400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-Análise de Projetos de intervenção em Enfermagem Saúde sexual e reprodutiva</a:t>
            </a:r>
          </a:p>
          <a:p>
            <a:pPr defTabSz="914400">
              <a:defRPr/>
            </a:pPr>
            <a:endParaRPr lang="pt-PT" sz="2400" dirty="0">
              <a:solidFill>
                <a:prstClr val="black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16200000">
            <a:off x="-1706562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791744" y="782412"/>
            <a:ext cx="709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APRESENTAÇÃO</a:t>
            </a:r>
            <a:endParaRPr lang="pt-PT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2566988" y="1196976"/>
            <a:ext cx="8101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endParaRPr lang="pt-PT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2855913" y="1412777"/>
            <a:ext cx="7200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2400" b="1" u="sng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O Enfermeiro e a Saúde Sexual e </a:t>
            </a:r>
            <a:r>
              <a:rPr lang="pt-PT" sz="2400" b="1" u="sng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reprodutiva</a:t>
            </a:r>
            <a:endParaRPr lang="pt-PT" sz="2400" b="1" dirty="0">
              <a:solidFill>
                <a:prstClr val="black"/>
              </a:solidFill>
              <a:latin typeface="Calibri" pitchFamily="34" charset="0"/>
              <a:sym typeface="Symbol" pitchFamily="18" charset="2"/>
            </a:endParaRPr>
          </a:p>
          <a:p>
            <a:pPr defTabSz="914400">
              <a:defRPr/>
            </a:pPr>
            <a:endParaRPr lang="pt-PT" sz="2400" b="1" dirty="0">
              <a:solidFill>
                <a:prstClr val="black"/>
              </a:solidFill>
              <a:latin typeface="Calibri" pitchFamily="34" charset="0"/>
              <a:sym typeface="Symbol" pitchFamily="18" charset="2"/>
            </a:endParaRPr>
          </a:p>
          <a:p>
            <a:pPr algn="just" defTabSz="914400">
              <a:lnSpc>
                <a:spcPct val="150000"/>
              </a:lnSpc>
            </a:pPr>
            <a:r>
              <a:rPr lang="pt-PT" sz="2400" b="1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-2. O ENFERMEIRO E A SAÚDE SEXUAL E REPRODUTIVA</a:t>
            </a:r>
          </a:p>
          <a:p>
            <a:pPr algn="just" defTabSz="914400">
              <a:lnSpc>
                <a:spcPct val="150000"/>
              </a:lnSpc>
            </a:pPr>
            <a:r>
              <a:rPr lang="pt-PT" sz="2400" b="1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-O Enfermeiro como educador para a sexualidade</a:t>
            </a:r>
          </a:p>
          <a:p>
            <a:pPr algn="just" defTabSz="914400">
              <a:lnSpc>
                <a:spcPct val="150000"/>
              </a:lnSpc>
            </a:pPr>
            <a:r>
              <a:rPr lang="pt-PT" sz="2400" b="1" dirty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-Estratégias de empoderamento de grupos vulneráveis</a:t>
            </a:r>
          </a:p>
          <a:p>
            <a:pPr algn="just" defTabSz="914400">
              <a:lnSpc>
                <a:spcPct val="150000"/>
              </a:lnSpc>
            </a:pPr>
            <a:endParaRPr lang="pt-PT" sz="2400" dirty="0">
              <a:solidFill>
                <a:prstClr val="black"/>
              </a:solidFill>
              <a:latin typeface="Calibri" pitchFamily="34" charset="0"/>
              <a:sym typeface="Symbol" pitchFamily="18" charset="2"/>
            </a:endParaRPr>
          </a:p>
          <a:p>
            <a:pPr defTabSz="914400">
              <a:defRPr/>
            </a:pPr>
            <a:endParaRPr lang="pt-PT" sz="2400" dirty="0">
              <a:solidFill>
                <a:prstClr val="black"/>
              </a:solidFill>
              <a:latin typeface="Calibri" pitchFamily="34" charset="0"/>
              <a:sym typeface="Symbol" pitchFamily="18" charset="2"/>
            </a:endParaRPr>
          </a:p>
          <a:p>
            <a:pPr defTabSz="914400">
              <a:defRPr/>
            </a:pPr>
            <a:endParaRPr lang="pt-PT" sz="2400" dirty="0">
              <a:solidFill>
                <a:prstClr val="black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16200000">
            <a:off x="-1706562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207568" y="198884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1-Integrar conhecimentos sobre as respostas humanas no domínio da saúde sexual e reprodutiva;</a:t>
            </a:r>
            <a:endParaRPr lang="pt-PT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2-Criticar reflexivamente artigos de investigação utilizados em sala de aula relacionados com a área da saúde sexual e reprodutiva ao longo da vida. </a:t>
            </a:r>
            <a:endParaRPr lang="pt-PT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3-Identificar o contributo da enfermagem no âmbito da saúde sexual e reprodutiva;</a:t>
            </a:r>
            <a:endParaRPr lang="pt-PT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pt-P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4-Criar um projeto de intervenção na área da saúde sexual e reprodutiva</a:t>
            </a:r>
            <a:endParaRPr lang="pt-PT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914400"/>
            <a:endParaRPr lang="pt-PT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655840" y="44624"/>
            <a:ext cx="2520280" cy="8640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PT" dirty="0">
                <a:solidFill>
                  <a:prstClr val="white"/>
                </a:solidFill>
                <a:latin typeface="Garamond" panose="02020404030301010803"/>
              </a:rPr>
              <a:t>OBJETIVOS DA UC</a:t>
            </a:r>
          </a:p>
        </p:txBody>
      </p:sp>
    </p:spTree>
    <p:extLst>
      <p:ext uri="{BB962C8B-B14F-4D97-AF65-F5344CB8AC3E}">
        <p14:creationId xmlns:p14="http://schemas.microsoft.com/office/powerpoint/2010/main" val="22095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0" y="1746504"/>
            <a:ext cx="9930099" cy="252088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83480" y="1088136"/>
            <a:ext cx="160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25 estudantes</a:t>
            </a:r>
          </a:p>
          <a:p>
            <a:r>
              <a:rPr lang="pt-PT" b="1" dirty="0" smtClean="0"/>
              <a:t> 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30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Text Box 9"/>
          <p:cNvSpPr txBox="1">
            <a:spLocks noChangeArrowheads="1"/>
          </p:cNvSpPr>
          <p:nvPr/>
        </p:nvSpPr>
        <p:spPr bwMode="auto">
          <a:xfrm rot="16200000">
            <a:off x="-1706562" y="3136900"/>
            <a:ext cx="6858000" cy="58420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PT" sz="3200" b="1" dirty="0">
                <a:solidFill>
                  <a:prstClr val="white"/>
                </a:solidFill>
                <a:latin typeface="Arial" charset="0"/>
              </a:rPr>
              <a:t>Propostas de avaliação</a:t>
            </a:r>
            <a:endParaRPr lang="pt-PT" sz="32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688487" y="768096"/>
            <a:ext cx="7814050" cy="4937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Um trabalho escrito que contribua para a Monografia e/ou desenvolvimento do Projeto de  EC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Este será apresentado em Seminário a </a:t>
            </a:r>
            <a:r>
              <a:rPr lang="pt-P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03 março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Trabalho elaborado por </a:t>
            </a:r>
            <a:r>
              <a:rPr lang="pt-P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grupos de dois ou três elementos de acordo com a distribuição em ensino clinico. 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Nº </a:t>
            </a:r>
            <a:r>
              <a:rPr lang="pt-PT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máx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de páginas – 15 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pt-P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Referencia Bibliográfica   APA 7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Ponderação- 80%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Apresentação e discussão individual- 20</a:t>
            </a:r>
            <a:r>
              <a:rPr lang="pt-P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577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947</Words>
  <Application>Microsoft Office PowerPoint</Application>
  <PresentationFormat>Ecrã Panorâmico</PresentationFormat>
  <Paragraphs>249</Paragraphs>
  <Slides>20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Symbol</vt:lpstr>
      <vt:lpstr>Times New Roman</vt:lpstr>
      <vt:lpstr>Wingdings</vt:lpstr>
      <vt:lpstr>Tema do Office</vt:lpstr>
      <vt:lpstr>Documento</vt:lpstr>
      <vt:lpstr>Acrobat Document</vt:lpstr>
      <vt:lpstr>A ENFERMGEM E A SAÚDE SEXUAL E REPRODUTIVA     </vt:lpstr>
      <vt:lpstr>APRESENTAÇÃO INDIVIDUAL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FERRAMENTAS A UTILIZAR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esenfc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ENFERMGEM E A SAÚDE SEXUAL E REPRODUTIVA    Docentes:  Profª Ana Poço Profª Maria Neto</dc:title>
  <dc:creator>Ana Poço</dc:creator>
  <cp:lastModifiedBy>Esenfc</cp:lastModifiedBy>
  <cp:revision>61</cp:revision>
  <dcterms:created xsi:type="dcterms:W3CDTF">2018-02-14T11:52:12Z</dcterms:created>
  <dcterms:modified xsi:type="dcterms:W3CDTF">2023-01-16T18:09:25Z</dcterms:modified>
</cp:coreProperties>
</file>