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3399750" cy="35999738"/>
  <p:notesSz cx="6858000" cy="9144000"/>
  <p:defaultTextStyle>
    <a:defPPr>
      <a:defRPr lang="en-US"/>
    </a:defPPr>
    <a:lvl1pPr marL="0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1pPr>
    <a:lvl2pPr marL="1425469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2pPr>
    <a:lvl3pPr marL="2850934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3pPr>
    <a:lvl4pPr marL="4276402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4pPr>
    <a:lvl5pPr marL="5701871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5pPr>
    <a:lvl6pPr marL="7127340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6pPr>
    <a:lvl7pPr marL="8552808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7pPr>
    <a:lvl8pPr marL="9978273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8pPr>
    <a:lvl9pPr marL="11403742" algn="l" defTabSz="2850934" rtl="0" eaLnBrk="1" latinLnBrk="0" hangingPunct="1">
      <a:defRPr sz="56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393"/>
    <a:srgbClr val="EEED17"/>
    <a:srgbClr val="202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1368" y="19"/>
      </p:cViewPr>
      <p:guideLst>
        <p:guide orient="horz" pos="1133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4A8A1-CFB5-46B6-B4F2-76CFA4F2BAA0}" type="datetimeFigureOut">
              <a:rPr lang="pt-PT" smtClean="0"/>
              <a:t>27/04/2023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425700" y="1143000"/>
            <a:ext cx="2006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EFAA-6FFF-4688-A7A4-CB3BF9AA5F3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046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EFAA-6FFF-4688-A7A4-CB3BF9AA5F3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60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>
            <a:extLst>
              <a:ext uri="{FF2B5EF4-FFF2-40B4-BE49-F238E27FC236}">
                <a16:creationId xmlns:a16="http://schemas.microsoft.com/office/drawing/2014/main" id="{7288C9D3-2D4A-3B4B-14F8-E2EDE2847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1" y="-541665"/>
            <a:ext cx="23399750" cy="359997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9200746" y="13599909"/>
            <a:ext cx="10968633" cy="7716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909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/>
              <a:t>Clique para editar o estilo do título do 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9798648" y="22799834"/>
            <a:ext cx="10116951" cy="4799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6">
                <a:solidFill>
                  <a:schemeClr val="bg1">
                    <a:lumMod val="50000"/>
                  </a:schemeClr>
                </a:solidFill>
              </a:defRPr>
            </a:lvl1pPr>
            <a:lvl2pPr marL="87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65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 do subtítulo do modelo global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292497" y="33366432"/>
            <a:ext cx="5459942" cy="1916653"/>
          </a:xfrm>
          <a:prstGeom prst="rect">
            <a:avLst/>
          </a:prstGeo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7403564" y="33366432"/>
            <a:ext cx="5459942" cy="1916653"/>
          </a:xfrm>
          <a:prstGeom prst="rect">
            <a:avLst/>
          </a:prstGeo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99EBAE-E2FF-D056-364C-817290403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0"/>
            <a:ext cx="14218759" cy="1159991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4271C60-1F02-AEE6-5001-BA641D709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226" y="-168763"/>
            <a:ext cx="10116951" cy="2549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55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PT" dirty="0"/>
              <a:t>Clique para editar o estilo do título do Modelo Global</a:t>
            </a:r>
            <a:endParaRPr lang="en-US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BA23209D-290A-962F-9465-74875250C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226" y="1431218"/>
            <a:ext cx="10116951" cy="1599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87">
                <a:solidFill>
                  <a:schemeClr val="bg1">
                    <a:lumMod val="50000"/>
                  </a:schemeClr>
                </a:solidFill>
              </a:defRPr>
            </a:lvl1pPr>
            <a:lvl2pPr marL="877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65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42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2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Faça clique para editar o estilo do subtítulo do modelo global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755008" rtl="0" eaLnBrk="1" latinLnBrk="0" hangingPunct="1">
        <a:spcBef>
          <a:spcPct val="0"/>
        </a:spcBef>
        <a:buNone/>
        <a:defRPr sz="8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128" indent="-658128" algn="l" defTabSz="1755008" rtl="0" eaLnBrk="1" latinLnBrk="0" hangingPunct="1">
        <a:spcBef>
          <a:spcPct val="20000"/>
        </a:spcBef>
        <a:buFont typeface="Arial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1pPr>
      <a:lvl2pPr marL="1425944" indent="-548440" algn="l" defTabSz="1755008" rtl="0" eaLnBrk="1" latinLnBrk="0" hangingPunct="1">
        <a:spcBef>
          <a:spcPct val="20000"/>
        </a:spcBef>
        <a:buFont typeface="Arial" pitchFamily="34" charset="0"/>
        <a:buChar char="–"/>
        <a:defRPr sz="5374" kern="1200">
          <a:solidFill>
            <a:schemeClr val="tx1"/>
          </a:solidFill>
          <a:latin typeface="+mn-lt"/>
          <a:ea typeface="+mn-ea"/>
          <a:cs typeface="+mn-cs"/>
        </a:defRPr>
      </a:lvl2pPr>
      <a:lvl3pPr marL="2193760" indent="-438752" algn="l" defTabSz="1755008" rtl="0" eaLnBrk="1" latinLnBrk="0" hangingPunct="1">
        <a:spcBef>
          <a:spcPct val="20000"/>
        </a:spcBef>
        <a:buFont typeface="Arial" pitchFamily="34" charset="0"/>
        <a:buChar char="•"/>
        <a:defRPr sz="4606" kern="1200">
          <a:solidFill>
            <a:schemeClr val="tx1"/>
          </a:solidFill>
          <a:latin typeface="+mn-lt"/>
          <a:ea typeface="+mn-ea"/>
          <a:cs typeface="+mn-cs"/>
        </a:defRPr>
      </a:lvl3pPr>
      <a:lvl4pPr marL="3071264" indent="-438752" algn="l" defTabSz="1755008" rtl="0" eaLnBrk="1" latinLnBrk="0" hangingPunct="1">
        <a:spcBef>
          <a:spcPct val="20000"/>
        </a:spcBef>
        <a:buFont typeface="Arial" pitchFamily="34" charset="0"/>
        <a:buChar char="–"/>
        <a:defRPr sz="3839" kern="1200">
          <a:solidFill>
            <a:schemeClr val="tx1"/>
          </a:solidFill>
          <a:latin typeface="+mn-lt"/>
          <a:ea typeface="+mn-ea"/>
          <a:cs typeface="+mn-cs"/>
        </a:defRPr>
      </a:lvl4pPr>
      <a:lvl5pPr marL="3948768" indent="-438752" algn="l" defTabSz="1755008" rtl="0" eaLnBrk="1" latinLnBrk="0" hangingPunct="1">
        <a:spcBef>
          <a:spcPct val="20000"/>
        </a:spcBef>
        <a:buFont typeface="Arial" pitchFamily="34" charset="0"/>
        <a:buChar char="»"/>
        <a:defRPr sz="3839" kern="1200">
          <a:solidFill>
            <a:schemeClr val="tx1"/>
          </a:solidFill>
          <a:latin typeface="+mn-lt"/>
          <a:ea typeface="+mn-ea"/>
          <a:cs typeface="+mn-cs"/>
        </a:defRPr>
      </a:lvl5pPr>
      <a:lvl6pPr marL="4826272" indent="-438752" algn="l" defTabSz="175500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6pPr>
      <a:lvl7pPr marL="5703776" indent="-438752" algn="l" defTabSz="175500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7pPr>
      <a:lvl8pPr marL="6581280" indent="-438752" algn="l" defTabSz="175500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8pPr>
      <a:lvl9pPr marL="7458784" indent="-438752" algn="l" defTabSz="1755008" rtl="0" eaLnBrk="1" latinLnBrk="0" hangingPunct="1">
        <a:spcBef>
          <a:spcPct val="20000"/>
        </a:spcBef>
        <a:buFont typeface="Arial" pitchFamily="34" charset="0"/>
        <a:buChar char="•"/>
        <a:defRPr sz="38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1pPr>
      <a:lvl2pPr marL="877504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2pPr>
      <a:lvl3pPr marL="1755008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3pPr>
      <a:lvl4pPr marL="2632512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4pPr>
      <a:lvl5pPr marL="3510016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5pPr>
      <a:lvl6pPr marL="4387520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6pPr>
      <a:lvl7pPr marL="5265024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7pPr>
      <a:lvl8pPr marL="6142528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8pPr>
      <a:lvl9pPr marL="7020032" algn="l" defTabSz="1755008" rtl="0" eaLnBrk="1" latinLnBrk="0" hangingPunct="1">
        <a:defRPr sz="3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FDF147-A829-AC1C-89CD-FDF82B5E2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8" t="1794" r="1186" b="-448"/>
          <a:stretch/>
        </p:blipFill>
        <p:spPr>
          <a:xfrm>
            <a:off x="-1" y="-1"/>
            <a:ext cx="13757276" cy="95476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E0C7222-D788-55A2-86F1-609ED5723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675" y="-3384"/>
            <a:ext cx="5172075" cy="359323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CA0AF3F-B845-A608-3FF2-CAF270F7C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0175" y="34906744"/>
            <a:ext cx="1714500" cy="107632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83F0B01-B08C-CDBF-FC51-CBF6C3025975}"/>
              </a:ext>
            </a:extLst>
          </p:cNvPr>
          <p:cNvSpPr txBox="1"/>
          <p:nvPr/>
        </p:nvSpPr>
        <p:spPr>
          <a:xfrm>
            <a:off x="6878637" y="3606516"/>
            <a:ext cx="1618932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7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 Papel do Enfermeiro na Capacitação da Puérpera para o Autocuidado Corporal</a:t>
            </a:r>
          </a:p>
          <a:p>
            <a:pPr algn="just"/>
            <a:r>
              <a:rPr lang="pt-PT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Gomes, D. (1) - Conde, C. (1) - Pimpão, M. (1) - Poço, A. (2) - Brás, C. (3) 1. Estudante do 8º Semestre, do 4º Ano, da Escola Superior de Enfermagem de Coimbra 2. Professora Adjunta, RN, </a:t>
            </a:r>
            <a:r>
              <a:rPr lang="pt-PT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r>
              <a:rPr lang="pt-PT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PhD 3. Professora Adjunta, RN, </a:t>
            </a:r>
            <a:r>
              <a:rPr lang="pt-PT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r>
              <a:rPr lang="pt-PT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PhD </a:t>
            </a:r>
            <a:r>
              <a:rPr lang="pt-PT" sz="24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endParaRPr lang="pt-PT" sz="2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72E8CF-5FAD-B1F9-4E60-3150CE87D72F}"/>
              </a:ext>
            </a:extLst>
          </p:cNvPr>
          <p:cNvSpPr txBox="1"/>
          <p:nvPr/>
        </p:nvSpPr>
        <p:spPr>
          <a:xfrm>
            <a:off x="362108" y="10657615"/>
            <a:ext cx="8975567" cy="554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400" dirty="0"/>
              <a:t>1. Introdução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O período pós-parto é caracterizado por múltiplas mudanças, quer a nível físico, quer psicossocial, com implicações no bem-estar e saúde da mulher. Deste modo, numa sociedade cada vez mais preocupada com a beleza e a saúde, a imagem corporal assume uma dimensão crescente no dia-a-dia (1). O enfermeiro apresenta um papel fundamental no desenvolvimento de ações educativas individualizadas acerca do autocuidado, com o objetivo de empoderar a puérpera, contribuindo para a sua independência, estimulando-a a tornar-se corresponsável pelo próprio cuidado (2,3,4).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B18FDE-98A9-9F7F-4A12-05676174482A}"/>
              </a:ext>
            </a:extLst>
          </p:cNvPr>
          <p:cNvSpPr txBox="1"/>
          <p:nvPr/>
        </p:nvSpPr>
        <p:spPr>
          <a:xfrm>
            <a:off x="350043" y="17003648"/>
            <a:ext cx="8987632" cy="277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400" dirty="0"/>
              <a:t>2. Objetivos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Relacionar as alterações que ocorrem durante o puerpério com a autoimagem da mulher; 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Identificar intervenções de enfermagem que contribuam para a capacitação da puérpera no autocuidado corporal.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A6A5A1-3D10-C730-5BCE-2CF42FC0E794}"/>
              </a:ext>
            </a:extLst>
          </p:cNvPr>
          <p:cNvSpPr txBox="1"/>
          <p:nvPr/>
        </p:nvSpPr>
        <p:spPr>
          <a:xfrm>
            <a:off x="322738" y="20579692"/>
            <a:ext cx="9014937" cy="4990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400" dirty="0"/>
              <a:t>3. Metodologia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Foi realizada uma revisão da literatura com a questão de partida “Quais as intervenções de enfermagem para a capacitação da puérpera para o autocuidado corporal?”, sendo selecionados 6 artigos relevantes ao tema. A pesquisa bibliográfica realizou-se através do motor de busca </a:t>
            </a:r>
            <a:r>
              <a:rPr lang="pt-PT" sz="2400" dirty="0" err="1"/>
              <a:t>B-on</a:t>
            </a:r>
            <a:r>
              <a:rPr lang="pt-PT" sz="2400" dirty="0"/>
              <a:t>, incluindo as bases de dados: </a:t>
            </a:r>
            <a:r>
              <a:rPr lang="pt-PT" sz="2400" dirty="0" err="1"/>
              <a:t>Academic</a:t>
            </a:r>
            <a:r>
              <a:rPr lang="pt-PT" sz="2400" dirty="0"/>
              <a:t> </a:t>
            </a:r>
            <a:r>
              <a:rPr lang="pt-PT" sz="2400" dirty="0" err="1"/>
              <a:t>Search</a:t>
            </a:r>
            <a:r>
              <a:rPr lang="pt-PT" sz="2400" dirty="0"/>
              <a:t> Complete, CINAHL Complete, MEDLINE Complete e </a:t>
            </a:r>
            <a:r>
              <a:rPr lang="pt-PT" sz="2400" dirty="0" err="1"/>
              <a:t>PubMed</a:t>
            </a:r>
            <a:r>
              <a:rPr lang="pt-PT" sz="2400" dirty="0"/>
              <a:t>. Critérios de inclusão: artigos no intervalo cronológico de 2018 a 2023, escritos em português e inglês; alterações da autoimagem da puérpera.</a:t>
            </a:r>
          </a:p>
        </p:txBody>
      </p:sp>
      <p:pic>
        <p:nvPicPr>
          <p:cNvPr id="1026" name="Picture 2" descr="How to Honor Your Post-Pregnancy Body - 2023 | Lucie's List">
            <a:extLst>
              <a:ext uri="{FF2B5EF4-FFF2-40B4-BE49-F238E27FC236}">
                <a16:creationId xmlns:a16="http://schemas.microsoft.com/office/drawing/2014/main" id="{D8F2FFF1-EC90-A495-E389-9402A169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456" y="18781720"/>
            <a:ext cx="9014937" cy="676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9EE2B51-67B5-D6FC-3E6F-BB502F508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29970" y="333749"/>
            <a:ext cx="5313477" cy="293901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D7C874-D467-E625-F8ED-E68F0132D507}"/>
              </a:ext>
            </a:extLst>
          </p:cNvPr>
          <p:cNvSpPr txBox="1"/>
          <p:nvPr/>
        </p:nvSpPr>
        <p:spPr>
          <a:xfrm>
            <a:off x="322738" y="32860417"/>
            <a:ext cx="213974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800" dirty="0"/>
              <a:t>1. Fialho P, Antunes V, Madeira C, Amendoeira J. Promoção da Capacidade da Mulher para Gerir o Corpo no Puerpério: uma </a:t>
            </a:r>
            <a:r>
              <a:rPr lang="pt-PT" sz="1800" dirty="0" err="1"/>
              <a:t>scoping</a:t>
            </a:r>
            <a:r>
              <a:rPr lang="pt-PT" sz="1800" dirty="0"/>
              <a:t> </a:t>
            </a:r>
            <a:r>
              <a:rPr lang="pt-PT" sz="1800" dirty="0" err="1"/>
              <a:t>review</a:t>
            </a:r>
            <a:r>
              <a:rPr lang="pt-PT" sz="1800" dirty="0"/>
              <a:t>. Revista da UI </a:t>
            </a:r>
            <a:r>
              <a:rPr lang="pt-PT" sz="1800" dirty="0" err="1"/>
              <a:t>IPSantarém</a:t>
            </a:r>
            <a:r>
              <a:rPr lang="pt-PT" sz="1800" dirty="0"/>
              <a:t> [Internet]. 2020 </a:t>
            </a:r>
            <a:r>
              <a:rPr lang="pt-PT" sz="1800" dirty="0" err="1"/>
              <a:t>Apr</a:t>
            </a:r>
            <a:r>
              <a:rPr lang="pt-PT" sz="1800" dirty="0"/>
              <a:t> 12 [</a:t>
            </a:r>
            <a:r>
              <a:rPr lang="pt-PT" sz="1800" dirty="0" err="1"/>
              <a:t>cited</a:t>
            </a:r>
            <a:r>
              <a:rPr lang="pt-PT" sz="1800" dirty="0"/>
              <a:t> 2023 </a:t>
            </a:r>
            <a:r>
              <a:rPr lang="pt-PT" sz="1800" dirty="0" err="1"/>
              <a:t>Apr</a:t>
            </a:r>
            <a:r>
              <a:rPr lang="pt-PT" sz="1800" dirty="0"/>
              <a:t> 4];8(1):223–37. </a:t>
            </a:r>
            <a:r>
              <a:rPr lang="pt-PT" sz="1800" dirty="0" err="1"/>
              <a:t>Available</a:t>
            </a:r>
            <a:r>
              <a:rPr lang="pt-PT" sz="1800" dirty="0"/>
              <a:t> </a:t>
            </a:r>
            <a:r>
              <a:rPr lang="pt-PT" sz="1800" dirty="0" err="1"/>
              <a:t>from</a:t>
            </a:r>
            <a:r>
              <a:rPr lang="pt-PT" sz="1800" dirty="0"/>
              <a:t>: https://revistas.rcaap.pt/uiips/article/view/19894/15119 </a:t>
            </a:r>
          </a:p>
          <a:p>
            <a:pPr algn="just"/>
            <a:r>
              <a:rPr lang="pt-PT" sz="1800" dirty="0"/>
              <a:t>2. Mota JF, Almeida MS, Magalhães GC, Souza VC, Silva JMQ, Anjos KF. Saberes e Experiências de Gestantes sobre Autocuidado Puerperal e Cuidado do/a Recém Nascido/a Mediante Práticas Educativas. Revista Baiana de Enfermagem‏ [Internet]. 2021 </a:t>
            </a:r>
            <a:r>
              <a:rPr lang="pt-PT" sz="1800" dirty="0" err="1"/>
              <a:t>Feb</a:t>
            </a:r>
            <a:r>
              <a:rPr lang="pt-PT" sz="1800" dirty="0"/>
              <a:t> 9;35. </a:t>
            </a:r>
            <a:r>
              <a:rPr lang="pt-PT" sz="1800" dirty="0" err="1"/>
              <a:t>Available</a:t>
            </a:r>
            <a:r>
              <a:rPr lang="pt-PT" sz="1800" dirty="0"/>
              <a:t> </a:t>
            </a:r>
            <a:r>
              <a:rPr lang="pt-PT" sz="1800" dirty="0" err="1"/>
              <a:t>from</a:t>
            </a:r>
            <a:r>
              <a:rPr lang="pt-PT" sz="1800" dirty="0"/>
              <a:t>: https://periodicos.ufba.br/index.php/enfermagem/article/view/41929 </a:t>
            </a:r>
          </a:p>
          <a:p>
            <a:pPr algn="just"/>
            <a:r>
              <a:rPr lang="pt-PT" sz="1800" dirty="0"/>
              <a:t>3. </a:t>
            </a:r>
            <a:r>
              <a:rPr lang="pt-PT" sz="1800" dirty="0" err="1"/>
              <a:t>Salehi</a:t>
            </a:r>
            <a:r>
              <a:rPr lang="pt-PT" sz="1800" dirty="0"/>
              <a:t> S, </a:t>
            </a:r>
            <a:r>
              <a:rPr lang="pt-PT" sz="1800" dirty="0" err="1"/>
              <a:t>Mahmoodi</a:t>
            </a:r>
            <a:r>
              <a:rPr lang="pt-PT" sz="1800" dirty="0"/>
              <a:t> Z, </a:t>
            </a:r>
            <a:r>
              <a:rPr lang="pt-PT" sz="1800" dirty="0" err="1"/>
              <a:t>Jashni</a:t>
            </a:r>
            <a:r>
              <a:rPr lang="pt-PT" sz="1800" dirty="0"/>
              <a:t> </a:t>
            </a:r>
            <a:r>
              <a:rPr lang="pt-PT" sz="1800" dirty="0" err="1"/>
              <a:t>Motlagh</a:t>
            </a:r>
            <a:r>
              <a:rPr lang="pt-PT" sz="1800" dirty="0"/>
              <a:t> A, </a:t>
            </a:r>
            <a:r>
              <a:rPr lang="pt-PT" sz="1800" dirty="0" err="1"/>
              <a:t>Rahimzadeh</a:t>
            </a:r>
            <a:r>
              <a:rPr lang="pt-PT" sz="1800" dirty="0"/>
              <a:t> M, </a:t>
            </a:r>
            <a:r>
              <a:rPr lang="pt-PT" sz="1800" dirty="0" err="1"/>
              <a:t>Ataee</a:t>
            </a:r>
            <a:r>
              <a:rPr lang="pt-PT" sz="1800" dirty="0"/>
              <a:t> M, </a:t>
            </a:r>
            <a:r>
              <a:rPr lang="pt-PT" sz="1800" dirty="0" err="1"/>
              <a:t>Esmaelzadeh</a:t>
            </a:r>
            <a:r>
              <a:rPr lang="pt-PT" sz="1800" dirty="0"/>
              <a:t> –</a:t>
            </a:r>
            <a:r>
              <a:rPr lang="pt-PT" sz="1800" dirty="0" err="1"/>
              <a:t>Saeieh</a:t>
            </a:r>
            <a:r>
              <a:rPr lang="pt-PT" sz="1800" dirty="0"/>
              <a:t> S. Effect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Midwife</a:t>
            </a:r>
            <a:r>
              <a:rPr lang="pt-PT" sz="1800" dirty="0"/>
              <a:t>-Led </a:t>
            </a:r>
            <a:r>
              <a:rPr lang="pt-PT" sz="1800" dirty="0" err="1"/>
              <a:t>Counseling</a:t>
            </a:r>
            <a:r>
              <a:rPr lang="pt-PT" sz="1800" dirty="0"/>
              <a:t> on </a:t>
            </a:r>
            <a:r>
              <a:rPr lang="pt-PT" sz="1800" dirty="0" err="1"/>
              <a:t>the</a:t>
            </a:r>
            <a:r>
              <a:rPr lang="pt-PT" sz="1800" dirty="0"/>
              <a:t> </a:t>
            </a:r>
            <a:r>
              <a:rPr lang="pt-PT" sz="1800" dirty="0" err="1"/>
              <a:t>Quality</a:t>
            </a:r>
            <a:r>
              <a:rPr lang="pt-PT" sz="1800" dirty="0"/>
              <a:t>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Life</a:t>
            </a:r>
            <a:r>
              <a:rPr lang="pt-PT" sz="1800" dirty="0"/>
              <a:t>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Women</a:t>
            </a:r>
            <a:r>
              <a:rPr lang="pt-PT" sz="1800" dirty="0"/>
              <a:t> </a:t>
            </a:r>
            <a:r>
              <a:rPr lang="pt-PT" sz="1800" dirty="0" err="1"/>
              <a:t>With</a:t>
            </a:r>
            <a:r>
              <a:rPr lang="pt-PT" sz="1800" dirty="0"/>
              <a:t> Body </a:t>
            </a:r>
            <a:r>
              <a:rPr lang="pt-PT" sz="1800" dirty="0" err="1"/>
              <a:t>Image</a:t>
            </a:r>
            <a:r>
              <a:rPr lang="pt-PT" sz="1800" dirty="0"/>
              <a:t> </a:t>
            </a:r>
            <a:r>
              <a:rPr lang="pt-PT" sz="1800" dirty="0" err="1"/>
              <a:t>Concerns</a:t>
            </a:r>
            <a:r>
              <a:rPr lang="pt-PT" sz="1800" dirty="0"/>
              <a:t> </a:t>
            </a:r>
            <a:r>
              <a:rPr lang="pt-PT" sz="1800" dirty="0" err="1"/>
              <a:t>During</a:t>
            </a:r>
            <a:r>
              <a:rPr lang="pt-PT" sz="1800" dirty="0"/>
              <a:t> </a:t>
            </a:r>
            <a:r>
              <a:rPr lang="pt-PT" sz="1800" dirty="0" err="1"/>
              <a:t>Postpartum</a:t>
            </a:r>
            <a:r>
              <a:rPr lang="pt-PT" sz="1800" dirty="0"/>
              <a:t>. Journal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Holistic</a:t>
            </a:r>
            <a:r>
              <a:rPr lang="pt-PT" sz="1800" dirty="0"/>
              <a:t> </a:t>
            </a:r>
            <a:r>
              <a:rPr lang="pt-PT" sz="1800" dirty="0" err="1"/>
              <a:t>Nursing</a:t>
            </a:r>
            <a:r>
              <a:rPr lang="pt-PT" sz="1800" dirty="0"/>
              <a:t> </a:t>
            </a:r>
            <a:r>
              <a:rPr lang="pt-PT" sz="1800" dirty="0" err="1"/>
              <a:t>And</a:t>
            </a:r>
            <a:r>
              <a:rPr lang="pt-PT" sz="1800" dirty="0"/>
              <a:t> </a:t>
            </a:r>
            <a:r>
              <a:rPr lang="pt-PT" sz="1800" dirty="0" err="1"/>
              <a:t>Midwifery</a:t>
            </a:r>
            <a:r>
              <a:rPr lang="pt-PT" sz="1800" dirty="0"/>
              <a:t>. 2021 </a:t>
            </a:r>
            <a:r>
              <a:rPr lang="pt-PT" sz="1800" dirty="0" err="1"/>
              <a:t>Jul</a:t>
            </a:r>
            <a:r>
              <a:rPr lang="pt-PT" sz="1800" dirty="0"/>
              <a:t> 1;31(3):165–74.‌ </a:t>
            </a:r>
          </a:p>
          <a:p>
            <a:pPr algn="just"/>
            <a:r>
              <a:rPr lang="pt-PT" sz="1800" dirty="0"/>
              <a:t>4. </a:t>
            </a:r>
            <a:r>
              <a:rPr lang="pt-PT" sz="1800" dirty="0" err="1"/>
              <a:t>Lambermon</a:t>
            </a:r>
            <a:r>
              <a:rPr lang="pt-PT" sz="1800" dirty="0"/>
              <a:t> F, </a:t>
            </a:r>
            <a:r>
              <a:rPr lang="pt-PT" sz="1800" dirty="0" err="1"/>
              <a:t>Vandenbussche</a:t>
            </a:r>
            <a:r>
              <a:rPr lang="pt-PT" sz="1800" dirty="0"/>
              <a:t> F, </a:t>
            </a:r>
            <a:r>
              <a:rPr lang="pt-PT" sz="1800" dirty="0" err="1"/>
              <a:t>Dedding</a:t>
            </a:r>
            <a:r>
              <a:rPr lang="pt-PT" sz="1800" dirty="0"/>
              <a:t> C, van </a:t>
            </a:r>
            <a:r>
              <a:rPr lang="pt-PT" sz="1800" dirty="0" err="1"/>
              <a:t>Duijnhoven</a:t>
            </a:r>
            <a:r>
              <a:rPr lang="pt-PT" sz="1800" dirty="0"/>
              <a:t> N. Maternal self-</a:t>
            </a:r>
            <a:r>
              <a:rPr lang="pt-PT" sz="1800" dirty="0" err="1"/>
              <a:t>care</a:t>
            </a:r>
            <a:r>
              <a:rPr lang="pt-PT" sz="1800" dirty="0"/>
              <a:t> in </a:t>
            </a:r>
            <a:r>
              <a:rPr lang="pt-PT" sz="1800" dirty="0" err="1"/>
              <a:t>the</a:t>
            </a:r>
            <a:r>
              <a:rPr lang="pt-PT" sz="1800" dirty="0"/>
              <a:t> </a:t>
            </a:r>
            <a:r>
              <a:rPr lang="pt-PT" sz="1800" dirty="0" err="1"/>
              <a:t>early</a:t>
            </a:r>
            <a:r>
              <a:rPr lang="pt-PT" sz="1800" dirty="0"/>
              <a:t> </a:t>
            </a:r>
            <a:r>
              <a:rPr lang="pt-PT" sz="1800" dirty="0" err="1"/>
              <a:t>postpartum</a:t>
            </a:r>
            <a:r>
              <a:rPr lang="pt-PT" sz="1800" dirty="0"/>
              <a:t> </a:t>
            </a:r>
            <a:r>
              <a:rPr lang="pt-PT" sz="1800" dirty="0" err="1"/>
              <a:t>period</a:t>
            </a:r>
            <a:r>
              <a:rPr lang="pt-PT" sz="1800" dirty="0"/>
              <a:t>: </a:t>
            </a:r>
            <a:r>
              <a:rPr lang="pt-PT" sz="1800" dirty="0" err="1"/>
              <a:t>An</a:t>
            </a:r>
            <a:r>
              <a:rPr lang="pt-PT" sz="1800" dirty="0"/>
              <a:t> </a:t>
            </a:r>
            <a:r>
              <a:rPr lang="pt-PT" sz="1800" dirty="0" err="1"/>
              <a:t>integrative</a:t>
            </a:r>
            <a:r>
              <a:rPr lang="pt-PT" sz="1800" dirty="0"/>
              <a:t> </a:t>
            </a:r>
            <a:r>
              <a:rPr lang="pt-PT" sz="1800" dirty="0" err="1"/>
              <a:t>review</a:t>
            </a:r>
            <a:r>
              <a:rPr lang="pt-PT" sz="1800" dirty="0"/>
              <a:t>. </a:t>
            </a:r>
            <a:r>
              <a:rPr lang="pt-PT" sz="1800" dirty="0" err="1"/>
              <a:t>Midwifery</a:t>
            </a:r>
            <a:r>
              <a:rPr lang="pt-PT" sz="1800" dirty="0"/>
              <a:t>. 2020 Nov;90:102799. doi:10.1016/j.midw.2020.102799 </a:t>
            </a:r>
          </a:p>
          <a:p>
            <a:pPr algn="just"/>
            <a:r>
              <a:rPr lang="pt-PT" sz="1800" dirty="0"/>
              <a:t>5. </a:t>
            </a:r>
            <a:r>
              <a:rPr lang="pt-PT" sz="1800" dirty="0" err="1"/>
              <a:t>Olivindo</a:t>
            </a:r>
            <a:r>
              <a:rPr lang="pt-PT" sz="1800" dirty="0"/>
              <a:t> DDF de, Costa LP, Trindade TBB de M, Santos TB dos. Assistência de enfermagem a mulher em período puerperal: uma revisão integrativa. Research, </a:t>
            </a:r>
            <a:r>
              <a:rPr lang="pt-PT" sz="1800" dirty="0" err="1"/>
              <a:t>Society</a:t>
            </a:r>
            <a:r>
              <a:rPr lang="pt-PT" sz="1800" dirty="0"/>
              <a:t> </a:t>
            </a:r>
            <a:r>
              <a:rPr lang="pt-PT" sz="1800" dirty="0" err="1"/>
              <a:t>and</a:t>
            </a:r>
            <a:r>
              <a:rPr lang="pt-PT" sz="1800" dirty="0"/>
              <a:t> </a:t>
            </a:r>
            <a:r>
              <a:rPr lang="pt-PT" sz="1800" dirty="0" err="1"/>
              <a:t>Development</a:t>
            </a:r>
            <a:r>
              <a:rPr lang="pt-PT" sz="1800" dirty="0"/>
              <a:t>. 2021 </a:t>
            </a:r>
            <a:r>
              <a:rPr lang="pt-PT" sz="1800" dirty="0" err="1"/>
              <a:t>Nov</a:t>
            </a:r>
            <a:r>
              <a:rPr lang="pt-PT" sz="1800" dirty="0"/>
              <a:t> 14;10(14):e600101422713. DOI: http://dx.doi.org/10.33448/rsd-v10i14.22713 </a:t>
            </a:r>
          </a:p>
          <a:p>
            <a:pPr algn="just"/>
            <a:r>
              <a:rPr lang="pt-PT" sz="1800" dirty="0"/>
              <a:t>6. </a:t>
            </a:r>
            <a:r>
              <a:rPr lang="pt-PT" sz="1800" dirty="0" err="1"/>
              <a:t>Salehi</a:t>
            </a:r>
            <a:r>
              <a:rPr lang="pt-PT" sz="1800" dirty="0"/>
              <a:t> S, </a:t>
            </a:r>
            <a:r>
              <a:rPr lang="pt-PT" sz="1800" dirty="0" err="1"/>
              <a:t>Mahmoodi</a:t>
            </a:r>
            <a:r>
              <a:rPr lang="pt-PT" sz="1800" dirty="0"/>
              <a:t> Z, </a:t>
            </a:r>
            <a:r>
              <a:rPr lang="pt-PT" sz="1800" dirty="0" err="1"/>
              <a:t>Jashni</a:t>
            </a:r>
            <a:r>
              <a:rPr lang="pt-PT" sz="1800" dirty="0"/>
              <a:t> </a:t>
            </a:r>
            <a:r>
              <a:rPr lang="pt-PT" sz="1800" dirty="0" err="1"/>
              <a:t>Motlagh</a:t>
            </a:r>
            <a:r>
              <a:rPr lang="pt-PT" sz="1800" dirty="0"/>
              <a:t> A, </a:t>
            </a:r>
            <a:r>
              <a:rPr lang="pt-PT" sz="1800" dirty="0" err="1"/>
              <a:t>Rahimzadeh</a:t>
            </a:r>
            <a:r>
              <a:rPr lang="pt-PT" sz="1800" dirty="0"/>
              <a:t> M, </a:t>
            </a:r>
            <a:r>
              <a:rPr lang="pt-PT" sz="1800" dirty="0" err="1"/>
              <a:t>Ataee</a:t>
            </a:r>
            <a:r>
              <a:rPr lang="pt-PT" sz="1800" dirty="0"/>
              <a:t> M, </a:t>
            </a:r>
            <a:r>
              <a:rPr lang="pt-PT" sz="1800" dirty="0" err="1"/>
              <a:t>Esmaelzadeh</a:t>
            </a:r>
            <a:r>
              <a:rPr lang="pt-PT" sz="1800" dirty="0"/>
              <a:t> –</a:t>
            </a:r>
            <a:r>
              <a:rPr lang="pt-PT" sz="1800" dirty="0" err="1"/>
              <a:t>Saeieh</a:t>
            </a:r>
            <a:r>
              <a:rPr lang="pt-PT" sz="1800" dirty="0"/>
              <a:t> S. Effect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Midwife</a:t>
            </a:r>
            <a:r>
              <a:rPr lang="pt-PT" sz="1800" dirty="0"/>
              <a:t>-Led </a:t>
            </a:r>
            <a:r>
              <a:rPr lang="pt-PT" sz="1800" dirty="0" err="1"/>
              <a:t>Counseling</a:t>
            </a:r>
            <a:r>
              <a:rPr lang="pt-PT" sz="1800" dirty="0"/>
              <a:t> on </a:t>
            </a:r>
            <a:r>
              <a:rPr lang="pt-PT" sz="1800" dirty="0" err="1"/>
              <a:t>the</a:t>
            </a:r>
            <a:r>
              <a:rPr lang="pt-PT" sz="1800" dirty="0"/>
              <a:t> </a:t>
            </a:r>
            <a:r>
              <a:rPr lang="pt-PT" sz="1800" dirty="0" err="1"/>
              <a:t>Quality</a:t>
            </a:r>
            <a:r>
              <a:rPr lang="pt-PT" sz="1800" dirty="0"/>
              <a:t>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Life</a:t>
            </a:r>
            <a:r>
              <a:rPr lang="pt-PT" sz="1800" dirty="0"/>
              <a:t>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Women</a:t>
            </a:r>
            <a:r>
              <a:rPr lang="pt-PT" sz="1800" dirty="0"/>
              <a:t> </a:t>
            </a:r>
            <a:r>
              <a:rPr lang="pt-PT" sz="1800" dirty="0" err="1"/>
              <a:t>With</a:t>
            </a:r>
            <a:r>
              <a:rPr lang="pt-PT" sz="1800" dirty="0"/>
              <a:t> Body </a:t>
            </a:r>
            <a:r>
              <a:rPr lang="pt-PT" sz="1800" dirty="0" err="1"/>
              <a:t>Image</a:t>
            </a:r>
            <a:r>
              <a:rPr lang="pt-PT" sz="1800" dirty="0"/>
              <a:t> </a:t>
            </a:r>
            <a:r>
              <a:rPr lang="pt-PT" sz="1800" dirty="0" err="1"/>
              <a:t>Concerns</a:t>
            </a:r>
            <a:r>
              <a:rPr lang="pt-PT" sz="1800" dirty="0"/>
              <a:t> </a:t>
            </a:r>
            <a:r>
              <a:rPr lang="pt-PT" sz="1800" dirty="0" err="1"/>
              <a:t>During</a:t>
            </a:r>
            <a:r>
              <a:rPr lang="pt-PT" sz="1800" dirty="0"/>
              <a:t> </a:t>
            </a:r>
            <a:r>
              <a:rPr lang="pt-PT" sz="1800" dirty="0" err="1"/>
              <a:t>Postpartum</a:t>
            </a:r>
            <a:r>
              <a:rPr lang="pt-PT" sz="1800" dirty="0"/>
              <a:t>. Journal </a:t>
            </a:r>
            <a:r>
              <a:rPr lang="pt-PT" sz="1800" dirty="0" err="1"/>
              <a:t>of</a:t>
            </a:r>
            <a:r>
              <a:rPr lang="pt-PT" sz="1800" dirty="0"/>
              <a:t> </a:t>
            </a:r>
            <a:r>
              <a:rPr lang="pt-PT" sz="1800" dirty="0" err="1"/>
              <a:t>Holistic</a:t>
            </a:r>
            <a:r>
              <a:rPr lang="pt-PT" sz="1800" dirty="0"/>
              <a:t> </a:t>
            </a:r>
            <a:r>
              <a:rPr lang="pt-PT" sz="1800" dirty="0" err="1"/>
              <a:t>Nursing</a:t>
            </a:r>
            <a:r>
              <a:rPr lang="pt-PT" sz="1800" dirty="0"/>
              <a:t> </a:t>
            </a:r>
            <a:r>
              <a:rPr lang="pt-PT" sz="1800" dirty="0" err="1"/>
              <a:t>And</a:t>
            </a:r>
            <a:r>
              <a:rPr lang="pt-PT" sz="1800" dirty="0"/>
              <a:t> </a:t>
            </a:r>
            <a:r>
              <a:rPr lang="pt-PT" sz="1800" dirty="0" err="1"/>
              <a:t>Midwifery</a:t>
            </a:r>
            <a:r>
              <a:rPr lang="pt-PT" sz="1800" dirty="0"/>
              <a:t>. 2021 </a:t>
            </a:r>
            <a:r>
              <a:rPr lang="pt-PT" sz="1800" dirty="0" err="1"/>
              <a:t>Jul</a:t>
            </a:r>
            <a:r>
              <a:rPr lang="pt-PT" sz="1800" dirty="0"/>
              <a:t> 1;31(3):165–74.‌ http://dx.doi.org/10.32598/jhnm.31.3.2064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7E33F37-C4CE-13D8-F623-8389C80A4685}"/>
              </a:ext>
            </a:extLst>
          </p:cNvPr>
          <p:cNvSpPr txBox="1"/>
          <p:nvPr/>
        </p:nvSpPr>
        <p:spPr>
          <a:xfrm>
            <a:off x="10556875" y="26452104"/>
            <a:ext cx="10298668" cy="4990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400" dirty="0"/>
              <a:t>5. Conclusão</a:t>
            </a:r>
          </a:p>
          <a:p>
            <a:pPr algn="just">
              <a:lnSpc>
                <a:spcPct val="150000"/>
              </a:lnSpc>
            </a:pPr>
            <a:r>
              <a:rPr lang="pt-PT" sz="2400" dirty="0"/>
              <a:t>O enfermeiro é responsável pela prestação de cuidados à puérpera direcionados à promoção da recuperação fisiológica, do bem-estar psicológico e da capacidade da mulher para se </a:t>
            </a:r>
            <a:r>
              <a:rPr lang="pt-PT" sz="2400" dirty="0" err="1"/>
              <a:t>autocuidar</a:t>
            </a:r>
            <a:r>
              <a:rPr lang="pt-PT" sz="2400" dirty="0"/>
              <a:t>, atendendo às necessidades da família recorrentes da transição para o papel parental. Assim, a temática revela-se importante para a investigação e deveria ter mais impacto nos serviços de saúde. Diante da necessidade de minimizar lacunas entre o conhecimento e a prática, é necessária a realização de outras pesquisas sobre o puerpério, a fim de propiciar aprimoramento profissional do enfermeiro.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774</Words>
  <Application>Microsoft Office PowerPoint</Application>
  <PresentationFormat>Personalizados</PresentationFormat>
  <Paragraphs>18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Daniela Gomes</cp:lastModifiedBy>
  <cp:revision>23</cp:revision>
  <dcterms:created xsi:type="dcterms:W3CDTF">2022-02-10T22:44:06Z</dcterms:created>
  <dcterms:modified xsi:type="dcterms:W3CDTF">2023-04-27T18:50:55Z</dcterms:modified>
</cp:coreProperties>
</file>