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848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556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6719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367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887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412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528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231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75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691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260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A5AEF-0AA0-4AA0-ACDA-6B429C1F3B40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6577-A7EB-483C-8B64-763AB1CA4A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40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18777" y="346586"/>
            <a:ext cx="86737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Para testar a hipótese de que “o nível de depressão pós parto é mais elevado nas puérperas primíparas do que nas multíparas”, foram analisados os dados de uma amostra aleatória de 93 puérperas, tendo-se obtido os seguintes resultados: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t-PT" sz="2000" dirty="0" smtClean="0"/>
              <a:t>Assumindo </a:t>
            </a:r>
            <a:r>
              <a:rPr lang="pt-PT" sz="2000" dirty="0" smtClean="0"/>
              <a:t>a normalidade da variável na população (primíparas e multíparas) e a homogeneidade das variâncias, realizar o respetivo teste com um erro máximo tipo I de 0,05</a:t>
            </a:r>
            <a:r>
              <a:rPr lang="pt-PT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(t= 1,82; p= 0,036    </a:t>
            </a:r>
            <a:r>
              <a:rPr lang="pt-PT" sz="2000" dirty="0" smtClean="0">
                <a:sym typeface="Wingdings" panose="05000000000000000000" pitchFamily="2" charset="2"/>
              </a:rPr>
              <a:t> rejeita-se H0</a:t>
            </a:r>
            <a:r>
              <a:rPr lang="pt-PT" sz="2000" dirty="0" smtClean="0"/>
              <a:t>)</a:t>
            </a:r>
            <a:endParaRPr lang="pt-P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08" t="43846" r="19991" b="42911"/>
          <a:stretch/>
        </p:blipFill>
        <p:spPr bwMode="auto">
          <a:xfrm>
            <a:off x="1915412" y="2204864"/>
            <a:ext cx="528043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0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97768" y="332656"/>
            <a:ext cx="8766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Considerar a tabela seguinte relativa aos casos de doentes que desenvolveram úlceras de pressão no Serviço de Medicina do Hospital das Anjos e no Serviço de Medicina da Clínica do Beato.</a:t>
            </a:r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pt-PT" sz="2000" dirty="0" smtClean="0"/>
              <a:t>Testar </a:t>
            </a:r>
            <a:r>
              <a:rPr lang="pt-PT" sz="2000" dirty="0" smtClean="0"/>
              <a:t>a hipótese de que “a prevalência de úlceras de pressão no Hospital dos Anjos é diferente da prevalência de úlceras na Clínica do Beato (α=0,05</a:t>
            </a:r>
            <a:r>
              <a:rPr lang="pt-PT" sz="2000" dirty="0" smtClean="0"/>
              <a:t>)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(</a:t>
            </a:r>
            <a:r>
              <a:rPr lang="el-GR" sz="2000" dirty="0" smtClean="0"/>
              <a:t>χ</a:t>
            </a:r>
            <a:r>
              <a:rPr lang="pt-PT" sz="2000" dirty="0" smtClean="0"/>
              <a:t>2= 3,211; p= 0,073 </a:t>
            </a:r>
            <a:r>
              <a:rPr lang="pt-PT" sz="2000" dirty="0" smtClean="0">
                <a:sym typeface="Wingdings" panose="05000000000000000000" pitchFamily="2" charset="2"/>
              </a:rPr>
              <a:t> não se rejeita H0</a:t>
            </a:r>
            <a:r>
              <a:rPr lang="pt-PT" sz="2000" dirty="0" smtClean="0"/>
              <a:t>)</a:t>
            </a:r>
            <a:endParaRPr lang="pt-PT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690" y="2070254"/>
            <a:ext cx="39528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8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79512" y="188640"/>
            <a:ext cx="835292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Considerando os seguintes pares de dados relativos às variáveis “hemoglobina </a:t>
            </a:r>
            <a:r>
              <a:rPr lang="pt-PT" sz="2000" dirty="0" err="1" smtClean="0"/>
              <a:t>glicosilada</a:t>
            </a:r>
            <a:r>
              <a:rPr lang="pt-PT" sz="2000" dirty="0" smtClean="0"/>
              <a:t>” (X) e “insulina plasmática” (Y) de uma amostra de 20 doentes diabéticos tipo II,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t-PT" sz="2000" dirty="0" smtClean="0"/>
              <a:t>Calcular </a:t>
            </a:r>
            <a:r>
              <a:rPr lang="pt-PT" sz="2000" dirty="0" smtClean="0"/>
              <a:t>o coeficiente de correlação das duas variáveis na </a:t>
            </a:r>
            <a:r>
              <a:rPr lang="pt-PT" sz="2000" dirty="0" smtClean="0"/>
              <a:t>amostra.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(r = -0,89 </a:t>
            </a:r>
            <a:r>
              <a:rPr lang="pt-PT" sz="2000" dirty="0" smtClean="0">
                <a:sym typeface="Wingdings" panose="05000000000000000000" pitchFamily="2" charset="2"/>
              </a:rPr>
              <a:t> relação negativa e muito forte</a:t>
            </a:r>
            <a:r>
              <a:rPr lang="pt-PT" sz="2000" dirty="0" smtClean="0"/>
              <a:t>)</a:t>
            </a: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b) Testar a hipótese de que “a hemoglobina </a:t>
            </a:r>
            <a:r>
              <a:rPr lang="pt-PT" sz="2000" dirty="0" err="1" smtClean="0"/>
              <a:t>glicosilada</a:t>
            </a:r>
            <a:r>
              <a:rPr lang="pt-PT" sz="2000" dirty="0" smtClean="0"/>
              <a:t> está negativamente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correlacionada com insulina plasmática nos doentes com diabetes tipo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II</a:t>
            </a:r>
            <a:r>
              <a:rPr lang="pt-PT" sz="2000" dirty="0" smtClean="0"/>
              <a:t>”. (t=-8,42; p= 0,000000059 </a:t>
            </a:r>
            <a:r>
              <a:rPr lang="pt-PT" sz="2000" dirty="0" smtClean="0">
                <a:sym typeface="Wingdings" panose="05000000000000000000" pitchFamily="2" charset="2"/>
              </a:rPr>
              <a:t> rejeita-se H0</a:t>
            </a:r>
            <a:r>
              <a:rPr lang="pt-PT" sz="2000" dirty="0" smtClean="0"/>
              <a:t>)</a:t>
            </a:r>
            <a:endParaRPr lang="pt-PT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988840"/>
            <a:ext cx="80676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25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188640"/>
            <a:ext cx="85689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Vários estudos tem evidenciado a elevada prevalência de lombalgias nas crianças em idade escolar e tem-se colocado a hipótese de que esse fenómeno se relaciona com o modo habitual de transportar o material escolar. Para verificar essa hipótese, realizou-se um estudo </a:t>
            </a:r>
            <a:r>
              <a:rPr lang="pt-PT" sz="2000" dirty="0" err="1" smtClean="0"/>
              <a:t>amostral</a:t>
            </a:r>
            <a:r>
              <a:rPr lang="pt-PT" sz="2000" dirty="0" smtClean="0"/>
              <a:t>, cujos dados se apresentam </a:t>
            </a:r>
            <a:r>
              <a:rPr lang="pt-PT" sz="2000" dirty="0" smtClean="0"/>
              <a:t>tabelados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(</a:t>
            </a:r>
            <a:r>
              <a:rPr lang="el-GR" sz="2000" dirty="0" smtClean="0"/>
              <a:t>χ</a:t>
            </a:r>
            <a:r>
              <a:rPr lang="pt-PT" sz="2000" dirty="0" smtClean="0"/>
              <a:t>2= 3,644; p=0,162 </a:t>
            </a:r>
            <a:r>
              <a:rPr lang="pt-PT" sz="2000" dirty="0" smtClean="0">
                <a:sym typeface="Wingdings" panose="05000000000000000000" pitchFamily="2" charset="2"/>
              </a:rPr>
              <a:t> não se rejeita H0)</a:t>
            </a:r>
            <a:endParaRPr lang="pt-PT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73" y="3068960"/>
            <a:ext cx="73723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31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36" y="548680"/>
            <a:ext cx="8494144" cy="321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99592" y="4941168"/>
            <a:ext cx="392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t= -1,633; p= 0,058 </a:t>
            </a:r>
            <a:r>
              <a:rPr lang="pt-PT" dirty="0" smtClean="0">
                <a:sym typeface="Wingdings" panose="05000000000000000000" pitchFamily="2" charset="2"/>
              </a:rPr>
              <a:t> não se rejeita H0</a:t>
            </a:r>
            <a:r>
              <a:rPr lang="pt-PT" dirty="0" smtClean="0"/>
              <a:t>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4611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0" y="1412776"/>
            <a:ext cx="8644410" cy="2932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55577" y="5229200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</a:t>
            </a:r>
            <a:r>
              <a:rPr lang="pt-PT" dirty="0" smtClean="0"/>
              <a:t>2= 4,723; p=0,0298 </a:t>
            </a:r>
            <a:r>
              <a:rPr lang="pt-PT" dirty="0" smtClean="0">
                <a:sym typeface="Wingdings" panose="05000000000000000000" pitchFamily="2" charset="2"/>
              </a:rPr>
              <a:t> rejeita-se H0</a:t>
            </a:r>
            <a:br>
              <a:rPr lang="pt-PT" dirty="0" smtClean="0">
                <a:sym typeface="Wingdings" panose="05000000000000000000" pitchFamily="2" charset="2"/>
              </a:rPr>
            </a:br>
            <a:r>
              <a:rPr lang="pt-PT" dirty="0" smtClean="0">
                <a:sym typeface="Wingdings" panose="05000000000000000000" pitchFamily="2" charset="2"/>
              </a:rPr>
              <a:t/>
            </a:r>
            <a:br>
              <a:rPr lang="pt-PT" dirty="0" smtClean="0">
                <a:sym typeface="Wingdings" panose="05000000000000000000" pitchFamily="2" charset="2"/>
              </a:rPr>
            </a:br>
            <a:r>
              <a:rPr lang="pt-PT" dirty="0" smtClean="0">
                <a:sym typeface="Wingdings" panose="05000000000000000000" pitchFamily="2" charset="2"/>
              </a:rPr>
              <a:t>sentido da relação:  preparação </a:t>
            </a:r>
            <a:r>
              <a:rPr lang="pt-PT" dirty="0" err="1" smtClean="0">
                <a:sym typeface="Wingdings" panose="05000000000000000000" pitchFamily="2" charset="2"/>
              </a:rPr>
              <a:t>psicoprofilática</a:t>
            </a:r>
            <a:r>
              <a:rPr lang="pt-PT" dirty="0" smtClean="0">
                <a:sym typeface="Wingdings" panose="05000000000000000000" pitchFamily="2" charset="2"/>
              </a:rPr>
              <a:t> esta relacionada com experiencia positiva enquanto a não preparação </a:t>
            </a:r>
            <a:r>
              <a:rPr lang="pt-PT" dirty="0" err="1" smtClean="0">
                <a:sym typeface="Wingdings" panose="05000000000000000000" pitchFamily="2" charset="2"/>
              </a:rPr>
              <a:t>psicoprofilática</a:t>
            </a:r>
            <a:r>
              <a:rPr lang="pt-PT" dirty="0" smtClean="0">
                <a:sym typeface="Wingdings" panose="05000000000000000000" pitchFamily="2" charset="2"/>
              </a:rPr>
              <a:t> está relacionada com experiencia negativa.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11218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339</Words>
  <Application>Microsoft Office PowerPoint</Application>
  <PresentationFormat>Apresentação no Ecrã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11</cp:revision>
  <dcterms:created xsi:type="dcterms:W3CDTF">2016-01-02T17:37:07Z</dcterms:created>
  <dcterms:modified xsi:type="dcterms:W3CDTF">2016-12-27T20:20:03Z</dcterms:modified>
</cp:coreProperties>
</file>