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4" r:id="rId10"/>
    <p:sldId id="263" r:id="rId11"/>
    <p:sldId id="267" r:id="rId12"/>
    <p:sldId id="266" r:id="rId13"/>
    <p:sldId id="265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em Estilo, Tabela com Grelh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5" autoAdjust="0"/>
    <p:restoredTop sz="94660"/>
  </p:normalViewPr>
  <p:slideViewPr>
    <p:cSldViewPr>
      <p:cViewPr>
        <p:scale>
          <a:sx n="60" d="100"/>
          <a:sy n="60" d="100"/>
        </p:scale>
        <p:origin x="-1668" y="-4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628520-767D-4492-A5D6-CD12CF14AEEF}" type="datetimeFigureOut">
              <a:rPr lang="pt-PT" smtClean="0"/>
              <a:t>27/12/2016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BC50D5-6871-4CFC-A546-5217D9D4C0C0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70469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C50D5-6871-4CFC-A546-5217D9D4C0C0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87705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E2E1-C190-4D26-9899-469642A7A09B}" type="datetimeFigureOut">
              <a:rPr lang="pt-PT" smtClean="0"/>
              <a:t>27/12/2016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435AB-9F92-4104-B02F-D0C0C5AA549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0892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E2E1-C190-4D26-9899-469642A7A09B}" type="datetimeFigureOut">
              <a:rPr lang="pt-PT" smtClean="0"/>
              <a:t>27/12/2016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435AB-9F92-4104-B02F-D0C0C5AA549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79113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E2E1-C190-4D26-9899-469642A7A09B}" type="datetimeFigureOut">
              <a:rPr lang="pt-PT" smtClean="0"/>
              <a:t>27/12/2016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435AB-9F92-4104-B02F-D0C0C5AA549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11788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E2E1-C190-4D26-9899-469642A7A09B}" type="datetimeFigureOut">
              <a:rPr lang="pt-PT" smtClean="0"/>
              <a:t>27/12/2016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435AB-9F92-4104-B02F-D0C0C5AA549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96967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E2E1-C190-4D26-9899-469642A7A09B}" type="datetimeFigureOut">
              <a:rPr lang="pt-PT" smtClean="0"/>
              <a:t>27/12/2016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435AB-9F92-4104-B02F-D0C0C5AA549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77497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E2E1-C190-4D26-9899-469642A7A09B}" type="datetimeFigureOut">
              <a:rPr lang="pt-PT" smtClean="0"/>
              <a:t>27/12/2016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435AB-9F92-4104-B02F-D0C0C5AA549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36896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E2E1-C190-4D26-9899-469642A7A09B}" type="datetimeFigureOut">
              <a:rPr lang="pt-PT" smtClean="0"/>
              <a:t>27/12/2016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435AB-9F92-4104-B02F-D0C0C5AA549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68193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E2E1-C190-4D26-9899-469642A7A09B}" type="datetimeFigureOut">
              <a:rPr lang="pt-PT" smtClean="0"/>
              <a:t>27/12/2016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435AB-9F92-4104-B02F-D0C0C5AA549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9067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E2E1-C190-4D26-9899-469642A7A09B}" type="datetimeFigureOut">
              <a:rPr lang="pt-PT" smtClean="0"/>
              <a:t>27/12/2016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435AB-9F92-4104-B02F-D0C0C5AA549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91366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E2E1-C190-4D26-9899-469642A7A09B}" type="datetimeFigureOut">
              <a:rPr lang="pt-PT" smtClean="0"/>
              <a:t>27/12/2016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435AB-9F92-4104-B02F-D0C0C5AA549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33713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E2E1-C190-4D26-9899-469642A7A09B}" type="datetimeFigureOut">
              <a:rPr lang="pt-PT" smtClean="0"/>
              <a:t>27/12/2016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435AB-9F92-4104-B02F-D0C0C5AA549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02951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7E2E1-C190-4D26-9899-469642A7A09B}" type="datetimeFigureOut">
              <a:rPr lang="pt-PT" smtClean="0"/>
              <a:t>27/12/2016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435AB-9F92-4104-B02F-D0C0C5AA5491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9771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942671" y="2709730"/>
            <a:ext cx="34295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200" dirty="0" smtClean="0"/>
              <a:t>ANÁLISE DE DADOS</a:t>
            </a:r>
            <a:endParaRPr lang="pt-PT" sz="3200" dirty="0"/>
          </a:p>
        </p:txBody>
      </p:sp>
    </p:spTree>
    <p:extLst>
      <p:ext uri="{BB962C8B-B14F-4D97-AF65-F5344CB8AC3E}">
        <p14:creationId xmlns:p14="http://schemas.microsoft.com/office/powerpoint/2010/main" val="1354853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251520" y="487700"/>
            <a:ext cx="864096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2000" dirty="0" smtClean="0"/>
              <a:t>Na Maternidade da Boa Hora, durante o ano de 2008 foi realizado um estudo de incidência de depressão no período pós-parto. Supondo que 15% das puérperas da comunidade da Boa Hora sofrem de depressão grave entre as 8 e as 16 semanas pós-parto. Determine a probabilidade de num grupo de 10 mulheres neste período do pós-parto, seleccionadas aleatoriamente dessa população,</a:t>
            </a:r>
          </a:p>
          <a:p>
            <a:pPr algn="just"/>
            <a:endParaRPr lang="pt-PT" sz="2000" dirty="0" smtClean="0"/>
          </a:p>
          <a:p>
            <a:pPr algn="just"/>
            <a:endParaRPr lang="pt-PT" sz="2000" dirty="0"/>
          </a:p>
          <a:p>
            <a:pPr marL="342900" indent="-342900" algn="just">
              <a:buAutoNum type="alphaLcParenR"/>
            </a:pPr>
            <a:r>
              <a:rPr lang="pt-PT" sz="2000" dirty="0" smtClean="0"/>
              <a:t>No máximo duas sofrerem de depressão grave. (0,820)</a:t>
            </a:r>
          </a:p>
          <a:p>
            <a:pPr marL="342900" indent="-342900" algn="just">
              <a:buAutoNum type="alphaLcParenR"/>
            </a:pPr>
            <a:endParaRPr lang="pt-PT" sz="2000" dirty="0" smtClean="0"/>
          </a:p>
          <a:p>
            <a:pPr marL="342900" indent="-342900" algn="just">
              <a:buAutoNum type="alphaLcParenR"/>
            </a:pPr>
            <a:endParaRPr lang="pt-PT" sz="2000" dirty="0"/>
          </a:p>
          <a:p>
            <a:pPr marL="342900" indent="-342900" algn="just">
              <a:buAutoNum type="alphaLcParenR"/>
            </a:pPr>
            <a:r>
              <a:rPr lang="pt-PT" sz="2000" dirty="0" smtClean="0"/>
              <a:t>Pelo menos três sofrerem de depressão grave. (0,1798)</a:t>
            </a:r>
          </a:p>
          <a:p>
            <a:pPr marL="342900" indent="-342900" algn="just">
              <a:buAutoNum type="alphaLcParenR"/>
            </a:pPr>
            <a:endParaRPr lang="pt-PT" sz="2000" dirty="0"/>
          </a:p>
          <a:p>
            <a:pPr marL="342900" indent="-342900" algn="just">
              <a:buAutoNum type="alphaLcParenR"/>
            </a:pPr>
            <a:endParaRPr lang="pt-PT" sz="2000" dirty="0" smtClean="0"/>
          </a:p>
          <a:p>
            <a:pPr marL="342900" indent="-342900" algn="just">
              <a:buAutoNum type="alphaLcParenR"/>
            </a:pPr>
            <a:r>
              <a:rPr lang="pt-PT" sz="2000" dirty="0" smtClean="0"/>
              <a:t>Todas sofrerem de depressão grave. (0,00000000577)</a:t>
            </a:r>
          </a:p>
          <a:p>
            <a:pPr marL="342900" indent="-342900" algn="just">
              <a:buAutoNum type="alphaLcParenR"/>
            </a:pPr>
            <a:endParaRPr lang="pt-PT" sz="2000" dirty="0" smtClean="0"/>
          </a:p>
          <a:p>
            <a:pPr marL="342900" indent="-342900" algn="just">
              <a:buAutoNum type="alphaLcParenR"/>
            </a:pPr>
            <a:endParaRPr lang="pt-PT" sz="2000" dirty="0"/>
          </a:p>
          <a:p>
            <a:pPr marL="342900" indent="-342900" algn="just">
              <a:buAutoNum type="alphaLcParenR"/>
            </a:pPr>
            <a:r>
              <a:rPr lang="pt-PT" sz="2000" dirty="0" smtClean="0"/>
              <a:t>Nenhuma sofrer de depressão grave. (0,197)</a:t>
            </a:r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306870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251520" y="1844824"/>
            <a:ext cx="85689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sz="2000" dirty="0" smtClean="0"/>
              <a:t>Considera que a hemoglobina </a:t>
            </a:r>
            <a:r>
              <a:rPr lang="pt-PT" sz="2000" dirty="0" err="1" smtClean="0"/>
              <a:t>glicosilada</a:t>
            </a:r>
            <a:r>
              <a:rPr lang="pt-PT" sz="2000" dirty="0" smtClean="0"/>
              <a:t> (HbA1c) entre adultos saudáveis é uma variável aleatória normalmente distribuída com média (μ) de 5,2 e desvio padrão (σ) de 0,25.</a:t>
            </a:r>
          </a:p>
          <a:p>
            <a:pPr>
              <a:lnSpc>
                <a:spcPct val="150000"/>
              </a:lnSpc>
            </a:pPr>
            <a:endParaRPr lang="pt-PT" sz="2000" dirty="0"/>
          </a:p>
          <a:p>
            <a:pPr>
              <a:lnSpc>
                <a:spcPct val="150000"/>
              </a:lnSpc>
            </a:pPr>
            <a:r>
              <a:rPr lang="pt-PT" sz="2000" dirty="0" smtClean="0"/>
              <a:t>Determina a probabilidade de um adulto nestas circunstâncias, seleccionado aleatoriamente, apresentar uma percentagem de HbA1c entre 5,2 e 6.</a:t>
            </a:r>
          </a:p>
          <a:p>
            <a:pPr>
              <a:lnSpc>
                <a:spcPct val="150000"/>
              </a:lnSpc>
            </a:pPr>
            <a:endParaRPr lang="pt-PT" sz="2000" dirty="0"/>
          </a:p>
          <a:p>
            <a:pPr>
              <a:lnSpc>
                <a:spcPct val="150000"/>
              </a:lnSpc>
            </a:pPr>
            <a:r>
              <a:rPr lang="pt-PT" sz="2000" dirty="0" smtClean="0"/>
              <a:t>(0,499)</a:t>
            </a:r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121826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323528" y="188641"/>
            <a:ext cx="864096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2000" dirty="0" smtClean="0"/>
              <a:t>Sabendo que em meninas lactentes com desenvolvimento normal o aparecimento radiográfico do núcleo da tuberosidade maior do úmero se verifica em média (μ) aos 6 meses de idade com uma variância (s</a:t>
            </a:r>
            <a:r>
              <a:rPr lang="pt-PT" sz="2000" baseline="30000" dirty="0" smtClean="0"/>
              <a:t>2</a:t>
            </a:r>
            <a:r>
              <a:rPr lang="pt-PT" sz="2000" dirty="0" smtClean="0"/>
              <a:t>) de 9 meses, determine a probabilidade de numa lactente com desenvolvimento normal,</a:t>
            </a:r>
          </a:p>
          <a:p>
            <a:pPr algn="just">
              <a:lnSpc>
                <a:spcPct val="150000"/>
              </a:lnSpc>
            </a:pPr>
            <a:endParaRPr lang="pt-PT" sz="2000" dirty="0" smtClean="0"/>
          </a:p>
          <a:p>
            <a:pPr algn="just"/>
            <a:endParaRPr lang="pt-PT" sz="2000" dirty="0"/>
          </a:p>
          <a:p>
            <a:pPr marL="342900" indent="-342900" algn="just">
              <a:buAutoNum type="alphaLcParenR"/>
            </a:pPr>
            <a:r>
              <a:rPr lang="pt-PT" sz="2000" dirty="0" smtClean="0"/>
              <a:t>O aparecimento radiográfico do referido núcleo se verificar antes dos 6 meses de idade. (0,5)</a:t>
            </a:r>
          </a:p>
          <a:p>
            <a:pPr marL="342900" indent="-342900" algn="just">
              <a:buAutoNum type="alphaLcParenR"/>
            </a:pPr>
            <a:endParaRPr lang="pt-PT" sz="2000" dirty="0"/>
          </a:p>
          <a:p>
            <a:pPr marL="342900" indent="-342900" algn="just">
              <a:buAutoNum type="alphaLcParenR"/>
            </a:pPr>
            <a:r>
              <a:rPr lang="pt-PT" sz="2000" dirty="0" smtClean="0"/>
              <a:t>O aparecimento radiográfico do referido núcleo se verificar depois dos 10 meses de idade. (0,091)</a:t>
            </a:r>
          </a:p>
          <a:p>
            <a:pPr marL="342900" indent="-342900" algn="just">
              <a:buAutoNum type="alphaLcParenR"/>
            </a:pPr>
            <a:endParaRPr lang="pt-PT" sz="2000" dirty="0"/>
          </a:p>
          <a:p>
            <a:pPr marL="342900" indent="-342900" algn="just">
              <a:buAutoNum type="alphaLcParenR"/>
            </a:pPr>
            <a:r>
              <a:rPr lang="pt-PT" sz="2000" dirty="0" smtClean="0"/>
              <a:t>O aparecimento radiográfico do referido núcleo se verificar antes dos 10 meses de idade. (0,909)</a:t>
            </a:r>
          </a:p>
          <a:p>
            <a:pPr marL="342900" indent="-342900" algn="just">
              <a:buAutoNum type="alphaLcParenR"/>
            </a:pPr>
            <a:endParaRPr lang="pt-PT" sz="2000" dirty="0"/>
          </a:p>
          <a:p>
            <a:pPr marL="342900" indent="-342900" algn="just">
              <a:buAutoNum type="alphaLcParenR"/>
            </a:pPr>
            <a:r>
              <a:rPr lang="pt-PT" sz="2000" dirty="0" smtClean="0"/>
              <a:t>O aparecimento radiográfico do referido núcleo se verificar entre os 6 e os 10 meses. (0,409)</a:t>
            </a:r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193853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323528" y="332656"/>
            <a:ext cx="8496944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sz="2000" dirty="0" smtClean="0"/>
              <a:t>Num centro de saúde são vacinadas, por dia, uma média de 20,6 crianças. Calcule a probabilidade de, num dia qualquer, seleccionado aleatoriamente:</a:t>
            </a:r>
          </a:p>
          <a:p>
            <a:pPr>
              <a:lnSpc>
                <a:spcPct val="150000"/>
              </a:lnSpc>
            </a:pPr>
            <a:endParaRPr lang="pt-PT" sz="2000" dirty="0"/>
          </a:p>
          <a:p>
            <a:pPr>
              <a:lnSpc>
                <a:spcPct val="150000"/>
              </a:lnSpc>
            </a:pPr>
            <a:endParaRPr lang="pt-PT" sz="2000" dirty="0" smtClean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PT" sz="2000" dirty="0" smtClean="0"/>
              <a:t>Serem vacinadas exactamente 20 crianças. (0,088)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endParaRPr lang="pt-PT" sz="2000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PT" sz="2000" dirty="0" smtClean="0"/>
              <a:t>Serem vacinadas pelo menos 10 crianças. (0,996)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endParaRPr lang="pt-PT" sz="2000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PT" sz="2000" dirty="0" smtClean="0"/>
              <a:t>Serem vacinadas até 15 crianças. (0,128)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endParaRPr lang="pt-PT" sz="2000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PT" sz="2000" dirty="0" smtClean="0"/>
              <a:t>Não ser vacinada nenhuma criança. (0,00000000113)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endParaRPr lang="pt-PT" sz="2000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PT" sz="2000" dirty="0" smtClean="0"/>
              <a:t>Serem vacinadas pelo menos 10 e não mais de 15 crianças. (0,124)</a:t>
            </a:r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42644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3528" y="404664"/>
            <a:ext cx="85689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2000" dirty="0" smtClean="0"/>
              <a:t>O tempo de </a:t>
            </a:r>
            <a:r>
              <a:rPr lang="pt-PT" sz="2000" dirty="0" err="1" smtClean="0"/>
              <a:t>tromboblastina</a:t>
            </a:r>
            <a:r>
              <a:rPr lang="pt-PT" sz="2000" dirty="0" smtClean="0"/>
              <a:t> parcial no adulto normal do sexo masculino é uma variável aleatória simétrica e </a:t>
            </a:r>
            <a:r>
              <a:rPr lang="pt-PT" sz="2000" dirty="0" err="1" smtClean="0"/>
              <a:t>mesocúrtica</a:t>
            </a:r>
            <a:r>
              <a:rPr lang="pt-PT" sz="2000" dirty="0" smtClean="0"/>
              <a:t> com mediana 63,0 segundos e variância 15,0. </a:t>
            </a:r>
            <a:r>
              <a:rPr lang="pt-PT" sz="2000" dirty="0"/>
              <a:t>D</a:t>
            </a:r>
            <a:r>
              <a:rPr lang="pt-PT" sz="2000" dirty="0" smtClean="0"/>
              <a:t>etermine a probabilidade de um adulto, seleccionado aleatoriamente, com  estas características:</a:t>
            </a:r>
            <a:endParaRPr lang="pt-PT" sz="20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357262" y="3212976"/>
            <a:ext cx="85352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pt-PT" sz="2000" dirty="0" smtClean="0"/>
              <a:t>Apresentar tempo de </a:t>
            </a:r>
            <a:r>
              <a:rPr lang="pt-PT" sz="2000" dirty="0" err="1" smtClean="0"/>
              <a:t>tromboblastina</a:t>
            </a:r>
            <a:r>
              <a:rPr lang="pt-PT" sz="2000" dirty="0" smtClean="0"/>
              <a:t> parcial entre 54,0 e 64,0 segundos. (0,495)</a:t>
            </a:r>
          </a:p>
          <a:p>
            <a:pPr marL="342900" indent="-342900">
              <a:buAutoNum type="alphaLcParenR"/>
            </a:pPr>
            <a:endParaRPr lang="pt-PT" sz="2000" dirty="0"/>
          </a:p>
          <a:p>
            <a:pPr marL="342900" indent="-342900">
              <a:buAutoNum type="alphaLcParenR"/>
            </a:pPr>
            <a:r>
              <a:rPr lang="pt-PT" sz="2000" dirty="0" smtClean="0"/>
              <a:t>Apresentar tempo de </a:t>
            </a:r>
            <a:r>
              <a:rPr lang="pt-PT" sz="2000" dirty="0" err="1" smtClean="0"/>
              <a:t>tromboblastina</a:t>
            </a:r>
            <a:r>
              <a:rPr lang="pt-PT" sz="2000" dirty="0" smtClean="0"/>
              <a:t> inferior a 63,0 segundos. (0,5)</a:t>
            </a:r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195788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128227" y="2628201"/>
            <a:ext cx="48920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200" dirty="0" smtClean="0"/>
              <a:t>INTERVALOS DE CONFIANÇA</a:t>
            </a:r>
            <a:endParaRPr lang="pt-PT" sz="3200" dirty="0"/>
          </a:p>
        </p:txBody>
      </p:sp>
    </p:spTree>
    <p:extLst>
      <p:ext uri="{BB962C8B-B14F-4D97-AF65-F5344CB8AC3E}">
        <p14:creationId xmlns:p14="http://schemas.microsoft.com/office/powerpoint/2010/main" val="23820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ângulo 4"/>
          <p:cNvSpPr/>
          <p:nvPr/>
        </p:nvSpPr>
        <p:spPr>
          <a:xfrm>
            <a:off x="395536" y="980728"/>
            <a:ext cx="842493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2000" dirty="0"/>
              <a:t>N</a:t>
            </a:r>
            <a:r>
              <a:rPr lang="pt-PT" sz="2000" dirty="0" smtClean="0"/>
              <a:t>uma amostra aleatória de 30 recém-nascidos, a média do peso à nascença  foi  de  3,175  kg,  com  um  desvio  padrão de  0,9  kg.</a:t>
            </a:r>
          </a:p>
          <a:p>
            <a:pPr algn="just">
              <a:lnSpc>
                <a:spcPct val="150000"/>
              </a:lnSpc>
            </a:pPr>
            <a:endParaRPr lang="pt-PT" sz="2000" dirty="0"/>
          </a:p>
          <a:p>
            <a:pPr algn="just">
              <a:lnSpc>
                <a:spcPct val="150000"/>
              </a:lnSpc>
            </a:pPr>
            <a:r>
              <a:rPr lang="pt-PT" sz="2000" dirty="0" smtClean="0"/>
              <a:t>a) Determina</a:t>
            </a:r>
            <a:r>
              <a:rPr lang="pt-PT" sz="2000" dirty="0"/>
              <a:t>, com 95% de confiança, o intervalo em que se situa a média real do peso dos recém-nascidos na população</a:t>
            </a:r>
            <a:r>
              <a:rPr lang="pt-PT" sz="2000" dirty="0" smtClean="0"/>
              <a:t>. ( 2,838 ; 3,511 )</a:t>
            </a:r>
          </a:p>
          <a:p>
            <a:pPr algn="just">
              <a:lnSpc>
                <a:spcPct val="150000"/>
              </a:lnSpc>
            </a:pPr>
            <a:endParaRPr lang="pt-PT" sz="2000" dirty="0"/>
          </a:p>
          <a:p>
            <a:pPr algn="just">
              <a:lnSpc>
                <a:spcPct val="150000"/>
              </a:lnSpc>
            </a:pPr>
            <a:r>
              <a:rPr lang="pt-PT" sz="2000" dirty="0" smtClean="0"/>
              <a:t>b) O que significam os valores obtidos?</a:t>
            </a:r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101282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404664"/>
            <a:ext cx="86409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PT" sz="2000" dirty="0" smtClean="0"/>
              <a:t>Numa amostra (n=90) de utentes do centro de saúde X, vacinados contra a gripe sazonal, verificaram-se 6 casos de reação no local de administração da vacina.</a:t>
            </a:r>
          </a:p>
          <a:p>
            <a:pPr>
              <a:lnSpc>
                <a:spcPct val="150000"/>
              </a:lnSpc>
            </a:pPr>
            <a:endParaRPr lang="pt-PT" sz="2000" dirty="0" smtClean="0"/>
          </a:p>
          <a:p>
            <a:pPr>
              <a:lnSpc>
                <a:spcPct val="150000"/>
              </a:lnSpc>
            </a:pPr>
            <a:endParaRPr lang="pt-PT" sz="2000" dirty="0" smtClean="0"/>
          </a:p>
          <a:p>
            <a:pPr>
              <a:lnSpc>
                <a:spcPct val="150000"/>
              </a:lnSpc>
            </a:pPr>
            <a:r>
              <a:rPr lang="pt-PT" sz="2000" dirty="0" smtClean="0"/>
              <a:t>a) Determina o intervalo de 90% de confiança para a proporção de casos de reacção, na respectiva população</a:t>
            </a:r>
            <a:r>
              <a:rPr lang="pt-PT" sz="2000" dirty="0"/>
              <a:t>. ( 2,34% - 10,99% )</a:t>
            </a:r>
            <a:endParaRPr lang="pt-PT" sz="2000" dirty="0" smtClean="0"/>
          </a:p>
          <a:p>
            <a:pPr>
              <a:lnSpc>
                <a:spcPct val="150000"/>
              </a:lnSpc>
            </a:pPr>
            <a:endParaRPr lang="pt-PT" sz="2000" dirty="0"/>
          </a:p>
          <a:p>
            <a:pPr>
              <a:lnSpc>
                <a:spcPct val="150000"/>
              </a:lnSpc>
            </a:pPr>
            <a:r>
              <a:rPr lang="pt-PT" sz="2000" dirty="0"/>
              <a:t>b) O que significam os valores obtidos?</a:t>
            </a:r>
          </a:p>
        </p:txBody>
      </p:sp>
    </p:spTree>
    <p:extLst>
      <p:ext uri="{BB962C8B-B14F-4D97-AF65-F5344CB8AC3E}">
        <p14:creationId xmlns:p14="http://schemas.microsoft.com/office/powerpoint/2010/main" val="1793166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404664"/>
            <a:ext cx="86409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PT" sz="2000" dirty="0" smtClean="0"/>
              <a:t>Numa amostra de 180 doentes jovens adultos (18-35 anos) com mais de 15 dias de internamento, em serviços de medicina, verificou-se uma prevalência de depressão de 21,67%.</a:t>
            </a:r>
          </a:p>
          <a:p>
            <a:pPr>
              <a:lnSpc>
                <a:spcPct val="150000"/>
              </a:lnSpc>
            </a:pPr>
            <a:endParaRPr lang="pt-PT" sz="2000" dirty="0" smtClean="0"/>
          </a:p>
          <a:p>
            <a:pPr>
              <a:lnSpc>
                <a:spcPct val="150000"/>
              </a:lnSpc>
            </a:pPr>
            <a:endParaRPr lang="pt-PT" sz="2000" dirty="0" smtClean="0"/>
          </a:p>
          <a:p>
            <a:pPr>
              <a:lnSpc>
                <a:spcPct val="150000"/>
              </a:lnSpc>
            </a:pPr>
            <a:r>
              <a:rPr lang="pt-PT" sz="2000" dirty="0" smtClean="0"/>
              <a:t>a) Determina o intervalo de 95% de confiança para a proporção de casos de depressão na respectiva população. ( 15,65% - 27,69% )</a:t>
            </a:r>
          </a:p>
          <a:p>
            <a:pPr>
              <a:lnSpc>
                <a:spcPct val="150000"/>
              </a:lnSpc>
            </a:pPr>
            <a:endParaRPr lang="pt-PT" sz="2000" dirty="0"/>
          </a:p>
          <a:p>
            <a:pPr>
              <a:lnSpc>
                <a:spcPct val="150000"/>
              </a:lnSpc>
            </a:pPr>
            <a:r>
              <a:rPr lang="pt-PT" sz="2000" dirty="0"/>
              <a:t>b) O que significam os valores obtidos?</a:t>
            </a:r>
          </a:p>
        </p:txBody>
      </p:sp>
    </p:spTree>
    <p:extLst>
      <p:ext uri="{BB962C8B-B14F-4D97-AF65-F5344CB8AC3E}">
        <p14:creationId xmlns:p14="http://schemas.microsoft.com/office/powerpoint/2010/main" val="386432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259632" y="572653"/>
            <a:ext cx="669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000" dirty="0" smtClean="0"/>
              <a:t>Valores de glicémia capilar dos doentes de um serviço</a:t>
            </a:r>
            <a:endParaRPr lang="pt-PT" sz="2000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56147"/>
              </p:ext>
            </p:extLst>
          </p:nvPr>
        </p:nvGraphicFramePr>
        <p:xfrm>
          <a:off x="864096" y="1623080"/>
          <a:ext cx="7596336" cy="3657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33028"/>
                <a:gridCol w="633028"/>
                <a:gridCol w="633028"/>
                <a:gridCol w="633028"/>
                <a:gridCol w="633028"/>
                <a:gridCol w="633028"/>
                <a:gridCol w="633028"/>
                <a:gridCol w="633028"/>
                <a:gridCol w="633028"/>
                <a:gridCol w="633028"/>
                <a:gridCol w="633028"/>
                <a:gridCol w="633028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81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111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214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109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95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89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 smtClean="0"/>
                        <a:t>156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 smtClean="0"/>
                        <a:t>232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 smtClean="0"/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 smtClean="0"/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 smtClean="0"/>
                        <a:t>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 smtClean="0"/>
                        <a:t>127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611560" y="2636912"/>
            <a:ext cx="37804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pt-PT" sz="2400" dirty="0" smtClean="0"/>
              <a:t>Média (122)</a:t>
            </a:r>
          </a:p>
          <a:p>
            <a:pPr marL="342900" indent="-342900">
              <a:buAutoNum type="alphaLcParenR"/>
            </a:pPr>
            <a:endParaRPr lang="pt-PT" sz="2400" dirty="0" smtClean="0"/>
          </a:p>
          <a:p>
            <a:pPr marL="342900" indent="-342900">
              <a:buAutoNum type="alphaLcParenR"/>
            </a:pPr>
            <a:r>
              <a:rPr lang="pt-PT" sz="2400" dirty="0" smtClean="0"/>
              <a:t>Mediana (108,5)</a:t>
            </a:r>
          </a:p>
          <a:p>
            <a:pPr marL="342900" indent="-342900">
              <a:buAutoNum type="alphaLcParenR"/>
            </a:pPr>
            <a:endParaRPr lang="pt-PT" sz="2400" dirty="0"/>
          </a:p>
          <a:p>
            <a:pPr marL="342900" indent="-342900">
              <a:buAutoNum type="alphaLcParenR"/>
            </a:pPr>
            <a:r>
              <a:rPr lang="pt-PT" sz="2400" dirty="0" smtClean="0"/>
              <a:t>Moda (81)</a:t>
            </a:r>
          </a:p>
          <a:p>
            <a:pPr marL="342900" indent="-342900">
              <a:buAutoNum type="alphaLcParenR"/>
            </a:pPr>
            <a:endParaRPr lang="pt-PT" sz="2400" dirty="0"/>
          </a:p>
          <a:p>
            <a:pPr marL="342900" indent="-342900">
              <a:buAutoNum type="alphaLcParenR"/>
            </a:pPr>
            <a:r>
              <a:rPr lang="pt-PT" sz="2400" dirty="0" smtClean="0"/>
              <a:t>Desvio-padrão (50,55)</a:t>
            </a:r>
          </a:p>
          <a:p>
            <a:pPr marL="342900" indent="-342900">
              <a:buAutoNum type="alphaLcParenR"/>
            </a:pPr>
            <a:endParaRPr lang="pt-PT" sz="2400" dirty="0"/>
          </a:p>
          <a:p>
            <a:pPr marL="342900" indent="-342900">
              <a:buAutoNum type="alphaLcParenR"/>
            </a:pPr>
            <a:r>
              <a:rPr lang="pt-PT" sz="2400" dirty="0" smtClean="0"/>
              <a:t>Variância (2555,30)</a:t>
            </a:r>
          </a:p>
        </p:txBody>
      </p:sp>
    </p:spTree>
    <p:extLst>
      <p:ext uri="{BB962C8B-B14F-4D97-AF65-F5344CB8AC3E}">
        <p14:creationId xmlns:p14="http://schemas.microsoft.com/office/powerpoint/2010/main" val="521414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522717"/>
              </p:ext>
            </p:extLst>
          </p:nvPr>
        </p:nvGraphicFramePr>
        <p:xfrm>
          <a:off x="1524000" y="646688"/>
          <a:ext cx="6096000" cy="2494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Valores</a:t>
                      </a:r>
                      <a:r>
                        <a:rPr lang="pt-PT" baseline="0" dirty="0" smtClean="0"/>
                        <a:t> de glicémia capilar (mg/dl)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PT" dirty="0" smtClean="0"/>
                    </a:p>
                    <a:p>
                      <a:pPr algn="ctr"/>
                      <a:r>
                        <a:rPr lang="pt-PT" dirty="0" smtClean="0"/>
                        <a:t>F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60-80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12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80-100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23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100-120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31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120-140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12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140-160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6</a:t>
                      </a:r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827584" y="3973300"/>
            <a:ext cx="37804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lphaLcParenR"/>
            </a:pPr>
            <a:r>
              <a:rPr lang="pt-PT" sz="2000" dirty="0" smtClean="0"/>
              <a:t>Média (104,5)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PT" sz="2000" dirty="0" smtClean="0"/>
              <a:t>Mediana (104,54)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PT" sz="2000" dirty="0" smtClean="0"/>
              <a:t>Moda (105,93)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PT" sz="2000" dirty="0" smtClean="0"/>
              <a:t>Desvio-padrão (21,898)</a:t>
            </a:r>
          </a:p>
        </p:txBody>
      </p:sp>
      <p:sp>
        <p:nvSpPr>
          <p:cNvPr id="5" name="Rectângulo 4"/>
          <p:cNvSpPr/>
          <p:nvPr/>
        </p:nvSpPr>
        <p:spPr>
          <a:xfrm>
            <a:off x="5004048" y="3938280"/>
            <a:ext cx="31683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sz="2000" dirty="0"/>
              <a:t>e) </a:t>
            </a:r>
            <a:r>
              <a:rPr lang="pt-PT" sz="2000" dirty="0" smtClean="0"/>
              <a:t>Variância (479,52)</a:t>
            </a:r>
            <a:endParaRPr lang="pt-PT" sz="2000" dirty="0"/>
          </a:p>
          <a:p>
            <a:pPr>
              <a:lnSpc>
                <a:spcPct val="150000"/>
              </a:lnSpc>
            </a:pPr>
            <a:r>
              <a:rPr lang="pt-PT" sz="2000" dirty="0"/>
              <a:t>f) </a:t>
            </a:r>
            <a:r>
              <a:rPr lang="pt-PT" sz="2000" dirty="0" smtClean="0"/>
              <a:t>Q1 (87,83)</a:t>
            </a:r>
            <a:endParaRPr lang="pt-PT" sz="2000" dirty="0"/>
          </a:p>
          <a:p>
            <a:pPr>
              <a:lnSpc>
                <a:spcPct val="150000"/>
              </a:lnSpc>
            </a:pPr>
            <a:r>
              <a:rPr lang="pt-PT" sz="2000" dirty="0"/>
              <a:t>g) </a:t>
            </a:r>
            <a:r>
              <a:rPr lang="pt-PT" sz="2000" dirty="0" smtClean="0"/>
              <a:t>P75 (118,06)</a:t>
            </a:r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45961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677181"/>
              </p:ext>
            </p:extLst>
          </p:nvPr>
        </p:nvGraphicFramePr>
        <p:xfrm>
          <a:off x="1884040" y="1268760"/>
          <a:ext cx="520824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04120"/>
                <a:gridCol w="26041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K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F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0-10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7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10-20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16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20-30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22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30-40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4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40-50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/>
                        <a:t>37</a:t>
                      </a:r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251520" y="3429000"/>
            <a:ext cx="378042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lphaLcParenR"/>
            </a:pPr>
            <a:r>
              <a:rPr lang="pt-PT" sz="2000" dirty="0" smtClean="0"/>
              <a:t>Média (30,58)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PT" sz="2000" dirty="0" smtClean="0"/>
              <a:t>Mediana 29,09)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PT" sz="2000" dirty="0" smtClean="0"/>
              <a:t>Moda (44,71)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PT" sz="2000" dirty="0" smtClean="0"/>
              <a:t>Desvio-padrão (14,03)</a:t>
            </a:r>
          </a:p>
          <a:p>
            <a:pPr>
              <a:lnSpc>
                <a:spcPct val="150000"/>
              </a:lnSpc>
            </a:pPr>
            <a:r>
              <a:rPr lang="pt-PT" sz="2000" dirty="0" smtClean="0"/>
              <a:t>e) Variância (196,84)</a:t>
            </a:r>
          </a:p>
          <a:p>
            <a:pPr>
              <a:lnSpc>
                <a:spcPct val="150000"/>
              </a:lnSpc>
            </a:pPr>
            <a:r>
              <a:rPr lang="pt-PT" sz="2000" dirty="0" smtClean="0"/>
              <a:t>f) Q1 (19,06)</a:t>
            </a:r>
          </a:p>
          <a:p>
            <a:pPr>
              <a:lnSpc>
                <a:spcPct val="150000"/>
              </a:lnSpc>
            </a:pPr>
            <a:r>
              <a:rPr lang="pt-PT" sz="2000" dirty="0" smtClean="0"/>
              <a:t>g) P75 (44,19)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395536" y="188640"/>
            <a:ext cx="84969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000" dirty="0"/>
              <a:t>Foi aplicada uma escala a um grupo de 86 idosos para avaliar a autonomia nas </a:t>
            </a:r>
            <a:r>
              <a:rPr lang="pt-PT" sz="2000" dirty="0" err="1"/>
              <a:t>AIVD’s</a:t>
            </a:r>
            <a:r>
              <a:rPr lang="pt-PT" sz="2000" dirty="0"/>
              <a:t>. A cada item da escala são atribuídos pontos e o score final varia entre 0 e 50 pontos.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3347864" y="3501008"/>
            <a:ext cx="532859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PT" sz="2000" dirty="0" smtClean="0"/>
              <a:t>h) Qual </a:t>
            </a:r>
            <a:r>
              <a:rPr lang="pt-PT" sz="2000" dirty="0"/>
              <a:t>o valor em pontos que 25% dos idosos obteve igual ou superior? (44,19)</a:t>
            </a:r>
          </a:p>
          <a:p>
            <a:pPr>
              <a:lnSpc>
                <a:spcPct val="150000"/>
              </a:lnSpc>
            </a:pPr>
            <a:r>
              <a:rPr lang="pt-PT" sz="2000" dirty="0" smtClean="0"/>
              <a:t>i) Classificar quanto à simetria da distribuição. </a:t>
            </a:r>
          </a:p>
          <a:p>
            <a:pPr>
              <a:lnSpc>
                <a:spcPct val="150000"/>
              </a:lnSpc>
            </a:pPr>
            <a:r>
              <a:rPr lang="pt-PT" sz="2000" dirty="0" smtClean="0"/>
              <a:t>(CAP1=-1,007     -   </a:t>
            </a:r>
            <a:r>
              <a:rPr lang="pt-PT" sz="2000" dirty="0" err="1" smtClean="0"/>
              <a:t>assimetrico</a:t>
            </a:r>
            <a:r>
              <a:rPr lang="pt-PT" sz="2000" dirty="0" smtClean="0"/>
              <a:t> à </a:t>
            </a:r>
            <a:r>
              <a:rPr lang="pt-PT" sz="2000" dirty="0" err="1" smtClean="0"/>
              <a:t>esq</a:t>
            </a:r>
            <a:r>
              <a:rPr lang="pt-PT" sz="2000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pt-PT" sz="2000" dirty="0" smtClean="0"/>
              <a:t>j) Qual a medida de tendência central mais adequada para esta distribuição? (Mediana, porque…)</a:t>
            </a:r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185245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405431"/>
              </p:ext>
            </p:extLst>
          </p:nvPr>
        </p:nvGraphicFramePr>
        <p:xfrm>
          <a:off x="467544" y="1340768"/>
          <a:ext cx="8496940" cy="7416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424847"/>
                <a:gridCol w="424847"/>
                <a:gridCol w="424847"/>
                <a:gridCol w="424847"/>
                <a:gridCol w="424847"/>
                <a:gridCol w="424847"/>
                <a:gridCol w="424847"/>
                <a:gridCol w="424847"/>
                <a:gridCol w="424847"/>
                <a:gridCol w="424847"/>
                <a:gridCol w="424847"/>
                <a:gridCol w="424847"/>
                <a:gridCol w="424847"/>
                <a:gridCol w="424847"/>
                <a:gridCol w="424847"/>
                <a:gridCol w="424847"/>
                <a:gridCol w="424847"/>
                <a:gridCol w="424847"/>
                <a:gridCol w="424847"/>
                <a:gridCol w="424847"/>
              </a:tblGrid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X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12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34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23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14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21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23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18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10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15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17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34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26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28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28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11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23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16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19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18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PT" dirty="0" smtClean="0"/>
                        <a:t>y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45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56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67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59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78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89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64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90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47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91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86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81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49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64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76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53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68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71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77</a:t>
                      </a:r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539551" y="3012921"/>
            <a:ext cx="820891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LcParenR"/>
            </a:pPr>
            <a:r>
              <a:rPr lang="pt-PT" sz="2000" dirty="0"/>
              <a:t>Calcular o coeficiente de correlação entre as duas variáveis</a:t>
            </a:r>
            <a:r>
              <a:rPr lang="pt-PT" sz="2000" dirty="0" smtClean="0"/>
              <a:t>. (r = - 0,0198)</a:t>
            </a:r>
            <a:endParaRPr lang="pt-PT" sz="2000" dirty="0"/>
          </a:p>
          <a:p>
            <a:pPr marL="457200" indent="-457200">
              <a:buAutoNum type="alphaLcParenR"/>
            </a:pPr>
            <a:endParaRPr lang="pt-PT" sz="2000" dirty="0"/>
          </a:p>
          <a:p>
            <a:pPr marL="457200" indent="-457200">
              <a:buAutoNum type="alphaLcParenR"/>
            </a:pPr>
            <a:r>
              <a:rPr lang="pt-PT" sz="2000" dirty="0"/>
              <a:t>Caracterizar a correlação entre as variáveis</a:t>
            </a:r>
            <a:r>
              <a:rPr lang="pt-PT" sz="2000" dirty="0" smtClean="0"/>
              <a:t>. (</a:t>
            </a:r>
            <a:r>
              <a:rPr lang="pt-PT" sz="2000" dirty="0" err="1" smtClean="0"/>
              <a:t>relaçao</a:t>
            </a:r>
            <a:r>
              <a:rPr lang="pt-PT" sz="2000" dirty="0" smtClean="0"/>
              <a:t> negativa e fraca)</a:t>
            </a:r>
            <a:endParaRPr lang="pt-PT" sz="2000" dirty="0"/>
          </a:p>
          <a:p>
            <a:pPr marL="457200" indent="-457200">
              <a:buAutoNum type="alphaLcParenR"/>
            </a:pPr>
            <a:endParaRPr lang="pt-PT" sz="2000" dirty="0"/>
          </a:p>
          <a:p>
            <a:pPr marL="457200" indent="-457200">
              <a:buAutoNum type="alphaLcParenR"/>
            </a:pPr>
            <a:r>
              <a:rPr lang="pt-PT" sz="2000" dirty="0"/>
              <a:t>Faz sentido estimar valores de y, para novos valores de x? Se sim, calcular valor de Y para X = 40</a:t>
            </a:r>
            <a:r>
              <a:rPr lang="pt-PT" sz="2000" dirty="0" smtClean="0"/>
              <a:t>. (</a:t>
            </a:r>
            <a:r>
              <a:rPr lang="pt-PT" sz="2000" dirty="0" err="1" smtClean="0"/>
              <a:t>nao</a:t>
            </a:r>
            <a:r>
              <a:rPr lang="pt-PT" sz="2000" dirty="0" smtClean="0"/>
              <a:t> </a:t>
            </a:r>
            <a:r>
              <a:rPr lang="pt-PT" sz="2000" dirty="0" err="1" smtClean="0"/>
              <a:t>pq</a:t>
            </a:r>
            <a:r>
              <a:rPr lang="pt-PT" sz="2000" dirty="0" smtClean="0"/>
              <a:t> </a:t>
            </a:r>
            <a:r>
              <a:rPr lang="pt-PT" sz="2000" dirty="0" err="1" smtClean="0"/>
              <a:t>relaçao</a:t>
            </a:r>
            <a:r>
              <a:rPr lang="pt-PT" sz="2000" dirty="0" smtClean="0"/>
              <a:t> entre </a:t>
            </a:r>
            <a:r>
              <a:rPr lang="pt-PT" sz="2000" dirty="0" err="1" smtClean="0"/>
              <a:t>variaveis</a:t>
            </a:r>
            <a:r>
              <a:rPr lang="pt-PT" sz="2000" dirty="0" smtClean="0"/>
              <a:t> é fraca)</a:t>
            </a:r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125129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323528" y="260648"/>
            <a:ext cx="8712968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000" dirty="0"/>
              <a:t>No sentido de determinar a relação entre as “semanas de gestação” e a “excreção urinária de </a:t>
            </a:r>
            <a:r>
              <a:rPr lang="pt-PT" sz="2000" dirty="0" err="1"/>
              <a:t>pregnanodiol</a:t>
            </a:r>
            <a:r>
              <a:rPr lang="pt-PT" sz="2000" dirty="0"/>
              <a:t>” (em mg/24h), realizou-se uma análise de correlação/regressão, cujos resultados principais apresentamos a seguir: </a:t>
            </a:r>
            <a:endParaRPr lang="pt-PT" sz="2000" dirty="0" smtClean="0"/>
          </a:p>
          <a:p>
            <a:endParaRPr lang="pt-PT" sz="2400" dirty="0"/>
          </a:p>
          <a:p>
            <a:r>
              <a:rPr lang="pt-PT" dirty="0" smtClean="0"/>
              <a:t>GRÁFICO </a:t>
            </a:r>
            <a:r>
              <a:rPr lang="pt-PT" dirty="0"/>
              <a:t>- Dispersão da “excreção urinária de </a:t>
            </a:r>
            <a:r>
              <a:rPr lang="pt-PT" dirty="0" err="1"/>
              <a:t>pregnanodiol</a:t>
            </a:r>
            <a:r>
              <a:rPr lang="pt-PT" dirty="0"/>
              <a:t>” (em mg/24h) das grávidas em função do nº de “semanas de gestação”.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968" t="27865" r="35432" b="40104"/>
          <a:stretch/>
        </p:blipFill>
        <p:spPr bwMode="auto">
          <a:xfrm>
            <a:off x="1368847" y="2204864"/>
            <a:ext cx="6607174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39" t="58298" r="43336" b="36182"/>
          <a:stretch/>
        </p:blipFill>
        <p:spPr bwMode="auto">
          <a:xfrm>
            <a:off x="2915816" y="5877272"/>
            <a:ext cx="2797546" cy="57784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163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51520" y="1461637"/>
            <a:ext cx="871296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PT" sz="2000" dirty="0"/>
              <a:t>a) Caracterizar a correlação entre as “semanas de gestação” e a “excreção urinária de </a:t>
            </a:r>
            <a:r>
              <a:rPr lang="pt-PT" sz="2000" dirty="0" err="1"/>
              <a:t>pregnanodiol</a:t>
            </a:r>
            <a:r>
              <a:rPr lang="pt-PT" sz="2000" dirty="0"/>
              <a:t>” (em mg/24h</a:t>
            </a:r>
            <a:r>
              <a:rPr lang="pt-PT" sz="2000" dirty="0" smtClean="0"/>
              <a:t>).    (</a:t>
            </a:r>
            <a:r>
              <a:rPr lang="pt-PT" sz="2000" dirty="0" err="1" smtClean="0"/>
              <a:t>relaçao</a:t>
            </a:r>
            <a:r>
              <a:rPr lang="pt-PT" sz="2000" dirty="0" smtClean="0"/>
              <a:t> positiva e muito forte)</a:t>
            </a:r>
            <a:endParaRPr lang="pt-PT" sz="2000" dirty="0"/>
          </a:p>
          <a:p>
            <a:pPr>
              <a:lnSpc>
                <a:spcPct val="150000"/>
              </a:lnSpc>
            </a:pPr>
            <a:endParaRPr lang="pt-PT" sz="2000" dirty="0"/>
          </a:p>
          <a:p>
            <a:pPr>
              <a:lnSpc>
                <a:spcPct val="150000"/>
              </a:lnSpc>
            </a:pPr>
            <a:r>
              <a:rPr lang="pt-PT" sz="2000" dirty="0"/>
              <a:t>b) </a:t>
            </a:r>
            <a:r>
              <a:rPr lang="pt-PT" sz="2000" dirty="0" smtClean="0"/>
              <a:t>Se considerar razoável, calcule o valor estimado da “excreção urinária de </a:t>
            </a:r>
            <a:r>
              <a:rPr lang="pt-PT" sz="2000" dirty="0" err="1" smtClean="0"/>
              <a:t>pregnanodiol</a:t>
            </a:r>
            <a:r>
              <a:rPr lang="pt-PT" sz="2000" dirty="0" smtClean="0"/>
              <a:t>” numa grávida de 15 semanas de gestação. Se não, explique porquê</a:t>
            </a:r>
            <a:r>
              <a:rPr lang="pt-PT" sz="20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pt-PT" sz="2000" dirty="0" smtClean="0"/>
              <a:t>(y </a:t>
            </a:r>
            <a:r>
              <a:rPr lang="pt-PT" sz="2000" dirty="0" smtClean="0"/>
              <a:t>= 0,38 </a:t>
            </a:r>
            <a:r>
              <a:rPr lang="pt-PT" sz="2000" dirty="0" smtClean="0"/>
              <a:t>+0,87 </a:t>
            </a:r>
            <a:r>
              <a:rPr lang="pt-PT" sz="2000" dirty="0" smtClean="0"/>
              <a:t>x  ;       Y = </a:t>
            </a:r>
            <a:r>
              <a:rPr lang="pt-PT" sz="2000" dirty="0" smtClean="0"/>
              <a:t>13,43 </a:t>
            </a:r>
            <a:r>
              <a:rPr lang="pt-PT" sz="2000" dirty="0" smtClean="0"/>
              <a:t>mg/24h )</a:t>
            </a:r>
          </a:p>
          <a:p>
            <a:pPr>
              <a:lnSpc>
                <a:spcPct val="150000"/>
              </a:lnSpc>
            </a:pPr>
            <a:endParaRPr lang="pt-PT" sz="2000" dirty="0"/>
          </a:p>
          <a:p>
            <a:pPr>
              <a:lnSpc>
                <a:spcPct val="150000"/>
              </a:lnSpc>
            </a:pPr>
            <a:r>
              <a:rPr lang="pt-PT" sz="2000" dirty="0" smtClean="0"/>
              <a:t>c) É seguro fazer uma estimativa com base nesta recta de regressão para o valor da “excreção urinária de </a:t>
            </a:r>
            <a:r>
              <a:rPr lang="pt-PT" sz="2000" dirty="0" err="1" smtClean="0"/>
              <a:t>pregnanodiol</a:t>
            </a:r>
            <a:r>
              <a:rPr lang="pt-PT" sz="2000" dirty="0" smtClean="0"/>
              <a:t>” numa grávida de 26 semanas de gestação? Porquê? (não, </a:t>
            </a:r>
            <a:r>
              <a:rPr lang="pt-PT" sz="2000" dirty="0" smtClean="0"/>
              <a:t>porque </a:t>
            </a:r>
            <a:r>
              <a:rPr lang="pt-PT" sz="2000" dirty="0" smtClean="0"/>
              <a:t>para x &gt; 24, há </a:t>
            </a:r>
            <a:r>
              <a:rPr lang="pt-PT" sz="2000" dirty="0" smtClean="0"/>
              <a:t>uma grande dispersão </a:t>
            </a:r>
            <a:r>
              <a:rPr lang="pt-PT" sz="2000" dirty="0" smtClean="0"/>
              <a:t>dos </a:t>
            </a:r>
            <a:r>
              <a:rPr lang="pt-PT" sz="2000" dirty="0" smtClean="0"/>
              <a:t>dados em relação à reta de regressão.)</a:t>
            </a:r>
            <a:endParaRPr lang="pt-PT" sz="2000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39" t="58298" r="43336" b="36182"/>
          <a:stretch/>
        </p:blipFill>
        <p:spPr bwMode="auto">
          <a:xfrm>
            <a:off x="3142606" y="474888"/>
            <a:ext cx="2797546" cy="577848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982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085014" y="2484185"/>
            <a:ext cx="30711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200" dirty="0" smtClean="0"/>
              <a:t>PROBABILIDADES</a:t>
            </a:r>
            <a:endParaRPr lang="pt-PT" sz="3200" dirty="0"/>
          </a:p>
        </p:txBody>
      </p:sp>
    </p:spTree>
    <p:extLst>
      <p:ext uri="{BB962C8B-B14F-4D97-AF65-F5344CB8AC3E}">
        <p14:creationId xmlns:p14="http://schemas.microsoft.com/office/powerpoint/2010/main" val="358437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"/>
          <p:cNvSpPr/>
          <p:nvPr/>
        </p:nvSpPr>
        <p:spPr>
          <a:xfrm>
            <a:off x="323528" y="332656"/>
            <a:ext cx="8496944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sz="2000" dirty="0" smtClean="0"/>
              <a:t>Sabendo que em média são consumidos 4 cateteres por dia num serviço, calcule a probabilidade de, para um qualquer dia seleccionado aleatoriamente desse serviço,</a:t>
            </a:r>
          </a:p>
          <a:p>
            <a:pPr>
              <a:lnSpc>
                <a:spcPct val="150000"/>
              </a:lnSpc>
            </a:pPr>
            <a:endParaRPr lang="pt-PT" sz="2000" dirty="0"/>
          </a:p>
          <a:p>
            <a:pPr>
              <a:lnSpc>
                <a:spcPct val="150000"/>
              </a:lnSpc>
            </a:pPr>
            <a:endParaRPr lang="pt-PT" sz="2000" dirty="0" smtClean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PT" sz="2000" dirty="0" smtClean="0"/>
              <a:t>Serem consumidos pelo menos 3 cateteres. (0,762)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endParaRPr lang="pt-PT" sz="2000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PT" sz="2000" dirty="0" smtClean="0"/>
              <a:t>Não ser consumido nenhum cateter. (0,018)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endParaRPr lang="pt-PT" sz="2000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PT" sz="2000" dirty="0" smtClean="0"/>
              <a:t>Serem consumidos mais de 4 e não mais de 7 cateteres. (0,320)</a:t>
            </a:r>
          </a:p>
          <a:p>
            <a:pPr marL="342900" indent="-342900">
              <a:lnSpc>
                <a:spcPct val="150000"/>
              </a:lnSpc>
              <a:buAutoNum type="alphaLcParenR"/>
            </a:pPr>
            <a:endParaRPr lang="pt-PT" sz="2000" dirty="0"/>
          </a:p>
          <a:p>
            <a:pPr marL="342900" indent="-342900">
              <a:lnSpc>
                <a:spcPct val="150000"/>
              </a:lnSpc>
              <a:buAutoNum type="alphaLcParenR"/>
            </a:pPr>
            <a:r>
              <a:rPr lang="pt-PT" sz="2000" dirty="0" smtClean="0"/>
              <a:t>Serem consumidos exactamente 6 cateteres. (0,104)</a:t>
            </a:r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22871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1243</Words>
  <Application>Microsoft Office PowerPoint</Application>
  <PresentationFormat>Apresentação no Ecrã (4:3)</PresentationFormat>
  <Paragraphs>195</Paragraphs>
  <Slides>18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18</vt:i4>
      </vt:variant>
    </vt:vector>
  </HeadingPairs>
  <TitlesOfParts>
    <vt:vector size="19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Utilizador</dc:creator>
  <cp:lastModifiedBy>Utilizador</cp:lastModifiedBy>
  <cp:revision>18</cp:revision>
  <dcterms:created xsi:type="dcterms:W3CDTF">2015-12-30T14:45:26Z</dcterms:created>
  <dcterms:modified xsi:type="dcterms:W3CDTF">2016-12-27T19:14:33Z</dcterms:modified>
</cp:coreProperties>
</file>