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519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99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740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558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650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183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96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50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033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840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823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372B3-2ACA-4909-B24A-57487CCFD7FD}" type="datetimeFigureOut">
              <a:rPr lang="pt-PT" smtClean="0"/>
              <a:t>04/01/2016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709E4-3007-4042-8A5A-1C49322F06F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489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449652"/>
              </p:ext>
            </p:extLst>
          </p:nvPr>
        </p:nvGraphicFramePr>
        <p:xfrm>
          <a:off x="251520" y="1397000"/>
          <a:ext cx="86409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39552" y="2636912"/>
            <a:ext cx="3780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sz="2400" dirty="0" smtClean="0"/>
              <a:t>Média</a:t>
            </a:r>
          </a:p>
          <a:p>
            <a:pPr marL="342900" indent="-342900">
              <a:buAutoNum type="alphaLcParenR"/>
            </a:pPr>
            <a:endParaRPr lang="pt-PT" sz="2400" dirty="0" smtClean="0"/>
          </a:p>
          <a:p>
            <a:pPr marL="342900" indent="-342900">
              <a:buAutoNum type="alphaLcParenR"/>
            </a:pPr>
            <a:r>
              <a:rPr lang="pt-PT" sz="2400" dirty="0" smtClean="0"/>
              <a:t>Mediana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Moda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Desvio-padrão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/>
              <a:t>V</a:t>
            </a:r>
            <a:r>
              <a:rPr lang="pt-PT" sz="2400" dirty="0" smtClean="0"/>
              <a:t>ariância</a:t>
            </a:r>
          </a:p>
        </p:txBody>
      </p:sp>
    </p:spTree>
    <p:extLst>
      <p:ext uri="{BB962C8B-B14F-4D97-AF65-F5344CB8AC3E}">
        <p14:creationId xmlns:p14="http://schemas.microsoft.com/office/powerpoint/2010/main" val="99631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660051"/>
              </p:ext>
            </p:extLst>
          </p:nvPr>
        </p:nvGraphicFramePr>
        <p:xfrm>
          <a:off x="1524000" y="646688"/>
          <a:ext cx="6096000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K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dirty="0" smtClean="0"/>
                        <a:t>F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20-30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30-40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40-50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15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50-60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60-70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7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5536" y="3631664"/>
            <a:ext cx="37804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sz="2000" dirty="0" smtClean="0"/>
              <a:t>Média</a:t>
            </a:r>
          </a:p>
          <a:p>
            <a:pPr marL="342900" indent="-342900">
              <a:buAutoNum type="alphaLcParenR"/>
            </a:pPr>
            <a:endParaRPr lang="pt-PT" sz="2000" dirty="0" smtClean="0"/>
          </a:p>
          <a:p>
            <a:pPr marL="342900" indent="-342900">
              <a:buAutoNum type="alphaLcParenR"/>
            </a:pPr>
            <a:r>
              <a:rPr lang="pt-PT" sz="2000" dirty="0" smtClean="0"/>
              <a:t>Mediana</a:t>
            </a:r>
          </a:p>
          <a:p>
            <a:pPr marL="342900" indent="-342900">
              <a:buAutoNum type="alphaLcParenR"/>
            </a:pPr>
            <a:endParaRPr lang="pt-PT" sz="2000" dirty="0"/>
          </a:p>
          <a:p>
            <a:pPr marL="342900" indent="-342900">
              <a:buAutoNum type="alphaLcParenR"/>
            </a:pPr>
            <a:r>
              <a:rPr lang="pt-PT" sz="2000" dirty="0" smtClean="0"/>
              <a:t>Moda</a:t>
            </a:r>
          </a:p>
          <a:p>
            <a:pPr marL="342900" indent="-342900">
              <a:buAutoNum type="alphaLcParenR"/>
            </a:pPr>
            <a:endParaRPr lang="pt-PT" sz="2000" dirty="0"/>
          </a:p>
          <a:p>
            <a:pPr marL="342900" indent="-342900">
              <a:buAutoNum type="alphaLcParenR"/>
            </a:pPr>
            <a:r>
              <a:rPr lang="pt-PT" sz="2000" dirty="0" smtClean="0"/>
              <a:t>Desvio-padrão</a:t>
            </a:r>
          </a:p>
        </p:txBody>
      </p:sp>
      <p:sp>
        <p:nvSpPr>
          <p:cNvPr id="4" name="Rectângulo 3"/>
          <p:cNvSpPr/>
          <p:nvPr/>
        </p:nvSpPr>
        <p:spPr>
          <a:xfrm>
            <a:off x="4175956" y="3770163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2000" dirty="0" smtClean="0"/>
              <a:t>e) Q1</a:t>
            </a:r>
          </a:p>
          <a:p>
            <a:endParaRPr lang="pt-PT" sz="2000" dirty="0"/>
          </a:p>
          <a:p>
            <a:r>
              <a:rPr lang="pt-PT" sz="2000" dirty="0" smtClean="0"/>
              <a:t>f) P95</a:t>
            </a:r>
          </a:p>
        </p:txBody>
      </p:sp>
    </p:spTree>
    <p:extLst>
      <p:ext uri="{BB962C8B-B14F-4D97-AF65-F5344CB8AC3E}">
        <p14:creationId xmlns:p14="http://schemas.microsoft.com/office/powerpoint/2010/main" val="14644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395536" y="3284984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AutoNum type="alphaLcParenR"/>
            </a:pPr>
            <a:r>
              <a:rPr lang="pt-PT" dirty="0" smtClean="0"/>
              <a:t>Classificar a distribuição quanto à sua simetria.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endParaRPr lang="pt-PT" dirty="0" smtClean="0"/>
          </a:p>
          <a:p>
            <a:pPr>
              <a:lnSpc>
                <a:spcPct val="200000"/>
              </a:lnSpc>
            </a:pPr>
            <a:r>
              <a:rPr lang="pt-PT" dirty="0" smtClean="0"/>
              <a:t>b) Qual a medida de tendência central mais adequada para esta distribuição</a:t>
            </a:r>
            <a:r>
              <a:rPr lang="pt-PT" dirty="0" smtClean="0"/>
              <a:t>? Porqu</a:t>
            </a:r>
            <a:r>
              <a:rPr lang="pt-PT" dirty="0" smtClean="0"/>
              <a:t>ê?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95536" y="617885"/>
            <a:ext cx="6054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 smtClean="0"/>
              <a:t>Usando os dados e valores obtidos no exercício anterior: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06881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156"/>
          <a:stretch/>
        </p:blipFill>
        <p:spPr bwMode="auto">
          <a:xfrm>
            <a:off x="3347864" y="135182"/>
            <a:ext cx="2382373" cy="480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5157192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dirty="0" smtClean="0"/>
              <a:t>Caracterizar a correlação entre a variável “semanas de gestação” e a variável “peso”.</a:t>
            </a:r>
          </a:p>
          <a:p>
            <a:pPr marL="342900" indent="-342900">
              <a:buAutoNum type="alphaLcParenR"/>
            </a:pPr>
            <a:endParaRPr lang="pt-PT" dirty="0"/>
          </a:p>
          <a:p>
            <a:pPr marL="342900" indent="-342900">
              <a:buAutoNum type="alphaLcParenR"/>
            </a:pPr>
            <a:r>
              <a:rPr lang="pt-PT" dirty="0" smtClean="0"/>
              <a:t>Faz sentido estimar a variável “peso” para “semanas de gestação” inferiores a 28? Se sim,  calcular “peso” para 26 “semanas de gestação”.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6495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8557" y="548094"/>
            <a:ext cx="880593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PT" sz="2800" dirty="0"/>
              <a:t>X ~ B (27; 0,3)</a:t>
            </a: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A incidência de flebites por CVP, em serviços de internamento, é de 30%. Foram seleccionados aleatoriamente, num serviço de internamento, 27 doentes. </a:t>
            </a:r>
            <a:r>
              <a:rPr lang="pt-PT" sz="2000" dirty="0"/>
              <a:t>D</a:t>
            </a:r>
            <a:r>
              <a:rPr lang="pt-PT" sz="2000" dirty="0" smtClean="0"/>
              <a:t>etermine </a:t>
            </a:r>
            <a:r>
              <a:rPr lang="pt-PT" sz="2000" dirty="0"/>
              <a:t>a probabilidade </a:t>
            </a:r>
            <a:r>
              <a:rPr lang="pt-PT" sz="2000" dirty="0" smtClean="0"/>
              <a:t>de, na amostra </a:t>
            </a:r>
            <a:r>
              <a:rPr lang="pt-PT" sz="2000" dirty="0"/>
              <a:t>seleccionada</a:t>
            </a:r>
            <a:r>
              <a:rPr lang="pt-PT" sz="2000" dirty="0" smtClean="0"/>
              <a:t>:</a:t>
            </a:r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  <a:p>
            <a:pPr marL="457200" indent="-457200" algn="just">
              <a:buAutoNum type="alphaLcParenR"/>
            </a:pPr>
            <a:r>
              <a:rPr lang="pt-PT" sz="2000" dirty="0" smtClean="0"/>
              <a:t>Exatamente 3 doentes terem flebite;</a:t>
            </a:r>
          </a:p>
          <a:p>
            <a:pPr marL="457200" indent="-457200" algn="just">
              <a:buAutoNum type="alphaLcParenR"/>
            </a:pPr>
            <a:endParaRPr lang="pt-PT" sz="2000" dirty="0"/>
          </a:p>
          <a:p>
            <a:pPr marL="457200" indent="-457200" algn="just">
              <a:buAutoNum type="alphaLcParenR"/>
            </a:pPr>
            <a:r>
              <a:rPr lang="pt-PT" sz="2000" dirty="0" smtClean="0"/>
              <a:t>Não mais de </a:t>
            </a:r>
            <a:r>
              <a:rPr lang="pt-PT" sz="2000" dirty="0" smtClean="0"/>
              <a:t>3 </a:t>
            </a:r>
            <a:r>
              <a:rPr lang="pt-PT" sz="2000" dirty="0" smtClean="0"/>
              <a:t>doentes terem flebite;</a:t>
            </a:r>
          </a:p>
          <a:p>
            <a:pPr marL="457200" indent="-457200" algn="just">
              <a:buAutoNum type="alphaLcParenR"/>
            </a:pPr>
            <a:endParaRPr lang="pt-PT" sz="2000" dirty="0"/>
          </a:p>
          <a:p>
            <a:pPr marL="457200" indent="-457200" algn="just">
              <a:buAutoNum type="alphaLcParenR"/>
            </a:pPr>
            <a:r>
              <a:rPr lang="pt-PT" sz="2000" dirty="0" smtClean="0"/>
              <a:t>Pelo menos</a:t>
            </a:r>
            <a:r>
              <a:rPr lang="pt-PT" sz="2000" dirty="0" smtClean="0"/>
              <a:t> </a:t>
            </a:r>
            <a:r>
              <a:rPr lang="pt-PT" sz="2000" dirty="0" smtClean="0"/>
              <a:t>3 doentes terem flebite;</a:t>
            </a:r>
          </a:p>
        </p:txBody>
      </p:sp>
    </p:spTree>
    <p:extLst>
      <p:ext uri="{BB962C8B-B14F-4D97-AF65-F5344CB8AC3E}">
        <p14:creationId xmlns:p14="http://schemas.microsoft.com/office/powerpoint/2010/main" val="348765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04664"/>
            <a:ext cx="871296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/>
              <a:t>X ~ </a:t>
            </a:r>
            <a:r>
              <a:rPr lang="pt-PT" sz="2800" dirty="0" smtClean="0"/>
              <a:t>P (20,3)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Num centro de saúde marcam-se</a:t>
            </a:r>
            <a:r>
              <a:rPr lang="pt-PT" sz="2000" dirty="0"/>
              <a:t> por </a:t>
            </a:r>
            <a:r>
              <a:rPr lang="pt-PT" sz="2000" dirty="0" smtClean="0"/>
              <a:t>semana</a:t>
            </a:r>
            <a:r>
              <a:rPr lang="pt-PT" sz="2000" dirty="0"/>
              <a:t> </a:t>
            </a:r>
            <a:r>
              <a:rPr lang="pt-PT" sz="2000" dirty="0" smtClean="0"/>
              <a:t> uma  média de 20,3 consultas de controlo da diabetes.  Escolhendo aleatoriamente uma semana, determina a probabilidade de:</a:t>
            </a:r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pt-PT" sz="2000" dirty="0" smtClean="0"/>
              <a:t>Marcarem exactamente 10 consultas de controlo da diabetes numa semana, nesse centro de saúde;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pt-PT" sz="2000" dirty="0" smtClean="0"/>
              <a:t>Marcarem no máximo 6 consultas </a:t>
            </a:r>
            <a:r>
              <a:rPr lang="pt-PT" sz="2000" dirty="0"/>
              <a:t>de controlo da diabetes, nesse centro de </a:t>
            </a:r>
            <a:r>
              <a:rPr lang="pt-PT" sz="2000" dirty="0" smtClean="0"/>
              <a:t>saúde</a:t>
            </a:r>
            <a:r>
              <a:rPr lang="pt-PT" sz="2000" dirty="0"/>
              <a:t>;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pt-PT" sz="2000" dirty="0" smtClean="0"/>
              <a:t>Marcarem mais de 5 e  não mais de 10 </a:t>
            </a:r>
            <a:r>
              <a:rPr lang="pt-PT" sz="2000" dirty="0"/>
              <a:t>consultas de controlo da diabetes, nesse centro de </a:t>
            </a:r>
            <a:r>
              <a:rPr lang="pt-PT" sz="2000" dirty="0" smtClean="0"/>
              <a:t>saúde. </a:t>
            </a:r>
          </a:p>
        </p:txBody>
      </p:sp>
    </p:spTree>
    <p:extLst>
      <p:ext uri="{BB962C8B-B14F-4D97-AF65-F5344CB8AC3E}">
        <p14:creationId xmlns:p14="http://schemas.microsoft.com/office/powerpoint/2010/main" val="283477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260648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PT" altLang="pt-PT" sz="2800" dirty="0" smtClean="0"/>
              <a:t>X ~ N (</a:t>
            </a:r>
            <a:r>
              <a:rPr lang="pt-PT" altLang="pt-PT" sz="2800" dirty="0" smtClean="0"/>
              <a:t>22,4; </a:t>
            </a:r>
            <a:r>
              <a:rPr lang="pt-PT" altLang="pt-PT" sz="2800" dirty="0" smtClean="0"/>
              <a:t>4)</a:t>
            </a:r>
          </a:p>
          <a:p>
            <a:pPr algn="just">
              <a:lnSpc>
                <a:spcPct val="150000"/>
              </a:lnSpc>
            </a:pPr>
            <a:r>
              <a:rPr lang="pt-PT" altLang="pt-PT" sz="2000" dirty="0" smtClean="0"/>
              <a:t>Sabendo </a:t>
            </a:r>
            <a:r>
              <a:rPr lang="pt-PT" altLang="pt-PT" sz="2000" dirty="0"/>
              <a:t>que o tempo de espera para a consulta, nos serviços do CHUC, é uma variável aleatória </a:t>
            </a:r>
            <a:r>
              <a:rPr lang="pt-PT" altLang="pt-PT" sz="2000" u="sng" dirty="0"/>
              <a:t>simétrica</a:t>
            </a:r>
            <a:r>
              <a:rPr lang="pt-PT" altLang="pt-PT" sz="2000" dirty="0"/>
              <a:t> e </a:t>
            </a:r>
            <a:r>
              <a:rPr lang="pt-PT" altLang="pt-PT" sz="2000" dirty="0" err="1"/>
              <a:t>mesocúrtica</a:t>
            </a:r>
            <a:r>
              <a:rPr lang="pt-PT" altLang="pt-PT" sz="2000" dirty="0"/>
              <a:t> com mediana de </a:t>
            </a:r>
            <a:r>
              <a:rPr lang="pt-PT" altLang="pt-PT" sz="2000" dirty="0" smtClean="0"/>
              <a:t>22,4 </a:t>
            </a:r>
            <a:r>
              <a:rPr lang="pt-PT" altLang="pt-PT" sz="2000" dirty="0"/>
              <a:t>minutos e variância 16, determine a probabilidade de um utente, que aguarda para ser consultado, seleccionado aleatoriamente:</a:t>
            </a:r>
          </a:p>
          <a:p>
            <a:pPr algn="just">
              <a:lnSpc>
                <a:spcPct val="150000"/>
              </a:lnSpc>
            </a:pPr>
            <a:endParaRPr lang="pt-PT" altLang="pt-PT" sz="2000" dirty="0"/>
          </a:p>
          <a:p>
            <a:pPr marL="342900" indent="-342900" algn="just">
              <a:lnSpc>
                <a:spcPct val="200000"/>
              </a:lnSpc>
              <a:buAutoNum type="alphaLcParenR"/>
            </a:pPr>
            <a:r>
              <a:rPr lang="pt-PT" altLang="pt-PT" sz="2000" dirty="0"/>
              <a:t>Esperar menos de </a:t>
            </a:r>
            <a:r>
              <a:rPr lang="pt-PT" altLang="pt-PT" sz="2000" dirty="0" smtClean="0"/>
              <a:t>22,4 </a:t>
            </a:r>
            <a:r>
              <a:rPr lang="pt-PT" altLang="pt-PT" sz="2000" dirty="0"/>
              <a:t>minutos</a:t>
            </a:r>
            <a:r>
              <a:rPr lang="pt-PT" altLang="pt-PT" sz="2000" dirty="0" smtClean="0"/>
              <a:t>;</a:t>
            </a:r>
            <a:endParaRPr lang="pt-PT" altLang="pt-PT" sz="2000" dirty="0"/>
          </a:p>
          <a:p>
            <a:pPr marL="342900" indent="-342900" algn="just">
              <a:lnSpc>
                <a:spcPct val="200000"/>
              </a:lnSpc>
              <a:buAutoNum type="alphaLcParenR"/>
            </a:pPr>
            <a:r>
              <a:rPr lang="pt-PT" altLang="pt-PT" sz="2000" dirty="0"/>
              <a:t>Esperar entre 15 e 25 minutos;</a:t>
            </a:r>
          </a:p>
          <a:p>
            <a:pPr marL="342900" indent="-342900" algn="just">
              <a:lnSpc>
                <a:spcPct val="200000"/>
              </a:lnSpc>
              <a:buAutoNum type="alphaLcParenR"/>
            </a:pPr>
            <a:r>
              <a:rPr lang="pt-PT" altLang="pt-PT" sz="2000" dirty="0"/>
              <a:t>Esperar mais de 30 minutos</a:t>
            </a:r>
            <a:r>
              <a:rPr lang="pt-PT" altLang="pt-PT" sz="2000" dirty="0" smtClean="0"/>
              <a:t>.</a:t>
            </a:r>
          </a:p>
          <a:p>
            <a:pPr marL="342900" indent="-342900" algn="just">
              <a:lnSpc>
                <a:spcPct val="200000"/>
              </a:lnSpc>
              <a:buAutoNum type="alphaLcParenR"/>
            </a:pPr>
            <a:endParaRPr lang="pt-PT" altLang="pt-PT" sz="2000" dirty="0"/>
          </a:p>
          <a:p>
            <a:pPr lvl="8" algn="just">
              <a:lnSpc>
                <a:spcPct val="200000"/>
              </a:lnSpc>
            </a:pPr>
            <a:r>
              <a:rPr lang="pt-PT" altLang="pt-PT" sz="2000" dirty="0" smtClean="0"/>
              <a:t>!!! </a:t>
            </a:r>
            <a:r>
              <a:rPr lang="pt-PT" altLang="pt-PT" sz="2000" dirty="0" smtClean="0"/>
              <a:t>Ordem dos valores na </a:t>
            </a:r>
            <a:r>
              <a:rPr lang="pt-PT" altLang="pt-PT" sz="2000" dirty="0" err="1" smtClean="0"/>
              <a:t>calc</a:t>
            </a:r>
            <a:endParaRPr lang="pt-PT" altLang="pt-PT" sz="2000" dirty="0"/>
          </a:p>
        </p:txBody>
      </p:sp>
    </p:spTree>
    <p:extLst>
      <p:ext uri="{BB962C8B-B14F-4D97-AF65-F5344CB8AC3E}">
        <p14:creationId xmlns:p14="http://schemas.microsoft.com/office/powerpoint/2010/main" val="394128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95536" y="98072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/>
              <a:t>N</a:t>
            </a:r>
            <a:r>
              <a:rPr lang="pt-PT" sz="2000" dirty="0" smtClean="0"/>
              <a:t>uma amostra aleatória de 27 utentes com diabetes tipo 2, a média do valor da glicémia capilar em jejum foi 102 mg/dl</a:t>
            </a:r>
            <a:r>
              <a:rPr lang="pt-PT" sz="2000" dirty="0" smtClean="0"/>
              <a:t>, com um </a:t>
            </a:r>
            <a:r>
              <a:rPr lang="pt-PT" sz="2000" dirty="0" smtClean="0"/>
              <a:t>desvio-padrão </a:t>
            </a:r>
            <a:r>
              <a:rPr lang="pt-PT" sz="2000" dirty="0" smtClean="0"/>
              <a:t>de 12,3 </a:t>
            </a:r>
            <a:r>
              <a:rPr lang="pt-PT" sz="2000" dirty="0" smtClean="0"/>
              <a:t>mg/dl.</a:t>
            </a:r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a) Determina</a:t>
            </a:r>
            <a:r>
              <a:rPr lang="pt-PT" sz="2000" dirty="0"/>
              <a:t>, com 95% de confiança, o intervalo em que se situa a média real </a:t>
            </a:r>
            <a:r>
              <a:rPr lang="pt-PT" sz="2000" dirty="0" smtClean="0"/>
              <a:t>da glicémia capilar (mg/dl) em jejum, na </a:t>
            </a:r>
            <a:r>
              <a:rPr lang="pt-PT" sz="2000" dirty="0"/>
              <a:t>população</a:t>
            </a:r>
            <a:r>
              <a:rPr lang="pt-PT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b) O que significam os valores obtidos?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698116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782702"/>
            <a:ext cx="828092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Numa amostra de 32 doentes, com idades entre os 18 e 85 anos, internados no Hospital Z, registaram-se 12 casos de infeções nosocomiais. 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Determina </a:t>
            </a:r>
            <a:r>
              <a:rPr lang="pt-PT" sz="2000" dirty="0"/>
              <a:t>o intervalo de </a:t>
            </a:r>
            <a:r>
              <a:rPr lang="pt-PT" sz="2000" dirty="0" smtClean="0"/>
              <a:t>95% </a:t>
            </a:r>
            <a:r>
              <a:rPr lang="pt-PT" sz="2000" dirty="0"/>
              <a:t>de confiança para a proporção de casos de </a:t>
            </a:r>
            <a:r>
              <a:rPr lang="pt-PT" sz="2000" dirty="0" smtClean="0"/>
              <a:t>infeções nosocomiais, na respectiva </a:t>
            </a:r>
            <a:r>
              <a:rPr lang="pt-PT" sz="2000" dirty="0"/>
              <a:t>população</a:t>
            </a:r>
            <a:r>
              <a:rPr lang="pt-PT" sz="2000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Qual o significado dos resultados obtidos?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4176587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481</Words>
  <Application>Microsoft Office PowerPoint</Application>
  <PresentationFormat>Apresentação no Ecrã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17</cp:revision>
  <dcterms:created xsi:type="dcterms:W3CDTF">2015-12-30T19:30:50Z</dcterms:created>
  <dcterms:modified xsi:type="dcterms:W3CDTF">2016-01-04T13:29:26Z</dcterms:modified>
</cp:coreProperties>
</file>