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7" r:id="rId2"/>
    <p:sldId id="258" r:id="rId3"/>
    <p:sldId id="259" r:id="rId4"/>
    <p:sldId id="266" r:id="rId5"/>
    <p:sldId id="267" r:id="rId6"/>
    <p:sldId id="261" r:id="rId7"/>
    <p:sldId id="262" r:id="rId8"/>
    <p:sldId id="268" r:id="rId9"/>
    <p:sldId id="264" r:id="rId10"/>
    <p:sldId id="263" r:id="rId11"/>
    <p:sldId id="277" r:id="rId12"/>
    <p:sldId id="270" r:id="rId13"/>
    <p:sldId id="323" r:id="rId14"/>
    <p:sldId id="279" r:id="rId15"/>
    <p:sldId id="324" r:id="rId16"/>
    <p:sldId id="281" r:id="rId17"/>
    <p:sldId id="283" r:id="rId18"/>
    <p:sldId id="282" r:id="rId19"/>
    <p:sldId id="284" r:id="rId20"/>
    <p:sldId id="285" r:id="rId21"/>
    <p:sldId id="286" r:id="rId22"/>
    <p:sldId id="273" r:id="rId23"/>
    <p:sldId id="287" r:id="rId24"/>
    <p:sldId id="275" r:id="rId25"/>
    <p:sldId id="276" r:id="rId26"/>
    <p:sldId id="278" r:id="rId27"/>
    <p:sldId id="289" r:id="rId28"/>
    <p:sldId id="290" r:id="rId29"/>
    <p:sldId id="291" r:id="rId30"/>
    <p:sldId id="293" r:id="rId31"/>
    <p:sldId id="294" r:id="rId32"/>
    <p:sldId id="300" r:id="rId33"/>
    <p:sldId id="298" r:id="rId34"/>
    <p:sldId id="301" r:id="rId35"/>
    <p:sldId id="312" r:id="rId36"/>
    <p:sldId id="317" r:id="rId37"/>
    <p:sldId id="302" r:id="rId38"/>
    <p:sldId id="313" r:id="rId39"/>
    <p:sldId id="311" r:id="rId40"/>
    <p:sldId id="310" r:id="rId41"/>
    <p:sldId id="304" r:id="rId42"/>
    <p:sldId id="314" r:id="rId43"/>
    <p:sldId id="315" r:id="rId44"/>
    <p:sldId id="305" r:id="rId45"/>
    <p:sldId id="318" r:id="rId46"/>
    <p:sldId id="319" r:id="rId47"/>
    <p:sldId id="320" r:id="rId48"/>
    <p:sldId id="316" r:id="rId49"/>
    <p:sldId id="321" r:id="rId50"/>
    <p:sldId id="322" r:id="rId51"/>
    <p:sldId id="309" r:id="rId52"/>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B800"/>
    <a:srgbClr val="ED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51" autoAdjust="0"/>
    <p:restoredTop sz="94660"/>
  </p:normalViewPr>
  <p:slideViewPr>
    <p:cSldViewPr showGuides="1">
      <p:cViewPr>
        <p:scale>
          <a:sx n="62" d="100"/>
          <a:sy n="62" d="100"/>
        </p:scale>
        <p:origin x="-629"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78C3D-5352-46BF-A2E5-8D8EA3EDDB49}" type="datetimeFigureOut">
              <a:rPr lang="pt-PT" smtClean="0"/>
              <a:t>26-12-2016</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322583-F255-4EA3-A781-BA82CA8A3DFA}" type="slidenum">
              <a:rPr lang="pt-PT" smtClean="0"/>
              <a:t>‹nº›</a:t>
            </a:fld>
            <a:endParaRPr lang="pt-PT"/>
          </a:p>
        </p:txBody>
      </p:sp>
    </p:spTree>
    <p:extLst>
      <p:ext uri="{BB962C8B-B14F-4D97-AF65-F5344CB8AC3E}">
        <p14:creationId xmlns:p14="http://schemas.microsoft.com/office/powerpoint/2010/main" val="482511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Times New Roman" pitchFamily="18" charset="0"/>
              </a:defRPr>
            </a:lvl1pPr>
            <a:lvl2pPr marL="741363" indent="-284163" eaLnBrk="0" hangingPunct="0">
              <a:spcBef>
                <a:spcPct val="30000"/>
              </a:spcBef>
              <a:defRPr kumimoji="1" sz="1200">
                <a:solidFill>
                  <a:schemeClr val="tx1"/>
                </a:solidFill>
                <a:latin typeface="Times New Roman" pitchFamily="18" charset="0"/>
              </a:defRPr>
            </a:lvl2pPr>
            <a:lvl3pPr marL="1141413" indent="-227013" eaLnBrk="0" hangingPunct="0">
              <a:spcBef>
                <a:spcPct val="30000"/>
              </a:spcBef>
              <a:defRPr kumimoji="1" sz="1200">
                <a:solidFill>
                  <a:schemeClr val="tx1"/>
                </a:solidFill>
                <a:latin typeface="Times New Roman" pitchFamily="18" charset="0"/>
              </a:defRPr>
            </a:lvl3pPr>
            <a:lvl4pPr marL="1598613" indent="-227013" eaLnBrk="0" hangingPunct="0">
              <a:spcBef>
                <a:spcPct val="30000"/>
              </a:spcBef>
              <a:defRPr kumimoji="1" sz="1200">
                <a:solidFill>
                  <a:schemeClr val="tx1"/>
                </a:solidFill>
                <a:latin typeface="Times New Roman" pitchFamily="18" charset="0"/>
              </a:defRPr>
            </a:lvl4pPr>
            <a:lvl5pPr marL="2055813" indent="-227013" eaLnBrk="0" hangingPunct="0">
              <a:spcBef>
                <a:spcPct val="30000"/>
              </a:spcBef>
              <a:defRPr kumimoji="1" sz="1200">
                <a:solidFill>
                  <a:schemeClr val="tx1"/>
                </a:solidFill>
                <a:latin typeface="Times New Roman" pitchFamily="18" charset="0"/>
              </a:defRPr>
            </a:lvl5pPr>
            <a:lvl6pPr marL="2513013" indent="-227013" eaLnBrk="0" fontAlgn="base" hangingPunct="0">
              <a:spcBef>
                <a:spcPct val="30000"/>
              </a:spcBef>
              <a:spcAft>
                <a:spcPct val="0"/>
              </a:spcAft>
              <a:defRPr kumimoji="1" sz="1200">
                <a:solidFill>
                  <a:schemeClr val="tx1"/>
                </a:solidFill>
                <a:latin typeface="Times New Roman" pitchFamily="18" charset="0"/>
              </a:defRPr>
            </a:lvl6pPr>
            <a:lvl7pPr marL="2970213" indent="-227013" eaLnBrk="0" fontAlgn="base" hangingPunct="0">
              <a:spcBef>
                <a:spcPct val="30000"/>
              </a:spcBef>
              <a:spcAft>
                <a:spcPct val="0"/>
              </a:spcAft>
              <a:defRPr kumimoji="1" sz="1200">
                <a:solidFill>
                  <a:schemeClr val="tx1"/>
                </a:solidFill>
                <a:latin typeface="Times New Roman" pitchFamily="18" charset="0"/>
              </a:defRPr>
            </a:lvl7pPr>
            <a:lvl8pPr marL="3427413" indent="-227013" eaLnBrk="0" fontAlgn="base" hangingPunct="0">
              <a:spcBef>
                <a:spcPct val="30000"/>
              </a:spcBef>
              <a:spcAft>
                <a:spcPct val="0"/>
              </a:spcAft>
              <a:defRPr kumimoji="1" sz="1200">
                <a:solidFill>
                  <a:schemeClr val="tx1"/>
                </a:solidFill>
                <a:latin typeface="Times New Roman" pitchFamily="18" charset="0"/>
              </a:defRPr>
            </a:lvl8pPr>
            <a:lvl9pPr marL="3884613" indent="-227013" eaLnBrk="0" fontAlgn="base" hangingPunct="0">
              <a:spcBef>
                <a:spcPct val="30000"/>
              </a:spcBef>
              <a:spcAft>
                <a:spcPct val="0"/>
              </a:spcAft>
              <a:defRPr kumimoji="1" sz="1200">
                <a:solidFill>
                  <a:schemeClr val="tx1"/>
                </a:solidFill>
                <a:latin typeface="Times New Roman" pitchFamily="18" charset="0"/>
              </a:defRPr>
            </a:lvl9pPr>
          </a:lstStyle>
          <a:p>
            <a:pPr eaLnBrk="1" hangingPunct="1">
              <a:spcBef>
                <a:spcPct val="0"/>
              </a:spcBef>
            </a:pPr>
            <a:fld id="{DFB6A742-B3C3-49BA-ABAF-B9A4B42ACE46}" type="slidenum">
              <a:rPr kumimoji="0" lang="pt-PT" altLang="pt-PT" smtClean="0">
                <a:solidFill>
                  <a:srgbClr val="000000"/>
                </a:solidFill>
                <a:latin typeface="Tahoma" pitchFamily="34" charset="0"/>
              </a:rPr>
              <a:pPr eaLnBrk="1" hangingPunct="1">
                <a:spcBef>
                  <a:spcPct val="0"/>
                </a:spcBef>
              </a:pPr>
              <a:t>1</a:t>
            </a:fld>
            <a:endParaRPr kumimoji="0" lang="pt-PT" altLang="pt-PT" smtClean="0">
              <a:solidFill>
                <a:srgbClr val="000000"/>
              </a:solidFill>
              <a:latin typeface="Tahoma" pitchFamily="34" charset="0"/>
            </a:endParaRPr>
          </a:p>
        </p:txBody>
      </p:sp>
      <p:sp>
        <p:nvSpPr>
          <p:cNvPr id="55299" name="Rectangle 2"/>
          <p:cNvSpPr>
            <a:spLocks noGrp="1" noRot="1" noChangeAspect="1" noChangeArrowheads="1" noTextEdit="1"/>
          </p:cNvSpPr>
          <p:nvPr>
            <p:ph type="sldImg"/>
          </p:nvPr>
        </p:nvSpPr>
        <p:spPr>
          <a:xfrm>
            <a:off x="1143000" y="685800"/>
            <a:ext cx="4572000" cy="3429000"/>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altLang="pt-P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12</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13</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14</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15</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16</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17</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18</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19</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20</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21</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22</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23</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24</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25</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26</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27</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28</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29</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30</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31</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32</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33</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34</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35</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36</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37</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38</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A62615D-0960-449D-99B5-89C6AE35FB30}" type="slidenum">
              <a:rPr lang="pt-PT" altLang="pt-PT" smtClean="0"/>
              <a:pPr eaLnBrk="1" hangingPunct="1">
                <a:spcBef>
                  <a:spcPct val="0"/>
                </a:spcBef>
              </a:pPr>
              <a:t>39</a:t>
            </a:fld>
            <a:endParaRPr lang="pt-PT" altLang="pt-PT" smtClean="0"/>
          </a:p>
        </p:txBody>
      </p:sp>
      <p:sp>
        <p:nvSpPr>
          <p:cNvPr id="56323" name="Rectangle 2"/>
          <p:cNvSpPr>
            <a:spLocks noGrp="1" noRot="1" noChangeAspect="1" noChangeArrowheads="1" noTextEdit="1"/>
          </p:cNvSpPr>
          <p:nvPr>
            <p:ph type="sldImg"/>
          </p:nvPr>
        </p:nvSpPr>
        <p:spPr>
          <a:xfrm>
            <a:off x="1143000" y="685800"/>
            <a:ext cx="4573588" cy="3429000"/>
          </a:xfrm>
          <a:ln/>
        </p:spPr>
      </p:sp>
      <p:sp>
        <p:nvSpPr>
          <p:cNvPr id="56324" name="Rectangle 3"/>
          <p:cNvSpPr>
            <a:spLocks noGrp="1" noChangeArrowheads="1"/>
          </p:cNvSpPr>
          <p:nvPr>
            <p:ph type="body" idx="1"/>
          </p:nvPr>
        </p:nvSpPr>
        <p:spPr>
          <a:xfrm>
            <a:off x="913760" y="4343072"/>
            <a:ext cx="5030482" cy="4114872"/>
          </a:xfrm>
          <a:noFill/>
        </p:spPr>
        <p:txBody>
          <a:bodyPr/>
          <a:lstStyle/>
          <a:p>
            <a:pPr eaLnBrk="1" hangingPunct="1"/>
            <a:r>
              <a:rPr lang="en-US" altLang="en-US" sz="1400" b="1" smtClean="0"/>
              <a:t>Slide 4: The synapse and synaptic neurotransmission</a:t>
            </a:r>
          </a:p>
          <a:p>
            <a:pPr eaLnBrk="1" hangingPunct="1"/>
            <a:r>
              <a:rPr lang="en-US" altLang="en-US" sz="1400" smtClean="0"/>
              <a:t>Describe the synapse and the process of chemical neurotransmission. Indicate how vesicles containing a neurotransmitter, such as dopamine (the stars), move toward the presynaptic membrane as an electrical impulse arrives at the terminal. Describe the process of dopamine release (show how the vesicles fuse with the presynaptic membrane). Once inside the synaptic cleft, the dopamine can bind to specific proteins called dopamine receptors (in blue) on the membrane of a neighboring neuron. Introduce the idea that occupation of receptors by neurotransmitters causes various actions in the cell; activation or inhibition of enzymes, entry or exit of certain ions. State that you will describe how this happens in a few moments.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41</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42</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43</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44</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47</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48</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49</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50</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51</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6</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7</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9</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10</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b="1">
                <a:solidFill>
                  <a:schemeClr val="tx1"/>
                </a:solidFill>
                <a:latin typeface="Tahoma" pitchFamily="34" charset="0"/>
              </a:defRPr>
            </a:lvl1pPr>
            <a:lvl2pPr marL="742950" indent="-285750" eaLnBrk="0" hangingPunct="0">
              <a:defRPr sz="2000" b="1">
                <a:solidFill>
                  <a:schemeClr val="tx1"/>
                </a:solidFill>
                <a:latin typeface="Tahoma" pitchFamily="34" charset="0"/>
              </a:defRPr>
            </a:lvl2pPr>
            <a:lvl3pPr marL="1143000" indent="-228600" eaLnBrk="0" hangingPunct="0">
              <a:defRPr sz="2000" b="1">
                <a:solidFill>
                  <a:schemeClr val="tx1"/>
                </a:solidFill>
                <a:latin typeface="Tahoma" pitchFamily="34" charset="0"/>
              </a:defRPr>
            </a:lvl3pPr>
            <a:lvl4pPr marL="1600200" indent="-228600" eaLnBrk="0" hangingPunct="0">
              <a:defRPr sz="2000" b="1">
                <a:solidFill>
                  <a:schemeClr val="tx1"/>
                </a:solidFill>
                <a:latin typeface="Tahoma" pitchFamily="34" charset="0"/>
              </a:defRPr>
            </a:lvl4pPr>
            <a:lvl5pPr marL="2057400" indent="-228600" eaLnBrk="0" hangingPunct="0">
              <a:defRPr sz="2000" b="1">
                <a:solidFill>
                  <a:schemeClr val="tx1"/>
                </a:solidFill>
                <a:latin typeface="Tahoma" pitchFamily="34" charset="0"/>
              </a:defRPr>
            </a:lvl5pPr>
            <a:lvl6pPr marL="2514600" indent="-228600" eaLnBrk="0" fontAlgn="base" hangingPunct="0">
              <a:spcBef>
                <a:spcPct val="0"/>
              </a:spcBef>
              <a:spcAft>
                <a:spcPct val="0"/>
              </a:spcAft>
              <a:defRPr sz="2000" b="1">
                <a:solidFill>
                  <a:schemeClr val="tx1"/>
                </a:solidFill>
                <a:latin typeface="Tahoma" pitchFamily="34" charset="0"/>
              </a:defRPr>
            </a:lvl6pPr>
            <a:lvl7pPr marL="2971800" indent="-228600" eaLnBrk="0" fontAlgn="base" hangingPunct="0">
              <a:spcBef>
                <a:spcPct val="0"/>
              </a:spcBef>
              <a:spcAft>
                <a:spcPct val="0"/>
              </a:spcAft>
              <a:defRPr sz="2000" b="1">
                <a:solidFill>
                  <a:schemeClr val="tx1"/>
                </a:solidFill>
                <a:latin typeface="Tahoma" pitchFamily="34" charset="0"/>
              </a:defRPr>
            </a:lvl7pPr>
            <a:lvl8pPr marL="3429000" indent="-228600" eaLnBrk="0" fontAlgn="base" hangingPunct="0">
              <a:spcBef>
                <a:spcPct val="0"/>
              </a:spcBef>
              <a:spcAft>
                <a:spcPct val="0"/>
              </a:spcAft>
              <a:defRPr sz="2000" b="1">
                <a:solidFill>
                  <a:schemeClr val="tx1"/>
                </a:solidFill>
                <a:latin typeface="Tahoma" pitchFamily="34" charset="0"/>
              </a:defRPr>
            </a:lvl8pPr>
            <a:lvl9pPr marL="3886200" indent="-228600" eaLnBrk="0" fontAlgn="base" hangingPunct="0">
              <a:spcBef>
                <a:spcPct val="0"/>
              </a:spcBef>
              <a:spcAft>
                <a:spcPct val="0"/>
              </a:spcAft>
              <a:defRPr sz="2000" b="1">
                <a:solidFill>
                  <a:schemeClr val="tx1"/>
                </a:solidFill>
                <a:latin typeface="Tahoma" pitchFamily="34" charset="0"/>
              </a:defRPr>
            </a:lvl9pPr>
          </a:lstStyle>
          <a:p>
            <a:pPr eaLnBrk="1" hangingPunct="1"/>
            <a:fld id="{7EBE4BAE-B3AD-459C-A6C0-B3D3B86A981F}" type="slidenum">
              <a:rPr lang="pt-PT" altLang="pt-PT" sz="1200" b="0">
                <a:latin typeface="Arial" charset="0"/>
              </a:rPr>
              <a:pPr eaLnBrk="1" hangingPunct="1"/>
              <a:t>11</a:t>
            </a:fld>
            <a:endParaRPr lang="pt-PT" altLang="pt-PT" sz="1200" b="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pt-PT" altLang="pt-P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PT" smtClean="0"/>
              <a:t>Clique para editar o estilo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4" name="Date Placeholder 3"/>
          <p:cNvSpPr>
            <a:spLocks noGrp="1"/>
          </p:cNvSpPr>
          <p:nvPr>
            <p:ph type="dt" sz="half" idx="10"/>
          </p:nvPr>
        </p:nvSpPr>
        <p:spPr/>
        <p:txBody>
          <a:bodyPr/>
          <a:lstStyle/>
          <a:p>
            <a:fld id="{811293DD-C80C-4696-8450-D1683C367B51}" type="datetime1">
              <a:rPr lang="pt-PT" smtClean="0"/>
              <a:t>26-12-2016</a:t>
            </a:fld>
            <a:endParaRPr lang="pt-PT"/>
          </a:p>
        </p:txBody>
      </p:sp>
      <p:sp>
        <p:nvSpPr>
          <p:cNvPr id="5" name="Footer Placeholder 4"/>
          <p:cNvSpPr>
            <a:spLocks noGrp="1"/>
          </p:cNvSpPr>
          <p:nvPr>
            <p:ph type="ftr" sz="quarter" idx="11"/>
          </p:nvPr>
        </p:nvSpPr>
        <p:spPr/>
        <p:txBody>
          <a:bodyPr/>
          <a:lstStyle/>
          <a:p>
            <a:r>
              <a:rPr lang="pt-PT" smtClean="0"/>
              <a:t>Turma C- Helena Quaresma</a:t>
            </a:r>
            <a:endParaRPr lang="pt-PT"/>
          </a:p>
        </p:txBody>
      </p:sp>
      <p:sp>
        <p:nvSpPr>
          <p:cNvPr id="6" name="Slide Number Placeholder 5"/>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Vertical Text Placeholder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2E36D2E2-8296-48F9-AFCD-A6C3BB14173F}" type="datetime1">
              <a:rPr lang="pt-PT" smtClean="0"/>
              <a:t>26-12-2016</a:t>
            </a:fld>
            <a:endParaRPr lang="pt-PT"/>
          </a:p>
        </p:txBody>
      </p:sp>
      <p:sp>
        <p:nvSpPr>
          <p:cNvPr id="5" name="Footer Placeholder 4"/>
          <p:cNvSpPr>
            <a:spLocks noGrp="1"/>
          </p:cNvSpPr>
          <p:nvPr>
            <p:ph type="ftr" sz="quarter" idx="11"/>
          </p:nvPr>
        </p:nvSpPr>
        <p:spPr/>
        <p:txBody>
          <a:bodyPr/>
          <a:lstStyle/>
          <a:p>
            <a:r>
              <a:rPr lang="pt-PT" smtClean="0"/>
              <a:t>Turma C- Helena Quaresma</a:t>
            </a:r>
            <a:endParaRPr lang="pt-PT"/>
          </a:p>
        </p:txBody>
      </p:sp>
      <p:sp>
        <p:nvSpPr>
          <p:cNvPr id="6" name="Slide Number Placeholder 5"/>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PT" smtClean="0"/>
              <a:t>Clique para editar o estilo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528D8FD5-3C9D-4C66-99A0-DF9552DC3CD6}" type="datetime1">
              <a:rPr lang="pt-PT" smtClean="0"/>
              <a:t>26-12-2016</a:t>
            </a:fld>
            <a:endParaRPr lang="pt-PT"/>
          </a:p>
        </p:txBody>
      </p:sp>
      <p:sp>
        <p:nvSpPr>
          <p:cNvPr id="5" name="Footer Placeholder 4"/>
          <p:cNvSpPr>
            <a:spLocks noGrp="1"/>
          </p:cNvSpPr>
          <p:nvPr>
            <p:ph type="ftr" sz="quarter" idx="11"/>
          </p:nvPr>
        </p:nvSpPr>
        <p:spPr/>
        <p:txBody>
          <a:bodyPr/>
          <a:lstStyle/>
          <a:p>
            <a:r>
              <a:rPr lang="pt-PT" smtClean="0"/>
              <a:t>Turma C- Helena Quaresma</a:t>
            </a:r>
            <a:endParaRPr lang="pt-PT"/>
          </a:p>
        </p:txBody>
      </p:sp>
      <p:sp>
        <p:nvSpPr>
          <p:cNvPr id="6" name="Slide Number Placeholder 5"/>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Content Placeholder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8289D0FC-3B81-4FDC-9356-1896C828D3E9}" type="datetime1">
              <a:rPr lang="pt-PT" smtClean="0"/>
              <a:t>26-12-2016</a:t>
            </a:fld>
            <a:endParaRPr lang="pt-PT"/>
          </a:p>
        </p:txBody>
      </p:sp>
      <p:sp>
        <p:nvSpPr>
          <p:cNvPr id="5" name="Footer Placeholder 4"/>
          <p:cNvSpPr>
            <a:spLocks noGrp="1"/>
          </p:cNvSpPr>
          <p:nvPr>
            <p:ph type="ftr" sz="quarter" idx="11"/>
          </p:nvPr>
        </p:nvSpPr>
        <p:spPr/>
        <p:txBody>
          <a:bodyPr/>
          <a:lstStyle/>
          <a:p>
            <a:r>
              <a:rPr lang="pt-PT" smtClean="0"/>
              <a:t>Turma C- Helena Quaresma</a:t>
            </a:r>
            <a:endParaRPr lang="pt-PT"/>
          </a:p>
        </p:txBody>
      </p:sp>
      <p:sp>
        <p:nvSpPr>
          <p:cNvPr id="6" name="Slide Number Placeholder 5"/>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PT" smtClean="0"/>
              <a:t>Clique para editar o estilo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9BCC4DFA-8B44-4082-9951-3CE30F27CA0C}" type="datetime1">
              <a:rPr lang="pt-PT" smtClean="0"/>
              <a:t>26-12-2016</a:t>
            </a:fld>
            <a:endParaRPr lang="pt-PT"/>
          </a:p>
        </p:txBody>
      </p:sp>
      <p:sp>
        <p:nvSpPr>
          <p:cNvPr id="5" name="Footer Placeholder 4"/>
          <p:cNvSpPr>
            <a:spLocks noGrp="1"/>
          </p:cNvSpPr>
          <p:nvPr>
            <p:ph type="ftr" sz="quarter" idx="11"/>
          </p:nvPr>
        </p:nvSpPr>
        <p:spPr/>
        <p:txBody>
          <a:bodyPr/>
          <a:lstStyle/>
          <a:p>
            <a:r>
              <a:rPr lang="pt-PT" smtClean="0"/>
              <a:t>Turma C- Helena Quaresma</a:t>
            </a:r>
            <a:endParaRPr lang="pt-PT"/>
          </a:p>
        </p:txBody>
      </p:sp>
      <p:sp>
        <p:nvSpPr>
          <p:cNvPr id="6" name="Slide Number Placeholder 5"/>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fld id="{56ABB83B-14FE-42F1-81E3-99A0B3EC096F}" type="datetime1">
              <a:rPr lang="pt-PT" smtClean="0"/>
              <a:t>26-12-2016</a:t>
            </a:fld>
            <a:endParaRPr lang="pt-PT"/>
          </a:p>
        </p:txBody>
      </p:sp>
      <p:sp>
        <p:nvSpPr>
          <p:cNvPr id="6" name="Footer Placeholder 5"/>
          <p:cNvSpPr>
            <a:spLocks noGrp="1"/>
          </p:cNvSpPr>
          <p:nvPr>
            <p:ph type="ftr" sz="quarter" idx="11"/>
          </p:nvPr>
        </p:nvSpPr>
        <p:spPr/>
        <p:txBody>
          <a:bodyPr/>
          <a:lstStyle/>
          <a:p>
            <a:r>
              <a:rPr lang="pt-PT" smtClean="0"/>
              <a:t>Turma C- Helena Quaresma</a:t>
            </a:r>
            <a:endParaRPr lang="pt-PT"/>
          </a:p>
        </p:txBody>
      </p:sp>
      <p:sp>
        <p:nvSpPr>
          <p:cNvPr id="7" name="Slide Number Placeholder 6"/>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Clique para editar o estilo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7" name="Date Placeholder 6"/>
          <p:cNvSpPr>
            <a:spLocks noGrp="1"/>
          </p:cNvSpPr>
          <p:nvPr>
            <p:ph type="dt" sz="half" idx="10"/>
          </p:nvPr>
        </p:nvSpPr>
        <p:spPr/>
        <p:txBody>
          <a:bodyPr/>
          <a:lstStyle/>
          <a:p>
            <a:fld id="{76E6E3EF-1273-4F4D-8C2C-9041E3B40A42}" type="datetime1">
              <a:rPr lang="pt-PT" smtClean="0"/>
              <a:t>26-12-2016</a:t>
            </a:fld>
            <a:endParaRPr lang="pt-PT"/>
          </a:p>
        </p:txBody>
      </p:sp>
      <p:sp>
        <p:nvSpPr>
          <p:cNvPr id="8" name="Footer Placeholder 7"/>
          <p:cNvSpPr>
            <a:spLocks noGrp="1"/>
          </p:cNvSpPr>
          <p:nvPr>
            <p:ph type="ftr" sz="quarter" idx="11"/>
          </p:nvPr>
        </p:nvSpPr>
        <p:spPr/>
        <p:txBody>
          <a:bodyPr/>
          <a:lstStyle/>
          <a:p>
            <a:r>
              <a:rPr lang="pt-PT" smtClean="0"/>
              <a:t>Turma C- Helena Quaresma</a:t>
            </a:r>
            <a:endParaRPr lang="pt-PT"/>
          </a:p>
        </p:txBody>
      </p:sp>
      <p:sp>
        <p:nvSpPr>
          <p:cNvPr id="9" name="Slide Number Placeholder 8"/>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Date Placeholder 2"/>
          <p:cNvSpPr>
            <a:spLocks noGrp="1"/>
          </p:cNvSpPr>
          <p:nvPr>
            <p:ph type="dt" sz="half" idx="10"/>
          </p:nvPr>
        </p:nvSpPr>
        <p:spPr/>
        <p:txBody>
          <a:bodyPr/>
          <a:lstStyle/>
          <a:p>
            <a:fld id="{2E6CA175-1516-45E2-A075-F41EAC54926B}" type="datetime1">
              <a:rPr lang="pt-PT" smtClean="0"/>
              <a:t>26-12-2016</a:t>
            </a:fld>
            <a:endParaRPr lang="pt-PT"/>
          </a:p>
        </p:txBody>
      </p:sp>
      <p:sp>
        <p:nvSpPr>
          <p:cNvPr id="4" name="Footer Placeholder 3"/>
          <p:cNvSpPr>
            <a:spLocks noGrp="1"/>
          </p:cNvSpPr>
          <p:nvPr>
            <p:ph type="ftr" sz="quarter" idx="11"/>
          </p:nvPr>
        </p:nvSpPr>
        <p:spPr/>
        <p:txBody>
          <a:bodyPr/>
          <a:lstStyle/>
          <a:p>
            <a:r>
              <a:rPr lang="pt-PT" smtClean="0"/>
              <a:t>Turma C- Helena Quaresma</a:t>
            </a:r>
            <a:endParaRPr lang="pt-PT"/>
          </a:p>
        </p:txBody>
      </p:sp>
      <p:sp>
        <p:nvSpPr>
          <p:cNvPr id="5" name="Slide Number Placeholder 4"/>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7F928-72BE-48BD-A7D0-AE2AB5308D38}" type="datetime1">
              <a:rPr lang="pt-PT" smtClean="0"/>
              <a:t>26-12-2016</a:t>
            </a:fld>
            <a:endParaRPr lang="pt-PT"/>
          </a:p>
        </p:txBody>
      </p:sp>
      <p:sp>
        <p:nvSpPr>
          <p:cNvPr id="3" name="Footer Placeholder 2"/>
          <p:cNvSpPr>
            <a:spLocks noGrp="1"/>
          </p:cNvSpPr>
          <p:nvPr>
            <p:ph type="ftr" sz="quarter" idx="11"/>
          </p:nvPr>
        </p:nvSpPr>
        <p:spPr/>
        <p:txBody>
          <a:bodyPr/>
          <a:lstStyle/>
          <a:p>
            <a:r>
              <a:rPr lang="pt-PT" smtClean="0"/>
              <a:t>Turma C- Helena Quaresma</a:t>
            </a:r>
            <a:endParaRPr lang="pt-PT"/>
          </a:p>
        </p:txBody>
      </p:sp>
      <p:sp>
        <p:nvSpPr>
          <p:cNvPr id="4" name="Slide Number Placeholder 3"/>
          <p:cNvSpPr>
            <a:spLocks noGrp="1"/>
          </p:cNvSpPr>
          <p:nvPr>
            <p:ph type="sldNum" sz="quarter" idx="12"/>
          </p:nvPr>
        </p:nvSpPr>
        <p:spPr/>
        <p:txBody>
          <a:bodyPr/>
          <a:lstStyle/>
          <a:p>
            <a:fld id="{804C69A0-970B-40B4-9DD1-9461DF4A4CF7}" type="slidenum">
              <a:rPr lang="pt-PT" smtClean="0"/>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PT" smtClean="0"/>
              <a:t>Clique para editar o estilo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6347934D-FD86-473B-9C9D-6DBE204097C5}" type="datetime1">
              <a:rPr lang="pt-PT" smtClean="0"/>
              <a:t>26-12-2016</a:t>
            </a:fld>
            <a:endParaRPr lang="pt-PT"/>
          </a:p>
        </p:txBody>
      </p:sp>
      <p:sp>
        <p:nvSpPr>
          <p:cNvPr id="6" name="Footer Placeholder 5"/>
          <p:cNvSpPr>
            <a:spLocks noGrp="1"/>
          </p:cNvSpPr>
          <p:nvPr>
            <p:ph type="ftr" sz="quarter" idx="11"/>
          </p:nvPr>
        </p:nvSpPr>
        <p:spPr/>
        <p:txBody>
          <a:bodyPr/>
          <a:lstStyle/>
          <a:p>
            <a:r>
              <a:rPr lang="pt-PT" smtClean="0"/>
              <a:t>Turma C- Helena Quaresma</a:t>
            </a:r>
            <a:endParaRPr lang="pt-PT"/>
          </a:p>
        </p:txBody>
      </p:sp>
      <p:sp>
        <p:nvSpPr>
          <p:cNvPr id="7" name="Slide Number Placeholder 6"/>
          <p:cNvSpPr>
            <a:spLocks noGrp="1"/>
          </p:cNvSpPr>
          <p:nvPr>
            <p:ph type="sldNum" sz="quarter" idx="12"/>
          </p:nvPr>
        </p:nvSpPr>
        <p:spPr/>
        <p:txBody>
          <a:bodyPr/>
          <a:lstStyle/>
          <a:p>
            <a:fld id="{804C69A0-970B-40B4-9DD1-9461DF4A4CF7}" type="slidenum">
              <a:rPr lang="pt-PT" smtClean="0"/>
              <a:t>‹nº›</a:t>
            </a:fld>
            <a:endParaRPr lang="pt-PT"/>
          </a:p>
        </p:txBody>
      </p:sp>
      <p:sp>
        <p:nvSpPr>
          <p:cNvPr id="9" name="Content Placeholder 8"/>
          <p:cNvSpPr>
            <a:spLocks noGrp="1"/>
          </p:cNvSpPr>
          <p:nvPr>
            <p:ph sz="quarter" idx="13"/>
          </p:nvPr>
        </p:nvSpPr>
        <p:spPr>
          <a:xfrm>
            <a:off x="304800" y="381000"/>
            <a:ext cx="7772400" cy="494284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PT" smtClean="0"/>
              <a:t>Clique para editar o estilo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8" name="Date Placeholder 7"/>
          <p:cNvSpPr>
            <a:spLocks noGrp="1"/>
          </p:cNvSpPr>
          <p:nvPr>
            <p:ph type="dt" sz="half" idx="10"/>
          </p:nvPr>
        </p:nvSpPr>
        <p:spPr/>
        <p:txBody>
          <a:bodyPr/>
          <a:lstStyle/>
          <a:p>
            <a:fld id="{E31E8C36-DDF8-4BB0-9CC7-942E5F1758D0}" type="datetime1">
              <a:rPr lang="pt-PT" smtClean="0"/>
              <a:t>26-12-2016</a:t>
            </a:fld>
            <a:endParaRPr lang="pt-PT"/>
          </a:p>
        </p:txBody>
      </p:sp>
      <p:sp>
        <p:nvSpPr>
          <p:cNvPr id="9" name="Slide Number Placeholder 8"/>
          <p:cNvSpPr>
            <a:spLocks noGrp="1"/>
          </p:cNvSpPr>
          <p:nvPr>
            <p:ph type="sldNum" sz="quarter" idx="11"/>
          </p:nvPr>
        </p:nvSpPr>
        <p:spPr/>
        <p:txBody>
          <a:bodyPr/>
          <a:lstStyle/>
          <a:p>
            <a:fld id="{804C69A0-970B-40B4-9DD1-9461DF4A4CF7}" type="slidenum">
              <a:rPr lang="pt-PT" smtClean="0"/>
              <a:t>‹nº›</a:t>
            </a:fld>
            <a:endParaRPr lang="pt-PT"/>
          </a:p>
        </p:txBody>
      </p:sp>
      <p:sp>
        <p:nvSpPr>
          <p:cNvPr id="10" name="Footer Placeholder 9"/>
          <p:cNvSpPr>
            <a:spLocks noGrp="1"/>
          </p:cNvSpPr>
          <p:nvPr>
            <p:ph type="ftr" sz="quarter" idx="12"/>
          </p:nvPr>
        </p:nvSpPr>
        <p:spPr/>
        <p:txBody>
          <a:bodyPr/>
          <a:lstStyle/>
          <a:p>
            <a:r>
              <a:rPr lang="pt-PT" smtClean="0"/>
              <a:t>Turma C- Helena Quaresma</a:t>
            </a:r>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PT" smtClean="0"/>
              <a:t>Clique para editar o estilo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04C69A0-970B-40B4-9DD1-9461DF4A4CF7}" type="slidenum">
              <a:rPr lang="pt-PT" smtClean="0"/>
              <a:t>‹nº›</a:t>
            </a:fld>
            <a:endParaRPr lang="pt-P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pt-PT" smtClean="0"/>
              <a:t>Turma C- Helena Quaresma</a:t>
            </a:r>
            <a:endParaRPr lang="pt-P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4EBFECA-4783-48C6-B811-4370961A85FF}" type="datetime1">
              <a:rPr lang="pt-PT" smtClean="0"/>
              <a:t>26-12-2016</a:t>
            </a:fld>
            <a:endParaRPr lang="pt-P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pt.wikipedia.org/wiki/Noradrenalin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pt.wikipedia.org/wiki/Serotonina" TargetMode="External"/><Relationship Id="rId4" Type="http://schemas.openxmlformats.org/officeDocument/2006/relationships/hyperlink" Target="https://pt.wikipedia.org/wiki/Dopamin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 Id="rId9" Type="http://schemas.openxmlformats.org/officeDocument/2006/relationships/image" Target="../media/image11.w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ChangeArrowheads="1"/>
          </p:cNvSpPr>
          <p:nvPr/>
        </p:nvSpPr>
        <p:spPr bwMode="auto">
          <a:xfrm>
            <a:off x="324263" y="260048"/>
            <a:ext cx="8425119" cy="7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35" tIns="45666" rIns="91335" bIns="45666" anchor="b"/>
          <a:lstStyle>
            <a:lvl1pPr defTabSz="1011238">
              <a:spcBef>
                <a:spcPct val="20000"/>
              </a:spcBef>
              <a:buFont typeface="Arial" charset="0"/>
              <a:buChar char="•"/>
              <a:defRPr sz="3500">
                <a:solidFill>
                  <a:schemeClr val="tx1"/>
                </a:solidFill>
                <a:latin typeface="Calibri" pitchFamily="34" charset="0"/>
              </a:defRPr>
            </a:lvl1pPr>
            <a:lvl2pPr marL="742950" indent="-285750" defTabSz="1011238">
              <a:spcBef>
                <a:spcPct val="20000"/>
              </a:spcBef>
              <a:buFont typeface="Arial" charset="0"/>
              <a:buChar char="–"/>
              <a:defRPr sz="3100">
                <a:solidFill>
                  <a:schemeClr val="tx1"/>
                </a:solidFill>
                <a:latin typeface="Calibri" pitchFamily="34" charset="0"/>
              </a:defRPr>
            </a:lvl2pPr>
            <a:lvl3pPr marL="1143000" indent="-228600" defTabSz="1011238">
              <a:spcBef>
                <a:spcPct val="20000"/>
              </a:spcBef>
              <a:buFont typeface="Arial" charset="0"/>
              <a:buChar char="•"/>
              <a:defRPr sz="2700">
                <a:solidFill>
                  <a:schemeClr val="tx1"/>
                </a:solidFill>
                <a:latin typeface="Calibri" pitchFamily="34" charset="0"/>
              </a:defRPr>
            </a:lvl3pPr>
            <a:lvl4pPr marL="1600200" indent="-228600" defTabSz="1011238">
              <a:spcBef>
                <a:spcPct val="20000"/>
              </a:spcBef>
              <a:buFont typeface="Arial" charset="0"/>
              <a:buChar char="–"/>
              <a:defRPr sz="2200">
                <a:solidFill>
                  <a:schemeClr val="tx1"/>
                </a:solidFill>
                <a:latin typeface="Calibri" pitchFamily="34" charset="0"/>
              </a:defRPr>
            </a:lvl4pPr>
            <a:lvl5pPr marL="2057400" indent="-228600" defTabSz="1011238">
              <a:spcBef>
                <a:spcPct val="20000"/>
              </a:spcBef>
              <a:buFont typeface="Arial" charset="0"/>
              <a:buChar char="»"/>
              <a:defRPr sz="2200">
                <a:solidFill>
                  <a:schemeClr val="tx1"/>
                </a:solidFill>
                <a:latin typeface="Calibri" pitchFamily="34" charset="0"/>
              </a:defRPr>
            </a:lvl5pPr>
            <a:lvl6pPr marL="2514600" indent="-228600" defTabSz="1011238" fontAlgn="base">
              <a:spcBef>
                <a:spcPct val="20000"/>
              </a:spcBef>
              <a:spcAft>
                <a:spcPct val="0"/>
              </a:spcAft>
              <a:buFont typeface="Arial" charset="0"/>
              <a:buChar char="»"/>
              <a:defRPr sz="2200">
                <a:solidFill>
                  <a:schemeClr val="tx1"/>
                </a:solidFill>
                <a:latin typeface="Calibri" pitchFamily="34" charset="0"/>
              </a:defRPr>
            </a:lvl6pPr>
            <a:lvl7pPr marL="2971800" indent="-228600" defTabSz="1011238" fontAlgn="base">
              <a:spcBef>
                <a:spcPct val="20000"/>
              </a:spcBef>
              <a:spcAft>
                <a:spcPct val="0"/>
              </a:spcAft>
              <a:buFont typeface="Arial" charset="0"/>
              <a:buChar char="»"/>
              <a:defRPr sz="2200">
                <a:solidFill>
                  <a:schemeClr val="tx1"/>
                </a:solidFill>
                <a:latin typeface="Calibri" pitchFamily="34" charset="0"/>
              </a:defRPr>
            </a:lvl7pPr>
            <a:lvl8pPr marL="3429000" indent="-228600" defTabSz="1011238" fontAlgn="base">
              <a:spcBef>
                <a:spcPct val="20000"/>
              </a:spcBef>
              <a:spcAft>
                <a:spcPct val="0"/>
              </a:spcAft>
              <a:buFont typeface="Arial" charset="0"/>
              <a:buChar char="»"/>
              <a:defRPr sz="2200">
                <a:solidFill>
                  <a:schemeClr val="tx1"/>
                </a:solidFill>
                <a:latin typeface="Calibri" pitchFamily="34" charset="0"/>
              </a:defRPr>
            </a:lvl8pPr>
            <a:lvl9pPr marL="3886200" indent="-228600" defTabSz="1011238" fontAlgn="base">
              <a:spcBef>
                <a:spcPct val="20000"/>
              </a:spcBef>
              <a:spcAft>
                <a:spcPct val="0"/>
              </a:spcAft>
              <a:buFont typeface="Arial" charset="0"/>
              <a:buChar char="»"/>
              <a:defRPr sz="2200">
                <a:solidFill>
                  <a:schemeClr val="tx1"/>
                </a:solidFill>
                <a:latin typeface="Calibri" pitchFamily="34" charset="0"/>
              </a:defRPr>
            </a:lvl9pPr>
          </a:lstStyle>
          <a:p>
            <a:pPr algn="ctr" fontAlgn="base">
              <a:spcBef>
                <a:spcPct val="0"/>
              </a:spcBef>
              <a:spcAft>
                <a:spcPct val="0"/>
              </a:spcAft>
              <a:buFont typeface="Wingdings" pitchFamily="2" charset="2"/>
              <a:buNone/>
            </a:pPr>
            <a:r>
              <a:rPr lang="pt-PT" altLang="pt-PT" sz="2400" dirty="0">
                <a:solidFill>
                  <a:srgbClr val="404040"/>
                </a:solidFill>
                <a:latin typeface="Arial" charset="0"/>
                <a:cs typeface="Tahoma" pitchFamily="34" charset="0"/>
              </a:rPr>
              <a:t>Enfermagem de Saúde Mental e Psiquiatria</a:t>
            </a:r>
          </a:p>
        </p:txBody>
      </p:sp>
      <p:sp>
        <p:nvSpPr>
          <p:cNvPr id="15363" name="CaixaDeTexto 15"/>
          <p:cNvSpPr txBox="1">
            <a:spLocks noChangeArrowheads="1"/>
          </p:cNvSpPr>
          <p:nvPr/>
        </p:nvSpPr>
        <p:spPr bwMode="auto">
          <a:xfrm>
            <a:off x="2627158" y="5486373"/>
            <a:ext cx="3889684" cy="5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35" tIns="45666" rIns="91335" bIns="45666">
            <a:spAutoFit/>
          </a:bodyPr>
          <a:lstStyle>
            <a:lvl1pPr defTabSz="1011238" eaLnBrk="0" hangingPunct="0">
              <a:defRPr sz="1900">
                <a:solidFill>
                  <a:schemeClr val="tx1"/>
                </a:solidFill>
                <a:latin typeface="Tahoma" pitchFamily="34" charset="0"/>
              </a:defRPr>
            </a:lvl1pPr>
            <a:lvl2pPr marL="742950" indent="-285750" defTabSz="1011238" eaLnBrk="0" hangingPunct="0">
              <a:defRPr sz="1900">
                <a:solidFill>
                  <a:schemeClr val="tx1"/>
                </a:solidFill>
                <a:latin typeface="Tahoma" pitchFamily="34" charset="0"/>
              </a:defRPr>
            </a:lvl2pPr>
            <a:lvl3pPr marL="1143000" indent="-228600" defTabSz="1011238" eaLnBrk="0" hangingPunct="0">
              <a:defRPr sz="1900">
                <a:solidFill>
                  <a:schemeClr val="tx1"/>
                </a:solidFill>
                <a:latin typeface="Tahoma" pitchFamily="34" charset="0"/>
              </a:defRPr>
            </a:lvl3pPr>
            <a:lvl4pPr marL="1600200" indent="-228600" defTabSz="1011238" eaLnBrk="0" hangingPunct="0">
              <a:defRPr sz="1900">
                <a:solidFill>
                  <a:schemeClr val="tx1"/>
                </a:solidFill>
                <a:latin typeface="Tahoma" pitchFamily="34" charset="0"/>
              </a:defRPr>
            </a:lvl4pPr>
            <a:lvl5pPr marL="2057400" indent="-228600" defTabSz="1011238" eaLnBrk="0" hangingPunct="0">
              <a:defRPr sz="1900">
                <a:solidFill>
                  <a:schemeClr val="tx1"/>
                </a:solidFill>
                <a:latin typeface="Tahoma" pitchFamily="34" charset="0"/>
              </a:defRPr>
            </a:lvl5pPr>
            <a:lvl6pPr marL="2514600" indent="-228600" defTabSz="1011238" eaLnBrk="0" fontAlgn="base" hangingPunct="0">
              <a:spcBef>
                <a:spcPct val="0"/>
              </a:spcBef>
              <a:spcAft>
                <a:spcPct val="0"/>
              </a:spcAft>
              <a:defRPr sz="1900">
                <a:solidFill>
                  <a:schemeClr val="tx1"/>
                </a:solidFill>
                <a:latin typeface="Tahoma" pitchFamily="34" charset="0"/>
              </a:defRPr>
            </a:lvl6pPr>
            <a:lvl7pPr marL="2971800" indent="-228600" defTabSz="1011238" eaLnBrk="0" fontAlgn="base" hangingPunct="0">
              <a:spcBef>
                <a:spcPct val="0"/>
              </a:spcBef>
              <a:spcAft>
                <a:spcPct val="0"/>
              </a:spcAft>
              <a:defRPr sz="1900">
                <a:solidFill>
                  <a:schemeClr val="tx1"/>
                </a:solidFill>
                <a:latin typeface="Tahoma" pitchFamily="34" charset="0"/>
              </a:defRPr>
            </a:lvl7pPr>
            <a:lvl8pPr marL="3429000" indent="-228600" defTabSz="1011238" eaLnBrk="0" fontAlgn="base" hangingPunct="0">
              <a:spcBef>
                <a:spcPct val="0"/>
              </a:spcBef>
              <a:spcAft>
                <a:spcPct val="0"/>
              </a:spcAft>
              <a:defRPr sz="1900">
                <a:solidFill>
                  <a:schemeClr val="tx1"/>
                </a:solidFill>
                <a:latin typeface="Tahoma" pitchFamily="34" charset="0"/>
              </a:defRPr>
            </a:lvl8pPr>
            <a:lvl9pPr marL="3886200" indent="-228600" defTabSz="1011238" eaLnBrk="0" fontAlgn="base" hangingPunct="0">
              <a:spcBef>
                <a:spcPct val="0"/>
              </a:spcBef>
              <a:spcAft>
                <a:spcPct val="0"/>
              </a:spcAft>
              <a:defRPr sz="1900">
                <a:solidFill>
                  <a:schemeClr val="tx1"/>
                </a:solidFill>
                <a:latin typeface="Tahoma" pitchFamily="34" charset="0"/>
              </a:defRPr>
            </a:lvl9pPr>
          </a:lstStyle>
          <a:p>
            <a:pPr algn="ctr" eaLnBrk="1" fontAlgn="base" hangingPunct="1">
              <a:spcBef>
                <a:spcPct val="0"/>
              </a:spcBef>
              <a:spcAft>
                <a:spcPct val="0"/>
              </a:spcAft>
            </a:pPr>
            <a:r>
              <a:rPr lang="pt-PT" altLang="pt-PT" sz="1600" dirty="0" err="1">
                <a:solidFill>
                  <a:srgbClr val="376092"/>
                </a:solidFill>
                <a:latin typeface="Arial" charset="0"/>
                <a:cs typeface="Tahoma" pitchFamily="34" charset="0"/>
              </a:rPr>
              <a:t>ESEnfC</a:t>
            </a:r>
            <a:r>
              <a:rPr lang="pt-PT" altLang="pt-PT" sz="1600" dirty="0">
                <a:solidFill>
                  <a:srgbClr val="376092"/>
                </a:solidFill>
                <a:latin typeface="Arial" charset="0"/>
                <a:cs typeface="Tahoma" pitchFamily="34" charset="0"/>
              </a:rPr>
              <a:t> </a:t>
            </a:r>
            <a:r>
              <a:rPr lang="pt-PT" altLang="pt-PT" sz="1600" dirty="0" smtClean="0">
                <a:solidFill>
                  <a:srgbClr val="376092"/>
                </a:solidFill>
                <a:latin typeface="Arial" charset="0"/>
                <a:cs typeface="Tahoma" pitchFamily="34" charset="0"/>
              </a:rPr>
              <a:t>2016/2017, </a:t>
            </a:r>
            <a:r>
              <a:rPr lang="pt-PT" altLang="pt-PT" sz="1600" dirty="0">
                <a:solidFill>
                  <a:srgbClr val="376092"/>
                </a:solidFill>
                <a:latin typeface="Arial" charset="0"/>
                <a:cs typeface="Tahoma" pitchFamily="34" charset="0"/>
              </a:rPr>
              <a:t>CLE</a:t>
            </a:r>
          </a:p>
          <a:p>
            <a:pPr algn="ctr" eaLnBrk="1" fontAlgn="base" hangingPunct="1">
              <a:spcBef>
                <a:spcPct val="0"/>
              </a:spcBef>
              <a:spcAft>
                <a:spcPct val="0"/>
              </a:spcAft>
            </a:pPr>
            <a:endParaRPr lang="pt-PT" altLang="pt-PT" sz="1600" dirty="0">
              <a:solidFill>
                <a:srgbClr val="376092"/>
              </a:solidFill>
              <a:latin typeface="Arial" charset="0"/>
              <a:cs typeface="Tahoma" pitchFamily="34" charset="0"/>
            </a:endParaRPr>
          </a:p>
        </p:txBody>
      </p:sp>
      <p:sp>
        <p:nvSpPr>
          <p:cNvPr id="15364" name="Rectangle 2"/>
          <p:cNvSpPr txBox="1">
            <a:spLocks noChangeArrowheads="1"/>
          </p:cNvSpPr>
          <p:nvPr/>
        </p:nvSpPr>
        <p:spPr bwMode="auto">
          <a:xfrm>
            <a:off x="324263" y="2242155"/>
            <a:ext cx="8425119" cy="233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35" tIns="45666" rIns="91335" bIns="45666" anchor="b"/>
          <a:lstStyle>
            <a:lvl1pPr defTabSz="1011238">
              <a:spcBef>
                <a:spcPct val="20000"/>
              </a:spcBef>
              <a:buFont typeface="Arial" charset="0"/>
              <a:buChar char="•"/>
              <a:defRPr sz="3500">
                <a:solidFill>
                  <a:schemeClr val="tx1"/>
                </a:solidFill>
                <a:latin typeface="Calibri" pitchFamily="34" charset="0"/>
              </a:defRPr>
            </a:lvl1pPr>
            <a:lvl2pPr marL="742950" indent="-285750" defTabSz="1011238">
              <a:spcBef>
                <a:spcPct val="20000"/>
              </a:spcBef>
              <a:buFont typeface="Arial" charset="0"/>
              <a:buChar char="–"/>
              <a:defRPr sz="3100">
                <a:solidFill>
                  <a:schemeClr val="tx1"/>
                </a:solidFill>
                <a:latin typeface="Calibri" pitchFamily="34" charset="0"/>
              </a:defRPr>
            </a:lvl2pPr>
            <a:lvl3pPr marL="1143000" indent="-228600" defTabSz="1011238">
              <a:spcBef>
                <a:spcPct val="20000"/>
              </a:spcBef>
              <a:buFont typeface="Arial" charset="0"/>
              <a:buChar char="•"/>
              <a:defRPr sz="2700">
                <a:solidFill>
                  <a:schemeClr val="tx1"/>
                </a:solidFill>
                <a:latin typeface="Calibri" pitchFamily="34" charset="0"/>
              </a:defRPr>
            </a:lvl3pPr>
            <a:lvl4pPr marL="1600200" indent="-228600" defTabSz="1011238">
              <a:spcBef>
                <a:spcPct val="20000"/>
              </a:spcBef>
              <a:buFont typeface="Arial" charset="0"/>
              <a:buChar char="–"/>
              <a:defRPr sz="2200">
                <a:solidFill>
                  <a:schemeClr val="tx1"/>
                </a:solidFill>
                <a:latin typeface="Calibri" pitchFamily="34" charset="0"/>
              </a:defRPr>
            </a:lvl4pPr>
            <a:lvl5pPr marL="2057400" indent="-228600" defTabSz="1011238">
              <a:spcBef>
                <a:spcPct val="20000"/>
              </a:spcBef>
              <a:buFont typeface="Arial" charset="0"/>
              <a:buChar char="»"/>
              <a:defRPr sz="2200">
                <a:solidFill>
                  <a:schemeClr val="tx1"/>
                </a:solidFill>
                <a:latin typeface="Calibri" pitchFamily="34" charset="0"/>
              </a:defRPr>
            </a:lvl5pPr>
            <a:lvl6pPr marL="2514600" indent="-228600" defTabSz="1011238" fontAlgn="base">
              <a:spcBef>
                <a:spcPct val="20000"/>
              </a:spcBef>
              <a:spcAft>
                <a:spcPct val="0"/>
              </a:spcAft>
              <a:buFont typeface="Arial" charset="0"/>
              <a:buChar char="»"/>
              <a:defRPr sz="2200">
                <a:solidFill>
                  <a:schemeClr val="tx1"/>
                </a:solidFill>
                <a:latin typeface="Calibri" pitchFamily="34" charset="0"/>
              </a:defRPr>
            </a:lvl6pPr>
            <a:lvl7pPr marL="2971800" indent="-228600" defTabSz="1011238" fontAlgn="base">
              <a:spcBef>
                <a:spcPct val="20000"/>
              </a:spcBef>
              <a:spcAft>
                <a:spcPct val="0"/>
              </a:spcAft>
              <a:buFont typeface="Arial" charset="0"/>
              <a:buChar char="»"/>
              <a:defRPr sz="2200">
                <a:solidFill>
                  <a:schemeClr val="tx1"/>
                </a:solidFill>
                <a:latin typeface="Calibri" pitchFamily="34" charset="0"/>
              </a:defRPr>
            </a:lvl7pPr>
            <a:lvl8pPr marL="3429000" indent="-228600" defTabSz="1011238" fontAlgn="base">
              <a:spcBef>
                <a:spcPct val="20000"/>
              </a:spcBef>
              <a:spcAft>
                <a:spcPct val="0"/>
              </a:spcAft>
              <a:buFont typeface="Arial" charset="0"/>
              <a:buChar char="»"/>
              <a:defRPr sz="2200">
                <a:solidFill>
                  <a:schemeClr val="tx1"/>
                </a:solidFill>
                <a:latin typeface="Calibri" pitchFamily="34" charset="0"/>
              </a:defRPr>
            </a:lvl8pPr>
            <a:lvl9pPr marL="3886200" indent="-228600" defTabSz="1011238" fontAlgn="base">
              <a:spcBef>
                <a:spcPct val="20000"/>
              </a:spcBef>
              <a:spcAft>
                <a:spcPct val="0"/>
              </a:spcAft>
              <a:buFont typeface="Arial" charset="0"/>
              <a:buChar char="»"/>
              <a:defRPr sz="2200">
                <a:solidFill>
                  <a:schemeClr val="tx1"/>
                </a:solidFill>
                <a:latin typeface="Calibri" pitchFamily="34" charset="0"/>
              </a:defRPr>
            </a:lvl9pPr>
          </a:lstStyle>
          <a:p>
            <a:pPr algn="ctr" fontAlgn="base">
              <a:spcBef>
                <a:spcPct val="0"/>
              </a:spcBef>
              <a:spcAft>
                <a:spcPct val="0"/>
              </a:spcAft>
              <a:buFont typeface="Wingdings" pitchFamily="2" charset="2"/>
              <a:buNone/>
            </a:pPr>
            <a:r>
              <a:rPr lang="pt-PT" altLang="pt-PT" sz="2800" b="1" dirty="0">
                <a:solidFill>
                  <a:srgbClr val="1F497D"/>
                </a:solidFill>
                <a:latin typeface="Arial" charset="0"/>
                <a:cs typeface="Tahoma" pitchFamily="34" charset="0"/>
              </a:rPr>
              <a:t>Módulo </a:t>
            </a:r>
            <a:r>
              <a:rPr lang="pt-PT" altLang="pt-PT" sz="2800" b="1" dirty="0" smtClean="0">
                <a:solidFill>
                  <a:srgbClr val="1F497D"/>
                </a:solidFill>
                <a:latin typeface="Arial" charset="0"/>
                <a:cs typeface="Tahoma" pitchFamily="34" charset="0"/>
              </a:rPr>
              <a:t>III </a:t>
            </a:r>
            <a:r>
              <a:rPr lang="pt-PT" altLang="pt-PT" sz="2800" b="1" dirty="0">
                <a:solidFill>
                  <a:srgbClr val="1F497D"/>
                </a:solidFill>
                <a:latin typeface="Arial" charset="0"/>
                <a:cs typeface="Tahoma" pitchFamily="34" charset="0"/>
              </a:rPr>
              <a:t>– </a:t>
            </a:r>
            <a:r>
              <a:rPr lang="pt-PT" altLang="pt-PT" sz="2800" b="1" dirty="0" smtClean="0">
                <a:solidFill>
                  <a:srgbClr val="1F497D"/>
                </a:solidFill>
                <a:latin typeface="Arial" charset="0"/>
                <a:cs typeface="Tahoma" pitchFamily="34" charset="0"/>
              </a:rPr>
              <a:t>Modalidades terapêuticas em cuidados de enfermagem psiquiátricos</a:t>
            </a:r>
          </a:p>
          <a:p>
            <a:pPr algn="ctr" fontAlgn="base">
              <a:spcBef>
                <a:spcPct val="0"/>
              </a:spcBef>
              <a:spcAft>
                <a:spcPct val="0"/>
              </a:spcAft>
              <a:buFont typeface="Wingdings" pitchFamily="2" charset="2"/>
              <a:buNone/>
            </a:pPr>
            <a:endParaRPr lang="pt-PT" altLang="pt-PT" sz="2800" dirty="0">
              <a:solidFill>
                <a:srgbClr val="1F497D"/>
              </a:solidFill>
              <a:latin typeface="Arial" charset="0"/>
              <a:cs typeface="Tahoma" pitchFamily="34" charset="0"/>
            </a:endParaRPr>
          </a:p>
          <a:p>
            <a:pPr algn="ctr" fontAlgn="base">
              <a:spcBef>
                <a:spcPct val="0"/>
              </a:spcBef>
              <a:spcAft>
                <a:spcPct val="0"/>
              </a:spcAft>
              <a:buFont typeface="Wingdings" pitchFamily="2" charset="2"/>
              <a:buNone/>
            </a:pPr>
            <a:endParaRPr lang="pt-PT" altLang="pt-PT" sz="2800" dirty="0">
              <a:solidFill>
                <a:srgbClr val="9D1E23"/>
              </a:solidFill>
              <a:latin typeface="Arial" charset="0"/>
              <a:cs typeface="Tahoma" pitchFamily="34" charset="0"/>
            </a:endParaRPr>
          </a:p>
          <a:p>
            <a:pPr algn="ctr" fontAlgn="base">
              <a:spcBef>
                <a:spcPct val="0"/>
              </a:spcBef>
              <a:spcAft>
                <a:spcPct val="0"/>
              </a:spcAft>
              <a:buFont typeface="Wingdings" pitchFamily="2" charset="2"/>
              <a:buNone/>
            </a:pPr>
            <a:r>
              <a:rPr lang="pt-PT" altLang="pt-PT" sz="2800" b="1" dirty="0" smtClean="0">
                <a:solidFill>
                  <a:srgbClr val="E46C0A"/>
                </a:solidFill>
                <a:latin typeface="Arial" charset="0"/>
                <a:cs typeface="Tahoma" pitchFamily="34" charset="0"/>
              </a:rPr>
              <a:t>Psicofarmacologia</a:t>
            </a:r>
            <a:endParaRPr lang="pt-PT" altLang="pt-PT" sz="2800" b="1" dirty="0">
              <a:solidFill>
                <a:srgbClr val="E46C0A"/>
              </a:solidFill>
              <a:latin typeface="Arial" charset="0"/>
              <a:cs typeface="Tahoma"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a:t>
            </a:fld>
            <a:endParaRPr lang="pt-PT"/>
          </a:p>
        </p:txBody>
      </p:sp>
    </p:spTree>
    <p:extLst>
      <p:ext uri="{BB962C8B-B14F-4D97-AF65-F5344CB8AC3E}">
        <p14:creationId xmlns:p14="http://schemas.microsoft.com/office/powerpoint/2010/main" val="138152776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9568" y="1484784"/>
            <a:ext cx="8424863" cy="385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3741265963"/>
              </p:ext>
            </p:extLst>
          </p:nvPr>
        </p:nvGraphicFramePr>
        <p:xfrm>
          <a:off x="48730" y="2132856"/>
          <a:ext cx="7920880" cy="3836599"/>
        </p:xfrm>
        <a:graphic>
          <a:graphicData uri="http://schemas.openxmlformats.org/drawingml/2006/table">
            <a:tbl>
              <a:tblPr>
                <a:tableStyleId>{5C22544A-7EE6-4342-B048-85BDC9FD1C3A}</a:tableStyleId>
              </a:tblPr>
              <a:tblGrid>
                <a:gridCol w="3600400"/>
                <a:gridCol w="4320480"/>
              </a:tblGrid>
              <a:tr h="544759">
                <a:tc>
                  <a:txBody>
                    <a:bodyPr/>
                    <a:lstStyle/>
                    <a:p>
                      <a:pPr marL="269875" indent="-90488"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potenciador</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c>
                  <a:txBody>
                    <a:bodyPr/>
                    <a:lstStyle/>
                    <a:p>
                      <a:pPr marL="179388" indent="0"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antagonista</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r>
              <a:tr h="2871848">
                <a:tc>
                  <a:txBody>
                    <a:bodyPr/>
                    <a:lstStyle/>
                    <a:p>
                      <a:pPr marL="449263" marR="0" indent="-179388" algn="just" defTabSz="914400" rtl="0" eaLnBrk="1" fontAlgn="auto" latinLnBrk="0" hangingPunct="1">
                        <a:lnSpc>
                          <a:spcPct val="150000"/>
                        </a:lnSpc>
                        <a:spcBef>
                          <a:spcPts val="60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Álcool</a:t>
                      </a:r>
                    </a:p>
                    <a:p>
                      <a:pPr marL="449263" marR="0" indent="-179388" algn="just" defTabSz="914400" rtl="0" eaLnBrk="1" fontAlgn="auto" latinLnBrk="0" hangingPunct="1">
                        <a:lnSpc>
                          <a:spcPct val="150000"/>
                        </a:lnSpc>
                        <a:spcBef>
                          <a:spcPts val="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Opiáceos</a:t>
                      </a: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Neurolépticos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Anti-histamínicos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p>
                      <a:pPr marL="449263" indent="-179388" algn="just">
                        <a:lnSpc>
                          <a:spcPct val="150000"/>
                        </a:lnSpc>
                        <a:spcAft>
                          <a:spcPts val="0"/>
                        </a:spcAft>
                      </a:pPr>
                      <a:r>
                        <a:rPr lang="pt-PT" sz="1800" dirty="0">
                          <a:effectLst/>
                          <a:latin typeface="Verdana" panose="020B0604030504040204" pitchFamily="34" charset="0"/>
                          <a:ea typeface="Verdana" panose="020B0604030504040204" pitchFamily="34" charset="0"/>
                          <a:cs typeface="Verdana" panose="020B0604030504040204" pitchFamily="34" charset="0"/>
                        </a:rPr>
                        <a:t>B-bloqueadores</a:t>
                      </a:r>
                    </a:p>
                    <a:p>
                      <a:pPr marL="449263" marR="0" indent="-179388" algn="just" defTabSz="914400" rtl="0" eaLnBrk="1" fontAlgn="auto" latinLnBrk="0" hangingPunct="1">
                        <a:lnSpc>
                          <a:spcPct val="150000"/>
                        </a:lnSpc>
                        <a:spcBef>
                          <a:spcPts val="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Analgésicos</a:t>
                      </a:r>
                    </a:p>
                    <a:p>
                      <a:pPr marL="449263" marR="0" indent="-179388" algn="just" defTabSz="914400" rtl="0" eaLnBrk="1" fontAlgn="auto" latinLnBrk="0" hangingPunct="1">
                        <a:lnSpc>
                          <a:spcPct val="150000"/>
                        </a:lnSpc>
                        <a:spcBef>
                          <a:spcPts val="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Barbitúricos</a:t>
                      </a:r>
                    </a:p>
                    <a:p>
                      <a:pPr marL="450215" indent="180340" algn="just">
                        <a:lnSpc>
                          <a:spcPct val="150000"/>
                        </a:lnSpc>
                        <a:spcAft>
                          <a:spcPts val="0"/>
                        </a:spcAft>
                      </a:pPr>
                      <a:endParaRPr lang="pt-PT" sz="1800"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solidFill>
                      <a:srgbClr val="EDF2F9"/>
                    </a:solidFill>
                  </a:tcPr>
                </a:tc>
                <a:tc>
                  <a:txBody>
                    <a:bodyPr/>
                    <a:lstStyle/>
                    <a:p>
                      <a:pPr marL="449263" indent="-179388" algn="l">
                        <a:lnSpc>
                          <a:spcPct val="150000"/>
                        </a:lnSpc>
                        <a:spcBef>
                          <a:spcPts val="600"/>
                        </a:spcBef>
                        <a:spcAft>
                          <a:spcPts val="0"/>
                        </a:spcAft>
                      </a:pPr>
                      <a:r>
                        <a:rPr lang="pt-PT" sz="1800" dirty="0" err="1" smtClean="0">
                          <a:effectLst/>
                          <a:latin typeface="Verdana" panose="020B0604030504040204" pitchFamily="34" charset="0"/>
                          <a:ea typeface="Verdana" panose="020B0604030504040204" pitchFamily="34" charset="0"/>
                          <a:cs typeface="Verdana" panose="020B0604030504040204" pitchFamily="34" charset="0"/>
                        </a:rPr>
                        <a:t>Anorexiantes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p>
                      <a:pPr marL="449263" indent="-179388" algn="l">
                        <a:lnSpc>
                          <a:spcPct val="150000"/>
                        </a:lnSpc>
                        <a:spcAft>
                          <a:spcPts val="0"/>
                        </a:spcAft>
                      </a:pPr>
                      <a:r>
                        <a:rPr lang="pt-PT" sz="1800" dirty="0" err="1">
                          <a:effectLst/>
                          <a:latin typeface="Verdana" panose="020B0604030504040204" pitchFamily="34" charset="0"/>
                          <a:ea typeface="Verdana" panose="020B0604030504040204" pitchFamily="34" charset="0"/>
                          <a:cs typeface="Verdana" panose="020B0604030504040204" pitchFamily="34" charset="0"/>
                        </a:rPr>
                        <a:t>Antidepressores</a:t>
                      </a:r>
                      <a:r>
                        <a:rPr lang="pt-PT" sz="1800" dirty="0">
                          <a:effectLst/>
                          <a:latin typeface="Verdana" panose="020B0604030504040204" pitchFamily="34" charset="0"/>
                          <a:ea typeface="Verdana" panose="020B0604030504040204" pitchFamily="34" charset="0"/>
                          <a:cs typeface="Verdana" panose="020B0604030504040204" pitchFamily="34" charset="0"/>
                        </a:rPr>
                        <a:t> </a:t>
                      </a:r>
                      <a:r>
                        <a:rPr lang="pt-PT" sz="1800" dirty="0" err="1">
                          <a:effectLst/>
                          <a:latin typeface="Verdana" panose="020B0604030504040204" pitchFamily="34" charset="0"/>
                          <a:ea typeface="Verdana" panose="020B0604030504040204" pitchFamily="34" charset="0"/>
                          <a:cs typeface="Verdana" panose="020B0604030504040204" pitchFamily="34" charset="0"/>
                        </a:rPr>
                        <a:t>desinibidores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p>
                      <a:pPr marL="449263" indent="-179388" algn="l">
                        <a:lnSpc>
                          <a:spcPct val="150000"/>
                        </a:lnSpc>
                        <a:spcAft>
                          <a:spcPts val="0"/>
                        </a:spcAft>
                      </a:pPr>
                      <a:r>
                        <a:rPr lang="pt-PT" sz="1800" dirty="0">
                          <a:effectLst/>
                          <a:latin typeface="Verdana" panose="020B0604030504040204" pitchFamily="34" charset="0"/>
                          <a:ea typeface="Verdana" panose="020B0604030504040204" pitchFamily="34" charset="0"/>
                          <a:cs typeface="Verdana" panose="020B0604030504040204" pitchFamily="34" charset="0"/>
                        </a:rPr>
                        <a:t>Estimulantes beta-adrenérgicos</a:t>
                      </a:r>
                    </a:p>
                    <a:p>
                      <a:pPr marL="449263" indent="-179388" algn="l">
                        <a:lnSpc>
                          <a:spcPct val="150000"/>
                        </a:lnSpc>
                        <a:spcAft>
                          <a:spcPts val="0"/>
                        </a:spcAft>
                      </a:pPr>
                      <a:r>
                        <a:rPr lang="pt-PT" sz="1800" dirty="0">
                          <a:effectLst/>
                          <a:latin typeface="Verdana" panose="020B0604030504040204" pitchFamily="34" charset="0"/>
                          <a:ea typeface="Verdana" panose="020B0604030504040204" pitchFamily="34" charset="0"/>
                          <a:cs typeface="Verdana" panose="020B0604030504040204" pitchFamily="34" charset="0"/>
                        </a:rPr>
                        <a:t>Bloqueadores alfa-adrenérgicos</a:t>
                      </a:r>
                    </a:p>
                    <a:p>
                      <a:pPr marL="449263" indent="-179388" algn="l">
                        <a:lnSpc>
                          <a:spcPct val="150000"/>
                        </a:lnSpc>
                        <a:spcAft>
                          <a:spcPts val="0"/>
                        </a:spcAft>
                      </a:pPr>
                      <a:r>
                        <a:rPr lang="pt-PT" sz="1800" dirty="0">
                          <a:effectLst/>
                          <a:latin typeface="Verdana" panose="020B0604030504040204" pitchFamily="34" charset="0"/>
                          <a:ea typeface="Verdana" panose="020B0604030504040204" pitchFamily="34" charset="0"/>
                          <a:cs typeface="Verdana" panose="020B0604030504040204" pitchFamily="34" charset="0"/>
                        </a:rPr>
                        <a:t>Cafeína</a:t>
                      </a:r>
                    </a:p>
                    <a:p>
                      <a:pPr marL="449263" indent="-179388" algn="l">
                        <a:lnSpc>
                          <a:spcPct val="150000"/>
                        </a:lnSpc>
                        <a:spcAft>
                          <a:spcPts val="0"/>
                        </a:spcAft>
                      </a:pPr>
                      <a:r>
                        <a:rPr lang="pt-PT" sz="1800" dirty="0">
                          <a:effectLst/>
                          <a:latin typeface="Verdana" panose="020B0604030504040204" pitchFamily="34" charset="0"/>
                          <a:ea typeface="Verdana" panose="020B0604030504040204" pitchFamily="34" charset="0"/>
                          <a:cs typeface="Verdana" panose="020B0604030504040204" pitchFamily="34" charset="0"/>
                        </a:rPr>
                        <a:t>Teofilina</a:t>
                      </a:r>
                    </a:p>
                  </a:txBody>
                  <a:tcPr marL="44450" marR="44450" marT="0" marB="0">
                    <a:solidFill>
                      <a:srgbClr val="EDF2F9"/>
                    </a:solidFill>
                  </a:tcPr>
                </a:tc>
              </a:tr>
            </a:tbl>
          </a:graphicData>
        </a:graphic>
      </p:graphicFrame>
      <p:sp>
        <p:nvSpPr>
          <p:cNvPr id="3" name="Marcador de Posição do Rodapé 2"/>
          <p:cNvSpPr>
            <a:spLocks noGrp="1"/>
          </p:cNvSpPr>
          <p:nvPr>
            <p:ph type="ftr" sz="quarter" idx="11"/>
          </p:nvPr>
        </p:nvSpPr>
        <p:spPr/>
        <p:txBody>
          <a:bodyPr/>
          <a:lstStyle/>
          <a:p>
            <a:r>
              <a:rPr lang="pt-PT" smtClean="0"/>
              <a:t>Turma C- Helena Quaresma</a:t>
            </a:r>
            <a:endParaRPr lang="pt-PT"/>
          </a:p>
        </p:txBody>
      </p:sp>
      <p:sp>
        <p:nvSpPr>
          <p:cNvPr id="4" name="Marcador de Posição do Número do Diapositivo 3"/>
          <p:cNvSpPr>
            <a:spLocks noGrp="1"/>
          </p:cNvSpPr>
          <p:nvPr>
            <p:ph type="sldNum" sz="quarter" idx="12"/>
          </p:nvPr>
        </p:nvSpPr>
        <p:spPr/>
        <p:txBody>
          <a:bodyPr/>
          <a:lstStyle/>
          <a:p>
            <a:fld id="{804C69A0-970B-40B4-9DD1-9461DF4A4CF7}" type="slidenum">
              <a:rPr lang="pt-PT" smtClean="0"/>
              <a:t>10</a:t>
            </a:fld>
            <a:endParaRPr lang="pt-PT"/>
          </a:p>
        </p:txBody>
      </p:sp>
    </p:spTree>
    <p:extLst>
      <p:ext uri="{BB962C8B-B14F-4D97-AF65-F5344CB8AC3E}">
        <p14:creationId xmlns:p14="http://schemas.microsoft.com/office/powerpoint/2010/main" val="4267701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25650" y="980728"/>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25650" y="62940"/>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 - </a:t>
            </a: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Intervenções de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enfermagem</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13578" y="1423000"/>
            <a:ext cx="8424863" cy="5221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Ensinar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doente e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família acerca:</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Dosagem, efeitos terapêuticos e secundários </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i</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mportância abstinência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do consumo 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álcool)</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Perigosidade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na condução de veículos 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máquinas (sonolência).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Identificação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dos efeitos paradoxais </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Deteção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precoce de discrasia sanguínea (astenia, dores de garganta,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vómitos,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convulsões, ulcerações das mucosas).</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Identificação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precoce de distúrbios hepáticas (náuseas, diarreia, dores abdominais). </a:t>
            </a: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Alertar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para o perigo da suspensão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súbita</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Preparar suspensão gradual</a:t>
            </a:r>
          </a:p>
          <a:p>
            <a:pPr marL="342900" indent="-342900" algn="just" eaLnBrk="1" hangingPunct="1">
              <a:lnSpc>
                <a:spcPts val="2500"/>
              </a:lnSpc>
              <a:spcBef>
                <a:spcPct val="0"/>
              </a:spcBef>
              <a:buClrTx/>
              <a:buSzTx/>
              <a:buFont typeface="Arial" panose="020B0604020202020204" pitchFamily="34" charset="0"/>
              <a:buChar char="•"/>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Alertar as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mulheres em idade fértil (maior perigo nos primeiros três meses de gestação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11</a:t>
            </a:fld>
            <a:endParaRPr lang="pt-PT"/>
          </a:p>
        </p:txBody>
      </p:sp>
    </p:spTree>
    <p:extLst>
      <p:ext uri="{BB962C8B-B14F-4D97-AF65-F5344CB8AC3E}">
        <p14:creationId xmlns:p14="http://schemas.microsoft.com/office/powerpoint/2010/main" val="1425585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496" y="1916832"/>
            <a:ext cx="8424863"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30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Farmacocinética: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spcBef>
                <a:spcPts val="1200"/>
              </a:spcBef>
              <a:buClr>
                <a:srgbClr val="C00000"/>
              </a:buClr>
              <a:buFont typeface="Wingdings" panose="05000000000000000000" pitchFamily="2" charset="2"/>
              <a:buChar char="§"/>
            </a:pPr>
            <a:r>
              <a:rPr lang="pt-PT" altLang="pt-PT" sz="2000" dirty="0">
                <a:solidFill>
                  <a:srgbClr val="002060"/>
                </a:solidFill>
              </a:rPr>
              <a:t>Metabolização hepática:</a:t>
            </a:r>
          </a:p>
          <a:p>
            <a:pPr marL="342900" indent="-342900" eaLnBrk="1" hangingPunct="1">
              <a:spcBef>
                <a:spcPts val="1200"/>
              </a:spcBef>
              <a:buClr>
                <a:srgbClr val="C00000"/>
              </a:buClr>
              <a:buFont typeface="Wingdings" panose="05000000000000000000" pitchFamily="2" charset="2"/>
              <a:buChar char="§"/>
            </a:pPr>
            <a:r>
              <a:rPr lang="pt-PT" altLang="pt-PT" sz="2000" dirty="0">
                <a:solidFill>
                  <a:srgbClr val="002060"/>
                </a:solidFill>
              </a:rPr>
              <a:t>Nível plasmáticos de 2 – 6 horas</a:t>
            </a:r>
          </a:p>
          <a:p>
            <a:pPr marL="342900" indent="-342900" eaLnBrk="1" hangingPunct="1">
              <a:spcBef>
                <a:spcPts val="1200"/>
              </a:spcBef>
              <a:buClr>
                <a:srgbClr val="C00000"/>
              </a:buClr>
              <a:buFont typeface="Wingdings" panose="05000000000000000000" pitchFamily="2" charset="2"/>
              <a:buChar char="§"/>
            </a:pPr>
            <a:r>
              <a:rPr lang="pt-PT" altLang="pt-PT" sz="2000" dirty="0">
                <a:solidFill>
                  <a:srgbClr val="002060"/>
                </a:solidFill>
              </a:rPr>
              <a:t>Tempo de </a:t>
            </a:r>
            <a:r>
              <a:rPr lang="pt-PT" altLang="pt-PT" sz="2000" dirty="0" err="1" smtClean="0">
                <a:solidFill>
                  <a:srgbClr val="002060"/>
                </a:solidFill>
              </a:rPr>
              <a:t>semi-vida</a:t>
            </a:r>
            <a:r>
              <a:rPr lang="pt-PT" altLang="pt-PT" sz="2000" dirty="0" smtClean="0">
                <a:solidFill>
                  <a:srgbClr val="002060"/>
                </a:solidFill>
              </a:rPr>
              <a:t> </a:t>
            </a:r>
            <a:r>
              <a:rPr lang="pt-PT" altLang="pt-PT" sz="2000" dirty="0">
                <a:solidFill>
                  <a:srgbClr val="002060"/>
                </a:solidFill>
              </a:rPr>
              <a:t>é de 24 h (possibilita administração de uma toma diária)</a:t>
            </a:r>
          </a:p>
          <a:p>
            <a:pPr marL="342900" indent="-342900" eaLnBrk="1" hangingPunct="1">
              <a:spcBef>
                <a:spcPts val="1200"/>
              </a:spcBef>
              <a:buClr>
                <a:srgbClr val="C00000"/>
              </a:buClr>
              <a:buFont typeface="Wingdings" panose="05000000000000000000" pitchFamily="2" charset="2"/>
              <a:buChar char="§"/>
            </a:pPr>
            <a:r>
              <a:rPr lang="pt-PT" altLang="pt-PT" sz="2000" dirty="0">
                <a:solidFill>
                  <a:srgbClr val="002060"/>
                </a:solidFill>
              </a:rPr>
              <a:t>Forte tendência </a:t>
            </a:r>
            <a:r>
              <a:rPr lang="pt-PT" altLang="pt-PT" sz="2000" dirty="0" smtClean="0">
                <a:solidFill>
                  <a:srgbClr val="002060"/>
                </a:solidFill>
              </a:rPr>
              <a:t>para ligação </a:t>
            </a:r>
            <a:r>
              <a:rPr lang="pt-PT" altLang="pt-PT" sz="2000" dirty="0">
                <a:solidFill>
                  <a:srgbClr val="002060"/>
                </a:solidFill>
              </a:rPr>
              <a:t>às proteínas plasmáticas</a:t>
            </a: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12</a:t>
            </a:fld>
            <a:endParaRPr lang="pt-PT"/>
          </a:p>
        </p:txBody>
      </p:sp>
    </p:spTree>
    <p:extLst>
      <p:ext uri="{BB962C8B-B14F-4D97-AF65-F5344CB8AC3E}">
        <p14:creationId xmlns:p14="http://schemas.microsoft.com/office/powerpoint/2010/main" val="666773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90872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56004" y="0"/>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Classificados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segundo do mecanismo de ação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56004" y="1124744"/>
            <a:ext cx="8424863" cy="13747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marL="342900" indent="-342900" algn="just" eaLnBrk="1" hangingPunct="1">
              <a:lnSpc>
                <a:spcPts val="2500"/>
              </a:lnSpc>
              <a:spcBef>
                <a:spcPts val="1200"/>
              </a:spcBef>
              <a:buClrTx/>
              <a:buSzTx/>
              <a:buFont typeface="Arial" panose="020B0604020202020204" pitchFamily="34" charset="0"/>
              <a:buChar char="•"/>
            </a:pPr>
            <a:r>
              <a:rPr lang="pt-PT" altLang="pt-PT" sz="18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Inibidores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da </a:t>
            </a:r>
            <a:r>
              <a:rPr lang="pt-PT" altLang="pt-PT" sz="1800" b="1" u="sng" dirty="0" err="1">
                <a:solidFill>
                  <a:schemeClr val="tx2"/>
                </a:solidFill>
                <a:latin typeface="Verdana" panose="020B0604030504040204" pitchFamily="34" charset="0"/>
                <a:ea typeface="Verdana" panose="020B0604030504040204" pitchFamily="34" charset="0"/>
                <a:cs typeface="Verdana" panose="020B0604030504040204" pitchFamily="34" charset="0"/>
              </a:rPr>
              <a:t>Monoamino</a:t>
            </a:r>
            <a:r>
              <a:rPr lang="pt-PT" altLang="pt-PT" sz="1800" b="1" u="sng" dirty="0">
                <a:solidFill>
                  <a:schemeClr val="tx2"/>
                </a:solidFill>
                <a:latin typeface="Verdana" panose="020B0604030504040204" pitchFamily="34" charset="0"/>
                <a:ea typeface="Verdana" panose="020B0604030504040204" pitchFamily="34" charset="0"/>
                <a:cs typeface="Verdana" panose="020B0604030504040204" pitchFamily="34" charset="0"/>
              </a:rPr>
              <a:t> Oxidase </a:t>
            </a:r>
            <a:r>
              <a:rPr lang="pt-PT" altLang="pt-PT" sz="1800" b="1" u="sng" dirty="0" smtClean="0">
                <a:solidFill>
                  <a:schemeClr val="tx2"/>
                </a:solidFill>
                <a:latin typeface="Verdana" panose="020B0604030504040204" pitchFamily="34" charset="0"/>
                <a:ea typeface="Verdana" panose="020B0604030504040204" pitchFamily="34" charset="0"/>
                <a:cs typeface="Verdana" panose="020B0604030504040204" pitchFamily="34" charset="0"/>
              </a:rPr>
              <a:t>(MAO</a:t>
            </a:r>
            <a:r>
              <a:rPr lang="pt-PT" altLang="pt-PT" sz="18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None/>
            </a:pPr>
            <a:r>
              <a:rPr lang="pt-PT" sz="2000" dirty="0" smtClean="0"/>
              <a:t>responsável </a:t>
            </a:r>
            <a:r>
              <a:rPr lang="pt-PT" sz="2000" dirty="0"/>
              <a:t>por degradar monoaminas como a </a:t>
            </a:r>
            <a:r>
              <a:rPr lang="pt-PT" sz="2000" dirty="0">
                <a:hlinkClick r:id="rId3" tooltip="Noradrenalina"/>
              </a:rPr>
              <a:t>noradrenalina</a:t>
            </a:r>
            <a:r>
              <a:rPr lang="pt-PT" sz="2000" dirty="0"/>
              <a:t>, </a:t>
            </a:r>
            <a:r>
              <a:rPr lang="pt-PT" sz="2000" dirty="0">
                <a:hlinkClick r:id="rId4" tooltip="Dopamina"/>
              </a:rPr>
              <a:t>dopamina</a:t>
            </a:r>
            <a:r>
              <a:rPr lang="pt-PT" sz="2000" dirty="0"/>
              <a:t> e </a:t>
            </a:r>
            <a:r>
              <a:rPr lang="pt-PT" sz="2000" dirty="0">
                <a:hlinkClick r:id="rId5" tooltip="Serotonina"/>
              </a:rPr>
              <a:t>serotonina</a:t>
            </a:r>
            <a:r>
              <a:rPr lang="pt-PT" sz="2000" dirty="0"/>
              <a:t>, aumentando assim a concentração </a:t>
            </a:r>
            <a:r>
              <a:rPr lang="pt-PT" sz="2000" dirty="0" smtClean="0"/>
              <a:t>sináptica</a:t>
            </a: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13</a:t>
            </a:fld>
            <a:endParaRPr lang="pt-PT"/>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911" y="2945657"/>
            <a:ext cx="4700955" cy="3919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ângulo 3"/>
          <p:cNvSpPr/>
          <p:nvPr/>
        </p:nvSpPr>
        <p:spPr>
          <a:xfrm>
            <a:off x="-1" y="4067726"/>
            <a:ext cx="3779912" cy="1092607"/>
          </a:xfrm>
          <a:prstGeom prst="rect">
            <a:avLst/>
          </a:prstGeom>
        </p:spPr>
        <p:txBody>
          <a:bodyPr wrap="square">
            <a:spAutoFit/>
          </a:bodyPr>
          <a:lstStyle/>
          <a:p>
            <a:pPr marL="342900" lvl="0" indent="-342900" algn="just">
              <a:lnSpc>
                <a:spcPts val="2500"/>
              </a:lnSpc>
              <a:spcBef>
                <a:spcPct val="0"/>
              </a:spcBef>
              <a:buFont typeface="Arial" panose="020B0604020202020204" pitchFamily="34" charset="0"/>
              <a:buChar char="•"/>
            </a:pPr>
            <a:r>
              <a:rPr lang="pt-PT" altLang="pt-PT" b="1" dirty="0">
                <a:solidFill>
                  <a:srgbClr val="675E47"/>
                </a:solidFill>
                <a:latin typeface="Verdana" panose="020B0604030504040204" pitchFamily="34" charset="0"/>
                <a:ea typeface="Verdana" panose="020B0604030504040204" pitchFamily="34" charset="0"/>
                <a:cs typeface="Verdana" panose="020B0604030504040204" pitchFamily="34" charset="0"/>
              </a:rPr>
              <a:t>Inibidores da Captação de </a:t>
            </a:r>
            <a:r>
              <a:rPr lang="pt-PT" altLang="pt-PT" b="1" dirty="0" smtClean="0">
                <a:solidFill>
                  <a:srgbClr val="675E47"/>
                </a:solidFill>
                <a:latin typeface="Verdana" panose="020B0604030504040204" pitchFamily="34" charset="0"/>
                <a:ea typeface="Verdana" panose="020B0604030504040204" pitchFamily="34" charset="0"/>
                <a:cs typeface="Verdana" panose="020B0604030504040204" pitchFamily="34" charset="0"/>
              </a:rPr>
              <a:t>Neurotransmissores-</a:t>
            </a:r>
          </a:p>
          <a:p>
            <a:pPr algn="just">
              <a:lnSpc>
                <a:spcPts val="2800"/>
              </a:lnSpc>
            </a:pPr>
            <a:endParaRPr lang="pt-PT" altLang="pt-PT" sz="16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02352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569" y="1153177"/>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569" y="1379577"/>
            <a:ext cx="8424863" cy="511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800"/>
              </a:lnSpc>
              <a:spcBef>
                <a:spcPts val="0"/>
              </a:spcBef>
              <a:buFontTx/>
              <a:buNone/>
            </a:pP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Antidepressivos cíclicos </a:t>
            </a:r>
            <a:r>
              <a:rPr lang="pt-PT" altLang="pt-PT"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18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Inibidores dos transportadores das </a:t>
            </a:r>
            <a:r>
              <a:rPr lang="pt-PT" altLang="pt-PT" sz="18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monoaminas -</a:t>
            </a:r>
            <a:r>
              <a:rPr lang="pt-PT" altLang="pt-PT" sz="2000" b="1" dirty="0" err="1" smtClean="0">
                <a:solidFill>
                  <a:srgbClr val="C00000"/>
                </a:solidFill>
                <a:latin typeface="Verdana" panose="020B0604030504040204" pitchFamily="34" charset="0"/>
                <a:ea typeface="Verdana" panose="020B0604030504040204" pitchFamily="34" charset="0"/>
                <a:cs typeface="Verdana" panose="020B0604030504040204" pitchFamily="34" charset="0"/>
              </a:rPr>
              <a:t>Bicíclicos</a:t>
            </a: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Tricíclicos </a:t>
            </a: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e </a:t>
            </a: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Tetracíclicos- </a:t>
            </a:r>
            <a:r>
              <a:rPr lang="pt-PT" sz="1800" dirty="0" smtClean="0"/>
              <a:t>consoante a </a:t>
            </a:r>
            <a:r>
              <a:rPr lang="pt-PT" sz="1800" dirty="0"/>
              <a:t>estrutura cíclica (anéis </a:t>
            </a:r>
            <a:r>
              <a:rPr lang="pt-PT" sz="1800" dirty="0" err="1"/>
              <a:t>benzênicos</a:t>
            </a:r>
            <a:r>
              <a:rPr lang="pt-PT" sz="1800" dirty="0" smtClean="0"/>
              <a:t>)-</a:t>
            </a:r>
            <a:endParaRPr lang="pt-PT" altLang="pt-P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None/>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latin typeface="Verdana" panose="020B0604030504040204" pitchFamily="34" charset="0"/>
                <a:ea typeface="Verdana" panose="020B0604030504040204" pitchFamily="34" charset="0"/>
                <a:cs typeface="Verdana" panose="020B0604030504040204" pitchFamily="34" charset="0"/>
              </a:rPr>
              <a:t>- </a:t>
            </a:r>
            <a:r>
              <a:rPr lang="pt-PT" altLang="pt-PT"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bloqueiam</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degradação da </a:t>
            </a:r>
            <a:r>
              <a:rPr lang="pt-PT" altLang="pt-PT" sz="2000" u="sng" dirty="0">
                <a:solidFill>
                  <a:schemeClr val="tx2"/>
                </a:solidFill>
                <a:latin typeface="Verdana" panose="020B0604030504040204" pitchFamily="34" charset="0"/>
                <a:ea typeface="Verdana" panose="020B0604030504040204" pitchFamily="34" charset="0"/>
                <a:cs typeface="Verdana" panose="020B0604030504040204" pitchFamily="34" charset="0"/>
              </a:rPr>
              <a:t>Noradrenalina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(NA)</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 serotonina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5-HT) </a:t>
            </a:r>
          </a:p>
          <a:p>
            <a:pPr algn="just" eaLnBrk="1" hangingPunct="1">
              <a:lnSpc>
                <a:spcPts val="2800"/>
              </a:lnSpc>
              <a:spcBef>
                <a:spcPts val="0"/>
              </a:spcBef>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Resultado</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i="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aumentam a NA e a 5HT </a:t>
            </a:r>
            <a:r>
              <a:rPr lang="pt-PT" altLang="pt-PT"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na </a:t>
            </a:r>
            <a:r>
              <a:rPr lang="pt-PT" altLang="pt-PT" sz="2000" i="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fenda sináptica</a:t>
            </a:r>
          </a:p>
          <a:p>
            <a:pPr algn="just" eaLnBrk="1" hangingPunct="1">
              <a:lnSpc>
                <a:spcPts val="2800"/>
              </a:lnSpc>
              <a:spcBef>
                <a:spcPts val="0"/>
              </a:spcBef>
              <a:buFontTx/>
              <a:buNone/>
            </a:pPr>
            <a:endParaRPr lang="pt-PT" altLang="pt-PT" sz="2000" b="1" dirty="0">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FontTx/>
              <a:buNone/>
            </a:pPr>
            <a:endParaRPr lang="pt-PT" altLang="pt-PT" sz="2000" b="1" dirty="0" smtClean="0">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FontTx/>
              <a:buNone/>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ISRS</a:t>
            </a:r>
            <a:r>
              <a:rPr lang="pt-PT" altLang="pt-PT" sz="2000" b="1" dirty="0" smtClean="0">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Ação dos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I</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nibidores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S</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eletivos de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R</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ecaptação da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S</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erotonina: </a:t>
            </a:r>
            <a:r>
              <a:rPr lang="pt-PT" altLang="pt-PT" sz="2000" i="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Impede </a:t>
            </a:r>
            <a:r>
              <a:rPr lang="pt-PT" altLang="pt-PT" sz="2000" i="1" dirty="0" err="1">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recaptação</a:t>
            </a:r>
            <a:r>
              <a:rPr lang="pt-PT" altLang="pt-PT" sz="2000" i="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serotonina.</a:t>
            </a:r>
          </a:p>
          <a:p>
            <a:pPr algn="just" eaLnBrk="1" hangingPunct="1">
              <a:lnSpc>
                <a:spcPts val="2800"/>
              </a:lnSpc>
              <a:spcBef>
                <a:spcPts val="0"/>
              </a:spcBef>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Resultado: </a:t>
            </a:r>
            <a:r>
              <a:rPr lang="pt-PT" altLang="pt-PT"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aumenta </a:t>
            </a:r>
            <a:r>
              <a:rPr lang="pt-PT" altLang="pt-PT" sz="2000" i="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disponibilidade de serotonina na fenda sináptica</a:t>
            </a:r>
            <a:r>
              <a:rPr lang="pt-PT" altLang="pt-PT"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800"/>
              </a:lnSpc>
              <a:spcBef>
                <a:spcPts val="0"/>
              </a:spcBef>
              <a:buFontTx/>
              <a:buNone/>
            </a:pP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São os AD mais prescritos-eficazes no</a:t>
            </a:r>
            <a:r>
              <a:rPr lang="pt-PT" altLang="pt-PT" sz="18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b="1" dirty="0">
                <a:solidFill>
                  <a:schemeClr val="tx2"/>
                </a:solidFill>
                <a:latin typeface="Verdana" panose="020B0604030504040204" pitchFamily="34" charset="0"/>
                <a:ea typeface="Verdana" panose="020B0604030504040204" pitchFamily="34" charset="0"/>
                <a:cs typeface="Verdana" panose="020B0604030504040204" pitchFamily="34" charset="0"/>
              </a:rPr>
              <a:t>tratamento de depressão moderada</a:t>
            </a:r>
            <a:endPar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570" y="260648"/>
            <a:ext cx="8748862"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lvl="0"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1800" b="1" dirty="0">
              <a:solidFill>
                <a:srgbClr val="675E47"/>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14</a:t>
            </a:fld>
            <a:endParaRPr lang="pt-PT"/>
          </a:p>
        </p:txBody>
      </p:sp>
    </p:spTree>
    <p:extLst>
      <p:ext uri="{BB962C8B-B14F-4D97-AF65-F5344CB8AC3E}">
        <p14:creationId xmlns:p14="http://schemas.microsoft.com/office/powerpoint/2010/main" val="874316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569" y="1153177"/>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496" y="1379577"/>
            <a:ext cx="8424863" cy="4760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800"/>
              </a:lnSpc>
              <a:spcBef>
                <a:spcPts val="0"/>
              </a:spcBef>
              <a:buFontTx/>
              <a:buNone/>
            </a:pP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Antidepressivos </a:t>
            </a: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atípicos </a:t>
            </a:r>
            <a:r>
              <a:rPr lang="pt-PT" altLang="pt-PT" sz="20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800"/>
              </a:lnSpc>
              <a:spcBef>
                <a:spcPts val="0"/>
              </a:spcBef>
              <a:buFontTx/>
              <a:buNone/>
            </a:pPr>
            <a:r>
              <a:rPr lang="pt-PT" sz="2000" dirty="0"/>
              <a:t>os antidepressivos que não se caracterizam como </a:t>
            </a:r>
            <a:r>
              <a:rPr lang="pt-PT" sz="2000" i="1" dirty="0" err="1"/>
              <a:t>C</a:t>
            </a:r>
            <a:r>
              <a:rPr lang="pt-PT" sz="2000" i="1" dirty="0" err="1" smtClean="0"/>
              <a:t>iclicos</a:t>
            </a:r>
            <a:r>
              <a:rPr lang="pt-PT" sz="2000" dirty="0" smtClean="0"/>
              <a:t> </a:t>
            </a:r>
            <a:r>
              <a:rPr lang="pt-PT" sz="2000" dirty="0"/>
              <a:t>como </a:t>
            </a:r>
            <a:r>
              <a:rPr lang="pt-PT" sz="2000" i="1" dirty="0"/>
              <a:t>Inibidores Seletivos da Recaptação da Serotonina</a:t>
            </a:r>
            <a:r>
              <a:rPr lang="pt-PT" sz="2000" dirty="0"/>
              <a:t> e nem como </a:t>
            </a:r>
            <a:r>
              <a:rPr lang="pt-PT" sz="2000" i="1" dirty="0"/>
              <a:t>Inibidores da </a:t>
            </a:r>
            <a:r>
              <a:rPr lang="pt-PT" sz="2000" i="1" dirty="0" err="1"/>
              <a:t>MonoAminaOxidase</a:t>
            </a:r>
            <a:r>
              <a:rPr lang="pt-PT" sz="2000" dirty="0"/>
              <a:t>.</a:t>
            </a:r>
            <a:endParaRPr lang="pt-PT" altLang="pt-PT" sz="20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FontTx/>
              <a:buNone/>
            </a:pPr>
            <a:endParaRPr lang="pt-PT" altLang="pt-PT" sz="20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lgn="just" eaLnBrk="1" hangingPunct="1">
              <a:lnSpc>
                <a:spcPts val="2800"/>
              </a:lnSpc>
              <a:spcBef>
                <a:spcPts val="0"/>
              </a:spcBef>
            </a:pPr>
            <a:r>
              <a:rPr lang="pt-PT" sz="1800" dirty="0"/>
              <a:t>aumentam a transmissão </a:t>
            </a:r>
            <a:r>
              <a:rPr lang="pt-PT" sz="1800" dirty="0" err="1"/>
              <a:t>noradrenérgica</a:t>
            </a:r>
            <a:r>
              <a:rPr lang="pt-PT" sz="1800" dirty="0"/>
              <a:t>, através do antagonismo de </a:t>
            </a:r>
            <a:r>
              <a:rPr lang="pt-PT" sz="1800" dirty="0" err="1"/>
              <a:t>receptores</a:t>
            </a:r>
            <a:r>
              <a:rPr lang="pt-PT" sz="1800" dirty="0"/>
              <a:t> a2 (pré-sinápticos) no sistema nervoso </a:t>
            </a:r>
            <a:r>
              <a:rPr lang="pt-PT" sz="1800" dirty="0" smtClean="0"/>
              <a:t>central;</a:t>
            </a:r>
          </a:p>
          <a:p>
            <a:pPr marL="285750" indent="-285750" algn="just" eaLnBrk="1" hangingPunct="1">
              <a:lnSpc>
                <a:spcPts val="2800"/>
              </a:lnSpc>
              <a:spcBef>
                <a:spcPts val="0"/>
              </a:spcBef>
            </a:pPr>
            <a:r>
              <a:rPr lang="pt-PT" sz="1800" dirty="0" smtClean="0"/>
              <a:t>inibidores </a:t>
            </a:r>
            <a:r>
              <a:rPr lang="pt-PT" sz="1800" dirty="0"/>
              <a:t>da </a:t>
            </a:r>
            <a:r>
              <a:rPr lang="pt-PT" sz="1800" dirty="0" err="1"/>
              <a:t>recaptação</a:t>
            </a:r>
            <a:r>
              <a:rPr lang="pt-PT" sz="1800" dirty="0"/>
              <a:t> de </a:t>
            </a:r>
            <a:r>
              <a:rPr lang="pt-PT" sz="1800" i="1" dirty="0"/>
              <a:t>Serotonina </a:t>
            </a:r>
            <a:r>
              <a:rPr lang="pt-PT" sz="1800" dirty="0"/>
              <a:t>e </a:t>
            </a:r>
            <a:r>
              <a:rPr lang="pt-PT" sz="1800" i="1" dirty="0" smtClean="0"/>
              <a:t>Norepinefrina</a:t>
            </a:r>
          </a:p>
          <a:p>
            <a:pPr marL="285750" indent="-285750" algn="just" eaLnBrk="1" hangingPunct="1">
              <a:lnSpc>
                <a:spcPts val="2800"/>
              </a:lnSpc>
              <a:spcBef>
                <a:spcPts val="0"/>
              </a:spcBef>
            </a:pPr>
            <a:r>
              <a:rPr lang="pt-PT" sz="1800" dirty="0" smtClean="0"/>
              <a:t>não </a:t>
            </a:r>
            <a:r>
              <a:rPr lang="pt-PT" sz="1800" dirty="0"/>
              <a:t>inibem a </a:t>
            </a:r>
            <a:r>
              <a:rPr lang="pt-PT" sz="1800" dirty="0" err="1"/>
              <a:t>recaptação</a:t>
            </a:r>
            <a:r>
              <a:rPr lang="pt-PT" sz="1800" dirty="0"/>
              <a:t> da Serotonina no neurônio pré-sináptico mas, induzem </a:t>
            </a:r>
            <a:r>
              <a:rPr lang="pt-PT" sz="1800" dirty="0" smtClean="0"/>
              <a:t>a sua </a:t>
            </a:r>
            <a:r>
              <a:rPr lang="pt-PT" sz="1800" dirty="0" err="1"/>
              <a:t>recaptação</a:t>
            </a:r>
            <a:r>
              <a:rPr lang="pt-PT" sz="1800" dirty="0"/>
              <a:t> pelos neurônios da córtex, do hipocampo e do sistema límbico</a:t>
            </a:r>
            <a:endParaRPr lang="pt-PT" sz="1800" i="1" dirty="0"/>
          </a:p>
          <a:p>
            <a:pPr algn="just" eaLnBrk="1" hangingPunct="1">
              <a:lnSpc>
                <a:spcPts val="2800"/>
              </a:lnSpc>
              <a:spcBef>
                <a:spcPts val="0"/>
              </a:spcBef>
              <a:buFontTx/>
              <a:buNone/>
            </a:pPr>
            <a:endParaRPr lang="pt-PT" sz="1800" dirty="0" smtClean="0"/>
          </a:p>
          <a:p>
            <a:pPr algn="just" eaLnBrk="1" hangingPunct="1">
              <a:lnSpc>
                <a:spcPts val="2800"/>
              </a:lnSpc>
              <a:spcBef>
                <a:spcPts val="0"/>
              </a:spcBef>
              <a:buFontTx/>
              <a:buNone/>
            </a:pPr>
            <a:endPar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570" y="260648"/>
            <a:ext cx="8748862"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lvl="0"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1800" b="1" dirty="0">
              <a:solidFill>
                <a:srgbClr val="675E47"/>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15</a:t>
            </a:fld>
            <a:endParaRPr lang="pt-PT"/>
          </a:p>
        </p:txBody>
      </p:sp>
    </p:spTree>
    <p:extLst>
      <p:ext uri="{BB962C8B-B14F-4D97-AF65-F5344CB8AC3E}">
        <p14:creationId xmlns:p14="http://schemas.microsoft.com/office/powerpoint/2010/main" val="22821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0" y="1484784"/>
            <a:ext cx="8424863" cy="4329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800"/>
              </a:lnSpc>
              <a:spcBef>
                <a:spcPts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Mecanismo de ação comum-</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274320" indent="-274320" fontAlgn="auto">
              <a:spcAft>
                <a:spcPts val="0"/>
              </a:spcAft>
              <a:buClr>
                <a:schemeClr val="accent3"/>
              </a:buClr>
              <a:buFont typeface="Wingdings 2"/>
              <a:buChar char=""/>
              <a:defRPr/>
            </a:pPr>
            <a:r>
              <a:rPr lang="pt-BR" sz="2000" kern="0" dirty="0">
                <a:solidFill>
                  <a:schemeClr val="tx2"/>
                </a:solidFill>
              </a:rPr>
              <a:t>Todos os antidepressivos afetam os sistemas serotonérgicos (5HT) ou catecolaminérgicos (dopamina ou </a:t>
            </a:r>
            <a:r>
              <a:rPr lang="pt-BR" sz="2000" kern="0" dirty="0" smtClean="0">
                <a:solidFill>
                  <a:schemeClr val="tx2"/>
                </a:solidFill>
              </a:rPr>
              <a:t>norepinefrina) </a:t>
            </a:r>
            <a:r>
              <a:rPr lang="pt-BR" sz="2000" kern="0" dirty="0">
                <a:solidFill>
                  <a:schemeClr val="tx2"/>
                </a:solidFill>
              </a:rPr>
              <a:t>do </a:t>
            </a:r>
            <a:r>
              <a:rPr lang="pt-BR" sz="2000" kern="0" dirty="0" smtClean="0">
                <a:solidFill>
                  <a:schemeClr val="tx2"/>
                </a:solidFill>
              </a:rPr>
              <a:t>SNC:</a:t>
            </a:r>
            <a:endParaRPr lang="pt-BR" sz="2000" kern="0" dirty="0">
              <a:solidFill>
                <a:schemeClr val="tx2"/>
              </a:solidFill>
            </a:endParaRPr>
          </a:p>
          <a:p>
            <a:pPr marL="274320" indent="-274320" fontAlgn="auto">
              <a:spcAft>
                <a:spcPts val="0"/>
              </a:spcAft>
              <a:buClr>
                <a:schemeClr val="accent3"/>
              </a:buClr>
              <a:buFont typeface="Wingdings 2"/>
              <a:buChar char=""/>
              <a:defRPr/>
            </a:pPr>
            <a:endParaRPr lang="pt-BR" sz="2000" kern="0" dirty="0">
              <a:solidFill>
                <a:schemeClr val="tx2"/>
              </a:solidFill>
            </a:endParaRPr>
          </a:p>
          <a:p>
            <a:pPr marL="449263" indent="-187325" fontAlgn="auto">
              <a:spcAft>
                <a:spcPts val="0"/>
              </a:spcAft>
              <a:buClr>
                <a:schemeClr val="accent3"/>
              </a:buClr>
              <a:buFont typeface="Wingdings 2"/>
              <a:buChar char=""/>
              <a:defRPr/>
            </a:pPr>
            <a:r>
              <a:rPr lang="pt-BR" sz="2000" kern="0" dirty="0">
                <a:solidFill>
                  <a:schemeClr val="tx2"/>
                </a:solidFill>
              </a:rPr>
              <a:t>Bloqueio da recaptação pré-sináptica </a:t>
            </a:r>
          </a:p>
          <a:p>
            <a:pPr marL="449263" indent="-187325" fontAlgn="auto">
              <a:spcAft>
                <a:spcPts val="0"/>
              </a:spcAft>
              <a:buClr>
                <a:schemeClr val="accent3"/>
              </a:buClr>
              <a:buFont typeface="Wingdings 2"/>
              <a:buChar char=""/>
              <a:defRPr/>
            </a:pPr>
            <a:r>
              <a:rPr lang="pt-BR" sz="2000" kern="0" dirty="0" smtClean="0">
                <a:solidFill>
                  <a:schemeClr val="tx2"/>
                </a:solidFill>
              </a:rPr>
              <a:t>Estimulam </a:t>
            </a:r>
            <a:r>
              <a:rPr lang="pt-BR" sz="2000" kern="0" dirty="0">
                <a:solidFill>
                  <a:schemeClr val="tx2"/>
                </a:solidFill>
              </a:rPr>
              <a:t>liberação de neurotransmissores na fenda</a:t>
            </a:r>
          </a:p>
          <a:p>
            <a:pPr marL="449263" indent="-187325" fontAlgn="auto">
              <a:spcAft>
                <a:spcPts val="0"/>
              </a:spcAft>
              <a:buClr>
                <a:schemeClr val="accent3"/>
              </a:buClr>
              <a:buFont typeface="Wingdings 2"/>
              <a:buChar char=""/>
              <a:defRPr/>
            </a:pPr>
            <a:r>
              <a:rPr lang="pt-BR" sz="2000" kern="0" dirty="0" smtClean="0">
                <a:solidFill>
                  <a:schemeClr val="tx2"/>
                </a:solidFill>
              </a:rPr>
              <a:t>Inibem </a:t>
            </a:r>
            <a:r>
              <a:rPr lang="pt-BR" sz="2000" kern="0" dirty="0">
                <a:solidFill>
                  <a:schemeClr val="tx2"/>
                </a:solidFill>
              </a:rPr>
              <a:t>seu catabolismo (IMAO) </a:t>
            </a:r>
          </a:p>
          <a:p>
            <a:pPr marL="449263" indent="-187325" fontAlgn="auto">
              <a:spcAft>
                <a:spcPts val="0"/>
              </a:spcAft>
              <a:buClr>
                <a:schemeClr val="accent3"/>
              </a:buClr>
              <a:buFont typeface="Wingdings 2"/>
              <a:buChar char=""/>
              <a:defRPr/>
            </a:pPr>
            <a:r>
              <a:rPr lang="pt-BR" sz="2000" kern="0" dirty="0">
                <a:solidFill>
                  <a:schemeClr val="tx2"/>
                </a:solidFill>
              </a:rPr>
              <a:t>Efeitos agonistas ou antagonistas nos receptores. </a:t>
            </a:r>
          </a:p>
          <a:p>
            <a:pPr marL="449263" indent="-187325" fontAlgn="auto">
              <a:spcAft>
                <a:spcPts val="0"/>
              </a:spcAft>
              <a:buClr>
                <a:schemeClr val="accent3"/>
              </a:buClr>
              <a:buFont typeface="Wingdings 2"/>
              <a:buChar char=""/>
              <a:defRPr/>
            </a:pPr>
            <a:endParaRPr lang="pt-BR" sz="2000" kern="0" dirty="0"/>
          </a:p>
          <a:p>
            <a:pPr marL="261938" fontAlgn="auto">
              <a:spcAft>
                <a:spcPts val="0"/>
              </a:spcAft>
              <a:buClr>
                <a:schemeClr val="accent3"/>
              </a:buClr>
              <a:buNone/>
              <a:defRPr/>
            </a:pPr>
            <a:r>
              <a:rPr lang="pt-BR" sz="2000" kern="0" dirty="0"/>
              <a:t>O </a:t>
            </a:r>
            <a:r>
              <a:rPr lang="pt-BR" sz="2000" kern="0" dirty="0">
                <a:solidFill>
                  <a:srgbClr val="0070C0"/>
                </a:solidFill>
              </a:rPr>
              <a:t>aumento da disponibilidade destes neurotransmissores na fenda sináptica é imediato</a:t>
            </a:r>
            <a:r>
              <a:rPr lang="pt-BR" sz="2000" kern="0" dirty="0"/>
              <a:t>, </a:t>
            </a:r>
            <a:r>
              <a:rPr lang="pt-BR" sz="2000" b="1" kern="0" dirty="0">
                <a:solidFill>
                  <a:srgbClr val="C00000"/>
                </a:solidFill>
              </a:rPr>
              <a:t>mas o efeito clínico em geral demora várias </a:t>
            </a:r>
            <a:r>
              <a:rPr lang="pt-BR" sz="2000" b="1" kern="0" dirty="0" smtClean="0">
                <a:solidFill>
                  <a:srgbClr val="C00000"/>
                </a:solidFill>
              </a:rPr>
              <a:t>semanas.</a:t>
            </a:r>
            <a:endParaRPr lang="pt-BR" sz="2000" b="1" kern="0" dirty="0">
              <a:solidFill>
                <a:srgbClr val="C00000"/>
              </a:solidFill>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16</a:t>
            </a:fld>
            <a:endParaRPr lang="pt-PT"/>
          </a:p>
        </p:txBody>
      </p:sp>
    </p:spTree>
    <p:extLst>
      <p:ext uri="{BB962C8B-B14F-4D97-AF65-F5344CB8AC3E}">
        <p14:creationId xmlns:p14="http://schemas.microsoft.com/office/powerpoint/2010/main" val="1922307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49428" y="1628800"/>
            <a:ext cx="8424863" cy="38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900"/>
              </a:lnSpc>
              <a:spcBef>
                <a:spcPts val="0"/>
              </a:spcBef>
              <a:buFontTx/>
              <a:buNone/>
              <a:defRPr/>
            </a:pPr>
            <a:r>
              <a:rPr lang="pt-PT" altLang="pt-PT" sz="2000" dirty="0">
                <a:solidFill>
                  <a:srgbClr val="002060"/>
                </a:solidFill>
                <a:latin typeface="Verdana" panose="020B0604030504040204" pitchFamily="34" charset="0"/>
                <a:ea typeface="Verdana" panose="020B0604030504040204" pitchFamily="34" charset="0"/>
                <a:cs typeface="Verdana" panose="020B0604030504040204" pitchFamily="34" charset="0"/>
              </a:rPr>
              <a:t>Os </a:t>
            </a:r>
            <a:r>
              <a:rPr lang="pt-PT" altLang="pt-PT"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AD inibidores </a:t>
            </a:r>
            <a:r>
              <a:rPr lang="pt-PT" altLang="pt-PT" sz="2000" dirty="0">
                <a:solidFill>
                  <a:srgbClr val="002060"/>
                </a:solidFill>
                <a:latin typeface="Verdana" panose="020B0604030504040204" pitchFamily="34" charset="0"/>
                <a:ea typeface="Verdana" panose="020B0604030504040204" pitchFamily="34" charset="0"/>
                <a:cs typeface="Verdana" panose="020B0604030504040204" pitchFamily="34" charset="0"/>
              </a:rPr>
              <a:t>da MAO inibem a enzima monoamina oxidase (MAO), </a:t>
            </a:r>
            <a:r>
              <a:rPr lang="pt-PT" altLang="pt-PT" sz="2000" b="1" dirty="0">
                <a:solidFill>
                  <a:srgbClr val="002060"/>
                </a:solidFill>
                <a:latin typeface="Verdana" panose="020B0604030504040204" pitchFamily="34" charset="0"/>
                <a:ea typeface="Verdana" panose="020B0604030504040204" pitchFamily="34" charset="0"/>
                <a:cs typeface="Verdana" panose="020B0604030504040204" pitchFamily="34" charset="0"/>
              </a:rPr>
              <a:t>responsável por metabolizar monoaminas como a noradrenalina, dopamina e serotonina aumentando a sua concentração </a:t>
            </a:r>
            <a:r>
              <a:rPr lang="pt-PT" altLang="pt-P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sináptica.</a:t>
            </a:r>
          </a:p>
          <a:p>
            <a:pPr algn="just" eaLnBrk="1" hangingPunct="1">
              <a:lnSpc>
                <a:spcPts val="2900"/>
              </a:lnSpc>
              <a:spcBef>
                <a:spcPts val="0"/>
              </a:spcBef>
              <a:buFontTx/>
              <a:buNone/>
              <a:defRPr/>
            </a:pPr>
            <a:endParaRPr lang="pt-PT" altLang="pt-PT"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2900"/>
              </a:lnSpc>
              <a:spcBef>
                <a:spcPts val="0"/>
              </a:spcBef>
              <a:buFontTx/>
              <a:buNone/>
              <a:defRPr/>
            </a:pPr>
            <a:r>
              <a:rPr lang="pt-PT" altLang="pt-PT"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Ex:  </a:t>
            </a:r>
            <a:r>
              <a:rPr lang="pt-PT" altLang="pt-PT" sz="2000" dirty="0" err="1">
                <a:solidFill>
                  <a:srgbClr val="002060"/>
                </a:solidFill>
                <a:latin typeface="Verdana" panose="020B0604030504040204" pitchFamily="34" charset="0"/>
                <a:ea typeface="Verdana" panose="020B0604030504040204" pitchFamily="34" charset="0"/>
                <a:cs typeface="Verdana" panose="020B0604030504040204" pitchFamily="34" charset="0"/>
              </a:rPr>
              <a:t>Sumatriptano</a:t>
            </a:r>
            <a:r>
              <a:rPr lang="pt-PT" altLang="pt-PT" sz="20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rgbClr val="002060"/>
                </a:solidFill>
                <a:latin typeface="Verdana" panose="020B0604030504040204" pitchFamily="34" charset="0"/>
                <a:ea typeface="Verdana" panose="020B0604030504040204" pitchFamily="34" charset="0"/>
                <a:cs typeface="Verdana" panose="020B0604030504040204" pitchFamily="34" charset="0"/>
              </a:rPr>
              <a:t>Imigran</a:t>
            </a:r>
            <a:r>
              <a:rPr lang="pt-PT" altLang="pt-PT" sz="20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Inalador)</a:t>
            </a:r>
            <a:r>
              <a:rPr lang="pt-PT" altLang="pt-PT" sz="2000" dirty="0">
                <a:solidFill>
                  <a:prstClr val="white"/>
                </a:solidFill>
                <a:latin typeface="Verdana" panose="020B0604030504040204" pitchFamily="34" charset="0"/>
                <a:ea typeface="Verdana" panose="020B0604030504040204" pitchFamily="34" charset="0"/>
                <a:cs typeface="Verdana" panose="020B0604030504040204" pitchFamily="34" charset="0"/>
              </a:rPr>
              <a:t/>
            </a:r>
            <a:br>
              <a:rPr lang="pt-PT" altLang="pt-PT" sz="2000" dirty="0">
                <a:solidFill>
                  <a:prstClr val="white"/>
                </a:solidFill>
                <a:latin typeface="Verdana" panose="020B0604030504040204" pitchFamily="34" charset="0"/>
                <a:ea typeface="Verdana" panose="020B0604030504040204" pitchFamily="34" charset="0"/>
                <a:cs typeface="Verdana" panose="020B0604030504040204" pitchFamily="34" charset="0"/>
              </a:rPr>
            </a:br>
            <a:endParaRPr lang="pt-PT" altLang="pt-PT" sz="2000" dirty="0" smtClean="0">
              <a:solidFill>
                <a:srgbClr val="002060"/>
              </a:solidFill>
            </a:endParaRPr>
          </a:p>
          <a:p>
            <a:pPr eaLnBrk="1" hangingPunct="1">
              <a:lnSpc>
                <a:spcPts val="2900"/>
              </a:lnSpc>
              <a:spcBef>
                <a:spcPts val="0"/>
              </a:spcBef>
              <a:buFontTx/>
              <a:buNone/>
            </a:pPr>
            <a:r>
              <a:rPr lang="pt-PT" altLang="pt-PT" sz="2000" dirty="0" err="1" smtClean="0">
                <a:solidFill>
                  <a:srgbClr val="002060"/>
                </a:solidFill>
              </a:rPr>
              <a:t>Obs</a:t>
            </a:r>
            <a:r>
              <a:rPr lang="pt-PT" altLang="pt-PT" sz="2000" dirty="0">
                <a:solidFill>
                  <a:srgbClr val="002060"/>
                </a:solidFill>
              </a:rPr>
              <a:t>: Foram um dos primeiros </a:t>
            </a:r>
            <a:r>
              <a:rPr lang="pt-PT" altLang="pt-PT" sz="2000" dirty="0" smtClean="0">
                <a:solidFill>
                  <a:srgbClr val="002060"/>
                </a:solidFill>
              </a:rPr>
              <a:t>antidepressivos, mas </a:t>
            </a:r>
            <a:r>
              <a:rPr lang="pt-PT" altLang="pt-PT" sz="2000" dirty="0">
                <a:solidFill>
                  <a:srgbClr val="002060"/>
                </a:solidFill>
              </a:rPr>
              <a:t>foram substituídos por outros (ADT e SSRI) por causa dos efeitos colaterais.</a:t>
            </a:r>
          </a:p>
          <a:p>
            <a:pPr algn="just" eaLnBrk="1" hangingPunct="1">
              <a:lnSpc>
                <a:spcPts val="2900"/>
              </a:lnSpc>
              <a:spcBef>
                <a:spcPts val="0"/>
              </a:spcBef>
              <a:buFontTx/>
              <a:buNone/>
              <a:defRPr/>
            </a:pPr>
            <a:endParaRPr lang="pt-PT" altLang="pt-PT" sz="1800"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Antidepressivos IMAO</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17</a:t>
            </a:fld>
            <a:endParaRPr lang="pt-PT"/>
          </a:p>
        </p:txBody>
      </p:sp>
    </p:spTree>
    <p:extLst>
      <p:ext uri="{BB962C8B-B14F-4D97-AF65-F5344CB8AC3E}">
        <p14:creationId xmlns:p14="http://schemas.microsoft.com/office/powerpoint/2010/main" val="34032857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569" y="1484782"/>
            <a:ext cx="8424863" cy="4875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spcBef>
                <a:spcPct val="0"/>
              </a:spcBef>
              <a:buFontTx/>
              <a:buNone/>
              <a:defRPr/>
            </a:pPr>
            <a:r>
              <a:rPr lang="pt-PT" altLang="pt-PT" sz="20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Bloqueiam os transportadores </a:t>
            </a:r>
            <a:r>
              <a:rPr lang="pt-PT" altLang="pt-PT" sz="2000" dirty="0">
                <a:solidFill>
                  <a:srgbClr val="0070C0"/>
                </a:solidFill>
                <a:latin typeface="Verdana" panose="020B0604030504040204" pitchFamily="34" charset="0"/>
                <a:ea typeface="Verdana" panose="020B0604030504040204" pitchFamily="34" charset="0"/>
                <a:cs typeface="Verdana" panose="020B0604030504040204" pitchFamily="34" charset="0"/>
              </a:rPr>
              <a:t>membranares e dos neurónios </a:t>
            </a:r>
            <a:r>
              <a:rPr lang="pt-PT" altLang="pt-PT"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pré-sinápticos </a:t>
            </a:r>
            <a:r>
              <a:rPr lang="pt-PT" altLang="pt-PT" sz="2000" dirty="0">
                <a:solidFill>
                  <a:srgbClr val="0070C0"/>
                </a:solidFill>
                <a:latin typeface="Verdana" panose="020B0604030504040204" pitchFamily="34" charset="0"/>
                <a:ea typeface="Verdana" panose="020B0604030504040204" pitchFamily="34" charset="0"/>
                <a:cs typeface="Verdana" panose="020B0604030504040204" pitchFamily="34" charset="0"/>
              </a:rPr>
              <a:t>que recolhem monoaminas </a:t>
            </a:r>
            <a:r>
              <a:rPr lang="pt-PT" altLang="pt-PT" sz="2000" dirty="0" err="1">
                <a:solidFill>
                  <a:srgbClr val="0070C0"/>
                </a:solidFill>
                <a:latin typeface="Verdana" panose="020B0604030504040204" pitchFamily="34" charset="0"/>
                <a:ea typeface="Verdana" panose="020B0604030504040204" pitchFamily="34" charset="0"/>
                <a:cs typeface="Verdana" panose="020B0604030504040204" pitchFamily="34" charset="0"/>
              </a:rPr>
              <a:t>neurotransmissoras</a:t>
            </a:r>
            <a:r>
              <a:rPr lang="pt-PT" altLang="pt-PT" sz="2000" dirty="0">
                <a:solidFill>
                  <a:srgbClr val="0070C0"/>
                </a:solidFill>
                <a:latin typeface="Verdana" panose="020B0604030504040204" pitchFamily="34" charset="0"/>
                <a:ea typeface="Verdana" panose="020B0604030504040204" pitchFamily="34" charset="0"/>
                <a:cs typeface="Verdana" panose="020B0604030504040204" pitchFamily="34" charset="0"/>
              </a:rPr>
              <a:t> do exterior (sinapse) e portanto </a:t>
            </a:r>
            <a:r>
              <a:rPr lang="pt-PT" altLang="pt-PT" sz="20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maximizam a duração da sua ação nos neurónios </a:t>
            </a:r>
            <a:r>
              <a:rPr lang="pt-PT" altLang="pt-PT" sz="2000" dirty="0">
                <a:solidFill>
                  <a:srgbClr val="0070C0"/>
                </a:solidFill>
                <a:latin typeface="Verdana" panose="020B0604030504040204" pitchFamily="34" charset="0"/>
                <a:ea typeface="Verdana" panose="020B0604030504040204" pitchFamily="34" charset="0"/>
                <a:cs typeface="Verdana" panose="020B0604030504040204" pitchFamily="34" charset="0"/>
              </a:rPr>
              <a:t>pós-sinápticos, ao permitir que atuem na </a:t>
            </a:r>
            <a:r>
              <a:rPr lang="pt-PT" altLang="pt-PT" sz="2000" dirty="0" err="1">
                <a:solidFill>
                  <a:srgbClr val="0070C0"/>
                </a:solidFill>
                <a:latin typeface="Verdana" panose="020B0604030504040204" pitchFamily="34" charset="0"/>
                <a:ea typeface="Verdana" panose="020B0604030504040204" pitchFamily="34" charset="0"/>
                <a:cs typeface="Verdana" panose="020B0604030504040204" pitchFamily="34" charset="0"/>
              </a:rPr>
              <a:t>biofase</a:t>
            </a:r>
            <a:r>
              <a:rPr lang="pt-PT" altLang="pt-PT" sz="2000" dirty="0">
                <a:solidFill>
                  <a:srgbClr val="0070C0"/>
                </a:solidFill>
                <a:latin typeface="Verdana" panose="020B0604030504040204" pitchFamily="34" charset="0"/>
                <a:ea typeface="Verdana" panose="020B0604030504040204" pitchFamily="34" charset="0"/>
                <a:cs typeface="Verdana" panose="020B0604030504040204" pitchFamily="34" charset="0"/>
              </a:rPr>
              <a:t> durante mais tempo. </a:t>
            </a:r>
            <a:r>
              <a:rPr lang="pt-PT" altLang="pt-PT" sz="2000" b="1" dirty="0">
                <a:solidFill>
                  <a:srgbClr val="0070C0"/>
                </a:solidFill>
                <a:latin typeface="Verdana" panose="020B0604030504040204" pitchFamily="34" charset="0"/>
                <a:ea typeface="Verdana" panose="020B0604030504040204" pitchFamily="34" charset="0"/>
                <a:cs typeface="Verdana" panose="020B0604030504040204" pitchFamily="34" charset="0"/>
              </a:rPr>
              <a:t>A maioria dos tricíclicos bloqueia os transportadores de noradrenalina, dopamina e </a:t>
            </a: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serotonina.</a:t>
            </a:r>
            <a:endParaRPr lang="pt-PT" altLang="pt-PT" sz="20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spcBef>
                <a:spcPct val="0"/>
              </a:spcBef>
              <a:buFontTx/>
              <a:buNone/>
              <a:defRPr/>
            </a:pPr>
            <a:endParaRPr lang="pt-PT" altLang="pt-PT" sz="2000" b="1" u="sng"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spcBef>
                <a:spcPct val="0"/>
              </a:spcBef>
              <a:buFontTx/>
              <a:buNone/>
              <a:defRPr/>
            </a:pPr>
            <a:r>
              <a:rPr lang="pt-PT" altLang="pt-PT" sz="2000" b="1" dirty="0" err="1" smtClean="0">
                <a:solidFill>
                  <a:srgbClr val="C00000"/>
                </a:solidFill>
                <a:latin typeface="Verdana" panose="020B0604030504040204" pitchFamily="34" charset="0"/>
                <a:ea typeface="Verdana" panose="020B0604030504040204" pitchFamily="34" charset="0"/>
                <a:cs typeface="Verdana" panose="020B0604030504040204" pitchFamily="34" charset="0"/>
              </a:rPr>
              <a:t>Biciclicos</a:t>
            </a: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rgbClr val="33CCFF"/>
                </a:solidFill>
                <a:latin typeface="Verdana" panose="020B0604030504040204" pitchFamily="34" charset="0"/>
                <a:ea typeface="Verdana" panose="020B0604030504040204" pitchFamily="34" charset="0"/>
                <a:cs typeface="Verdana" panose="020B0604030504040204" pitchFamily="34" charset="0"/>
              </a:rPr>
              <a:t> </a:t>
            </a:r>
            <a:r>
              <a:rPr lang="pt-PT" altLang="pt-PT" sz="1800" b="1" dirty="0" err="1">
                <a:latin typeface="Verdana" panose="020B0604030504040204" pitchFamily="34" charset="0"/>
                <a:ea typeface="Verdana" panose="020B0604030504040204" pitchFamily="34" charset="0"/>
                <a:cs typeface="Verdana" panose="020B0604030504040204" pitchFamily="34" charset="0"/>
              </a:rPr>
              <a:t>Viloxazina</a:t>
            </a:r>
            <a:r>
              <a:rPr lang="pt-PT" altLang="pt-PT" sz="1800" b="1" dirty="0">
                <a:latin typeface="Verdana" panose="020B0604030504040204" pitchFamily="34" charset="0"/>
                <a:ea typeface="Verdana" panose="020B0604030504040204" pitchFamily="34" charset="0"/>
                <a:cs typeface="Verdana" panose="020B0604030504040204" pitchFamily="34" charset="0"/>
              </a:rPr>
              <a:t> </a:t>
            </a:r>
            <a:r>
              <a:rPr lang="pt-PT" altLang="pt-PT" sz="1800" dirty="0">
                <a:latin typeface="Verdana" panose="020B0604030504040204" pitchFamily="34" charset="0"/>
                <a:ea typeface="Verdana" panose="020B0604030504040204" pitchFamily="34" charset="0"/>
                <a:cs typeface="Verdana" panose="020B0604030504040204" pitchFamily="34" charset="0"/>
              </a:rPr>
              <a:t>(</a:t>
            </a:r>
            <a:r>
              <a:rPr lang="pt-PT" altLang="pt-PT" sz="1800" dirty="0" err="1">
                <a:latin typeface="Verdana" panose="020B0604030504040204" pitchFamily="34" charset="0"/>
                <a:ea typeface="Verdana" panose="020B0604030504040204" pitchFamily="34" charset="0"/>
                <a:cs typeface="Verdana" panose="020B0604030504040204" pitchFamily="34" charset="0"/>
              </a:rPr>
              <a:t>vivalan</a:t>
            </a:r>
            <a:r>
              <a:rPr lang="pt-PT" altLang="pt-PT" sz="1800" dirty="0">
                <a:latin typeface="Verdana" panose="020B0604030504040204" pitchFamily="34" charset="0"/>
                <a:ea typeface="Verdana" panose="020B0604030504040204" pitchFamily="34" charset="0"/>
                <a:cs typeface="Verdana" panose="020B0604030504040204" pitchFamily="34" charset="0"/>
              </a:rPr>
              <a:t>),</a:t>
            </a:r>
          </a:p>
          <a:p>
            <a:pPr algn="just" eaLnBrk="1" hangingPunct="1">
              <a:buFontTx/>
              <a:buNone/>
              <a:defRPr/>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Tricíclicos -</a:t>
            </a:r>
            <a:r>
              <a:rPr lang="pt-PT" altLang="pt-PT" sz="18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pt-PT" altLang="pt-PT" sz="1800" b="1" dirty="0" err="1">
                <a:latin typeface="Verdana" panose="020B0604030504040204" pitchFamily="34" charset="0"/>
                <a:ea typeface="Verdana" panose="020B0604030504040204" pitchFamily="34" charset="0"/>
                <a:cs typeface="Verdana" panose="020B0604030504040204" pitchFamily="34" charset="0"/>
              </a:rPr>
              <a:t>Clomipramina</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dirty="0" smtClean="0">
                <a:latin typeface="Verdana" panose="020B0604030504040204" pitchFamily="34" charset="0"/>
                <a:ea typeface="Verdana" panose="020B0604030504040204" pitchFamily="34" charset="0"/>
                <a:cs typeface="Verdana" panose="020B0604030504040204" pitchFamily="34" charset="0"/>
              </a:rPr>
              <a:t>(</a:t>
            </a:r>
            <a:r>
              <a:rPr lang="pt-PT" altLang="pt-PT" sz="1800" dirty="0" err="1">
                <a:latin typeface="Verdana" panose="020B0604030504040204" pitchFamily="34" charset="0"/>
                <a:ea typeface="Verdana" panose="020B0604030504040204" pitchFamily="34" charset="0"/>
                <a:cs typeface="Verdana" panose="020B0604030504040204" pitchFamily="34" charset="0"/>
              </a:rPr>
              <a:t>Anafranil</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b="1" dirty="0" err="1" smtClean="0">
                <a:latin typeface="Verdana" panose="020B0604030504040204" pitchFamily="34" charset="0"/>
                <a:ea typeface="Verdana" panose="020B0604030504040204" pitchFamily="34" charset="0"/>
                <a:cs typeface="Verdana" panose="020B0604030504040204" pitchFamily="34" charset="0"/>
              </a:rPr>
              <a:t>Amitriptilina</a:t>
            </a:r>
            <a:r>
              <a:rPr lang="pt-PT" altLang="pt-PT" sz="1800" dirty="0" smtClean="0">
                <a:latin typeface="Verdana" panose="020B0604030504040204" pitchFamily="34" charset="0"/>
                <a:ea typeface="Verdana" panose="020B0604030504040204" pitchFamily="34" charset="0"/>
                <a:cs typeface="Verdana" panose="020B0604030504040204" pitchFamily="34" charset="0"/>
              </a:rPr>
              <a:t> </a:t>
            </a:r>
            <a:r>
              <a:rPr lang="pt-PT" altLang="pt-PT" sz="1800" dirty="0">
                <a:latin typeface="Verdana" panose="020B0604030504040204" pitchFamily="34" charset="0"/>
                <a:ea typeface="Verdana" panose="020B0604030504040204" pitchFamily="34" charset="0"/>
                <a:cs typeface="Verdana" panose="020B0604030504040204" pitchFamily="34" charset="0"/>
              </a:rPr>
              <a:t>(ADT, </a:t>
            </a:r>
            <a:r>
              <a:rPr lang="pt-PT" altLang="pt-PT" sz="1800" dirty="0" err="1">
                <a:latin typeface="Verdana" panose="020B0604030504040204" pitchFamily="34" charset="0"/>
                <a:ea typeface="Verdana" panose="020B0604030504040204" pitchFamily="34" charset="0"/>
                <a:cs typeface="Verdana" panose="020B0604030504040204" pitchFamily="34" charset="0"/>
              </a:rPr>
              <a:t>Amytril</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dirty="0" err="1">
                <a:latin typeface="Verdana" panose="020B0604030504040204" pitchFamily="34" charset="0"/>
                <a:ea typeface="Verdana" panose="020B0604030504040204" pitchFamily="34" charset="0"/>
                <a:cs typeface="Verdana" panose="020B0604030504040204" pitchFamily="34" charset="0"/>
              </a:rPr>
              <a:t>Tryptanol</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b="1" dirty="0" err="1">
                <a:latin typeface="Verdana" panose="020B0604030504040204" pitchFamily="34" charset="0"/>
                <a:ea typeface="Verdana" panose="020B0604030504040204" pitchFamily="34" charset="0"/>
                <a:cs typeface="Verdana" panose="020B0604030504040204" pitchFamily="34" charset="0"/>
              </a:rPr>
              <a:t>Imipramina</a:t>
            </a:r>
            <a:r>
              <a:rPr lang="pt-PT" altLang="pt-PT" sz="1800" dirty="0" smtClean="0">
                <a:latin typeface="Verdana" panose="020B0604030504040204" pitchFamily="34" charset="0"/>
                <a:ea typeface="Verdana" panose="020B0604030504040204" pitchFamily="34" charset="0"/>
                <a:cs typeface="Verdana" panose="020B0604030504040204" pitchFamily="34" charset="0"/>
              </a:rPr>
              <a:t>(</a:t>
            </a:r>
            <a:r>
              <a:rPr lang="pt-PT" altLang="pt-PT" sz="1800" dirty="0" err="1" smtClean="0">
                <a:latin typeface="Verdana" panose="020B0604030504040204" pitchFamily="34" charset="0"/>
                <a:ea typeface="Verdana" panose="020B0604030504040204" pitchFamily="34" charset="0"/>
                <a:cs typeface="Verdana" panose="020B0604030504040204" pitchFamily="34" charset="0"/>
              </a:rPr>
              <a:t>Trofanil</a:t>
            </a:r>
            <a:r>
              <a:rPr lang="pt-PT" altLang="pt-PT" sz="1800" dirty="0">
                <a:latin typeface="Verdana" panose="020B0604030504040204" pitchFamily="34" charset="0"/>
                <a:ea typeface="Verdana" panose="020B0604030504040204" pitchFamily="34" charset="0"/>
                <a:cs typeface="Verdana" panose="020B0604030504040204" pitchFamily="34" charset="0"/>
              </a:rPr>
              <a:t>) e </a:t>
            </a:r>
            <a:r>
              <a:rPr lang="pt-PT" altLang="pt-PT" sz="1800" b="1" dirty="0" err="1">
                <a:latin typeface="Verdana" panose="020B0604030504040204" pitchFamily="34" charset="0"/>
                <a:ea typeface="Verdana" panose="020B0604030504040204" pitchFamily="34" charset="0"/>
                <a:cs typeface="Verdana" panose="020B0604030504040204" pitchFamily="34" charset="0"/>
              </a:rPr>
              <a:t>Nortriptilina</a:t>
            </a:r>
            <a:r>
              <a:rPr lang="pt-PT" altLang="pt-PT" sz="1800" b="1" dirty="0">
                <a:latin typeface="Verdana" panose="020B0604030504040204" pitchFamily="34" charset="0"/>
                <a:ea typeface="Verdana" panose="020B0604030504040204" pitchFamily="34" charset="0"/>
                <a:cs typeface="Verdana" panose="020B0604030504040204" pitchFamily="34" charset="0"/>
              </a:rPr>
              <a:t> </a:t>
            </a:r>
            <a:r>
              <a:rPr lang="pt-PT" altLang="pt-PT" sz="1800" dirty="0">
                <a:latin typeface="Verdana" panose="020B0604030504040204" pitchFamily="34" charset="0"/>
                <a:ea typeface="Verdana" panose="020B0604030504040204" pitchFamily="34" charset="0"/>
                <a:cs typeface="Verdana" panose="020B0604030504040204" pitchFamily="34" charset="0"/>
              </a:rPr>
              <a:t>(</a:t>
            </a:r>
            <a:r>
              <a:rPr lang="pt-PT" altLang="pt-PT" sz="1800" dirty="0" err="1">
                <a:latin typeface="Verdana" panose="020B0604030504040204" pitchFamily="34" charset="0"/>
                <a:ea typeface="Verdana" panose="020B0604030504040204" pitchFamily="34" charset="0"/>
                <a:cs typeface="Verdana" panose="020B0604030504040204" pitchFamily="34" charset="0"/>
              </a:rPr>
              <a:t>Pamelor</a:t>
            </a:r>
            <a:r>
              <a:rPr lang="pt-PT" altLang="pt-PT" sz="1800" dirty="0">
                <a:latin typeface="Verdana" panose="020B0604030504040204" pitchFamily="34" charset="0"/>
                <a:ea typeface="Verdana" panose="020B0604030504040204" pitchFamily="34" charset="0"/>
                <a:cs typeface="Verdana" panose="020B0604030504040204" pitchFamily="34" charset="0"/>
              </a:rPr>
              <a:t>)</a:t>
            </a:r>
          </a:p>
          <a:p>
            <a:pPr algn="just" eaLnBrk="1" hangingPunct="1">
              <a:buFontTx/>
              <a:buNone/>
              <a:defRPr/>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Tetracíclico -</a:t>
            </a:r>
            <a:r>
              <a:rPr lang="pt-PT" altLang="pt-PT"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pt-PT" altLang="pt-PT" sz="1800" b="1" dirty="0" err="1">
                <a:latin typeface="Verdana" panose="020B0604030504040204" pitchFamily="34" charset="0"/>
                <a:ea typeface="Verdana" panose="020B0604030504040204" pitchFamily="34" charset="0"/>
                <a:cs typeface="Verdana" panose="020B0604030504040204" pitchFamily="34" charset="0"/>
              </a:rPr>
              <a:t>Maprotidina</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dirty="0" err="1">
                <a:latin typeface="Verdana" panose="020B0604030504040204" pitchFamily="34" charset="0"/>
                <a:ea typeface="Verdana" panose="020B0604030504040204" pitchFamily="34" charset="0"/>
                <a:cs typeface="Verdana" panose="020B0604030504040204" pitchFamily="34" charset="0"/>
              </a:rPr>
              <a:t>Ludiomil</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dirty="0" err="1">
                <a:latin typeface="Verdana" panose="020B0604030504040204" pitchFamily="34" charset="0"/>
                <a:ea typeface="Verdana" panose="020B0604030504040204" pitchFamily="34" charset="0"/>
                <a:cs typeface="Verdana" panose="020B0604030504040204" pitchFamily="34" charset="0"/>
              </a:rPr>
              <a:t>Mianzerina</a:t>
            </a:r>
            <a:r>
              <a:rPr lang="pt-PT" altLang="pt-PT" sz="1800" dirty="0">
                <a:latin typeface="Verdana" panose="020B0604030504040204" pitchFamily="34" charset="0"/>
                <a:ea typeface="Verdana" panose="020B0604030504040204" pitchFamily="34" charset="0"/>
                <a:cs typeface="Verdana" panose="020B0604030504040204" pitchFamily="34" charset="0"/>
              </a:rPr>
              <a:t> (</a:t>
            </a:r>
            <a:r>
              <a:rPr lang="pt-PT" altLang="pt-PT" sz="1800" dirty="0" err="1">
                <a:latin typeface="Verdana" panose="020B0604030504040204" pitchFamily="34" charset="0"/>
                <a:ea typeface="Verdana" panose="020B0604030504040204" pitchFamily="34" charset="0"/>
                <a:cs typeface="Verdana" panose="020B0604030504040204" pitchFamily="34" charset="0"/>
              </a:rPr>
              <a:t>Tolvon</a:t>
            </a:r>
            <a:r>
              <a:rPr lang="pt-PT" altLang="pt-PT" sz="1800" dirty="0" smtClean="0">
                <a:latin typeface="Verdana" panose="020B0604030504040204" pitchFamily="34" charset="0"/>
                <a:ea typeface="Verdana" panose="020B0604030504040204" pitchFamily="34" charset="0"/>
                <a:cs typeface="Verdana" panose="020B0604030504040204" pitchFamily="34" charset="0"/>
              </a:rPr>
              <a:t>)</a:t>
            </a:r>
          </a:p>
          <a:p>
            <a:pPr algn="just" eaLnBrk="1" hangingPunct="1">
              <a:buFontTx/>
              <a:buNone/>
              <a:defRPr/>
            </a:pPr>
            <a:endParaRPr lang="pt-PT" altLang="pt-PT" sz="1800" dirty="0">
              <a:latin typeface="Verdana" panose="020B0604030504040204" pitchFamily="34" charset="0"/>
              <a:ea typeface="Verdana" panose="020B0604030504040204" pitchFamily="34" charset="0"/>
              <a:cs typeface="Verdana" panose="020B0604030504040204" pitchFamily="34" charset="0"/>
            </a:endParaRPr>
          </a:p>
          <a:p>
            <a:pPr algn="just" eaLnBrk="1" hangingPunct="1">
              <a:buFontTx/>
              <a:buNone/>
              <a:defRPr/>
            </a:pPr>
            <a:r>
              <a:rPr lang="pt-PT" altLang="pt-PT" sz="1800" b="1" dirty="0">
                <a:latin typeface="Verdana" panose="020B0604030504040204" pitchFamily="34" charset="0"/>
                <a:ea typeface="Verdana" panose="020B0604030504040204" pitchFamily="34" charset="0"/>
                <a:cs typeface="Verdana" panose="020B0604030504040204" pitchFamily="34" charset="0"/>
              </a:rPr>
              <a:t>Resultado: aumentam a NE e a </a:t>
            </a:r>
            <a:r>
              <a:rPr lang="pt-PT" altLang="pt-PT" sz="1800" b="1" dirty="0" smtClean="0">
                <a:latin typeface="Verdana" panose="020B0604030504040204" pitchFamily="34" charset="0"/>
                <a:ea typeface="Verdana" panose="020B0604030504040204" pitchFamily="34" charset="0"/>
                <a:cs typeface="Verdana" panose="020B0604030504040204" pitchFamily="34" charset="0"/>
              </a:rPr>
              <a:t>5HT </a:t>
            </a:r>
            <a:r>
              <a:rPr lang="pt-PT" altLang="pt-PT" sz="1800" b="1" dirty="0">
                <a:latin typeface="Verdana" panose="020B0604030504040204" pitchFamily="34" charset="0"/>
                <a:ea typeface="Verdana" panose="020B0604030504040204" pitchFamily="34" charset="0"/>
                <a:cs typeface="Verdana" panose="020B0604030504040204" pitchFamily="34" charset="0"/>
              </a:rPr>
              <a:t>na fenda </a:t>
            </a:r>
            <a:r>
              <a:rPr lang="pt-PT" altLang="pt-PT" sz="1800" b="1" dirty="0" smtClean="0">
                <a:latin typeface="Verdana" panose="020B0604030504040204" pitchFamily="34" charset="0"/>
                <a:ea typeface="Verdana" panose="020B0604030504040204" pitchFamily="34" charset="0"/>
                <a:cs typeface="Verdana" panose="020B0604030504040204" pitchFamily="34" charset="0"/>
              </a:rPr>
              <a:t>sináptica.</a:t>
            </a:r>
            <a:endParaRPr lang="pt-PT" altLang="pt-PT" sz="1800" b="1" dirty="0">
              <a:latin typeface="Verdana" panose="020B0604030504040204" pitchFamily="34" charset="0"/>
              <a:ea typeface="Verdana" panose="020B0604030504040204" pitchFamily="34" charset="0"/>
              <a:cs typeface="Verdana" panose="020B0604030504040204" pitchFamily="34" charset="0"/>
            </a:endParaRPr>
          </a:p>
          <a:p>
            <a:pPr algn="just" eaLnBrk="1" hangingPunct="1">
              <a:buFontTx/>
              <a:buNone/>
              <a:defRPr/>
            </a:pPr>
            <a:endParaRPr lang="pt-PT" altLang="pt-PT" sz="1800" dirty="0">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Antidepressivos cíclicos - Inibidores dos transportadores das monoaminas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18</a:t>
            </a:fld>
            <a:endParaRPr lang="pt-PT"/>
          </a:p>
        </p:txBody>
      </p:sp>
    </p:spTree>
    <p:extLst>
      <p:ext uri="{BB962C8B-B14F-4D97-AF65-F5344CB8AC3E}">
        <p14:creationId xmlns:p14="http://schemas.microsoft.com/office/powerpoint/2010/main" val="2590890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14549" y="1486757"/>
            <a:ext cx="8373875"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marL="342900" indent="-342900" eaLnBrk="1" hangingPunct="1">
              <a:lnSpc>
                <a:spcPts val="2800"/>
              </a:lnSpc>
              <a:spcBef>
                <a:spcPts val="0"/>
              </a:spcBef>
              <a:buClrTx/>
              <a:buSzTx/>
              <a:buFont typeface="Arial" panose="020B0604020202020204" pitchFamily="34" charset="0"/>
              <a:buChar char="•"/>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Fluoxetina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(Prozac®,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Daforin</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Prozen</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Psipax</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indent="269875" eaLnBrk="1" hangingPunct="1">
              <a:lnSpc>
                <a:spcPts val="2800"/>
              </a:lnSpc>
              <a:spcBef>
                <a:spcPts val="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(comercializada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em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1987)</a:t>
            </a:r>
          </a:p>
          <a:p>
            <a:pPr indent="269875" eaLnBrk="1" hangingPunct="1">
              <a:lnSpc>
                <a:spcPts val="2800"/>
              </a:lnSpc>
              <a:spcBef>
                <a:spcPts val="0"/>
              </a:spcBef>
              <a:buClrTx/>
              <a:buSz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1800" b="1" dirty="0" err="1">
                <a:solidFill>
                  <a:schemeClr val="tx2"/>
                </a:solidFill>
                <a:latin typeface="Verdana" panose="020B0604030504040204" pitchFamily="34" charset="0"/>
                <a:ea typeface="Verdana" panose="020B0604030504040204" pitchFamily="34" charset="0"/>
                <a:cs typeface="Verdana" panose="020B0604030504040204" pitchFamily="34" charset="0"/>
              </a:rPr>
              <a:t>Sertralina</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Zoloft</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Assert</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Serpax</a:t>
            </a: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342900" indent="-342900" eaLnBrk="1" hangingPunct="1">
              <a:lnSpc>
                <a:spcPts val="2800"/>
              </a:lnSpc>
              <a:spcBef>
                <a:spcPts val="0"/>
              </a:spcBef>
              <a:buClrTx/>
              <a:buSzTx/>
              <a:buFont typeface="Arial" panose="020B0604020202020204" pitchFamily="34" charset="0"/>
              <a:buChar char="•"/>
            </a:pPr>
            <a:r>
              <a:rPr lang="pt-PT" altLang="pt-PT" sz="18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Paroxetina</a:t>
            </a: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Seroxat</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Dropax</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Paxil</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Benepax</a:t>
            </a: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Pondera</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Parox</a:t>
            </a: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342900" indent="-342900" eaLnBrk="1" hangingPunct="1">
              <a:lnSpc>
                <a:spcPts val="2800"/>
              </a:lnSpc>
              <a:spcBef>
                <a:spcPts val="0"/>
              </a:spcBef>
              <a:buClrTx/>
              <a:buSzTx/>
              <a:buFont typeface="Arial" panose="020B0604020202020204" pitchFamily="34" charset="0"/>
              <a:buChar char="•"/>
            </a:pPr>
            <a:r>
              <a:rPr lang="pt-PT" altLang="pt-PT" sz="18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Citalopram</a:t>
            </a:r>
            <a:r>
              <a:rPr lang="pt-PT" altLang="pt-PT" sz="18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Celexa</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Cipramil</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Cipram</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Città</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Zyban</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Procimax</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342900" indent="-342900" eaLnBrk="1" hangingPunct="1">
              <a:lnSpc>
                <a:spcPts val="2800"/>
              </a:lnSpc>
              <a:spcBef>
                <a:spcPts val="0"/>
              </a:spcBef>
              <a:buClrTx/>
              <a:buSzTx/>
              <a:buFont typeface="Arial" panose="020B0604020202020204" pitchFamily="34" charset="0"/>
              <a:buChar char="•"/>
            </a:pPr>
            <a:r>
              <a:rPr lang="pt-PT" altLang="pt-PT" sz="1800" b="1" dirty="0" err="1">
                <a:solidFill>
                  <a:schemeClr val="tx2"/>
                </a:solidFill>
                <a:latin typeface="Verdana" panose="020B0604030504040204" pitchFamily="34" charset="0"/>
                <a:ea typeface="Verdana" panose="020B0604030504040204" pitchFamily="34" charset="0"/>
                <a:cs typeface="Verdana" panose="020B0604030504040204" pitchFamily="34" charset="0"/>
              </a:rPr>
              <a:t>Escitalopram</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Cipralex</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1800" dirty="0" err="1">
                <a:solidFill>
                  <a:schemeClr val="tx2"/>
                </a:solidFill>
                <a:latin typeface="Verdana" panose="020B0604030504040204" pitchFamily="34" charset="0"/>
                <a:ea typeface="Verdana" panose="020B0604030504040204" pitchFamily="34" charset="0"/>
                <a:cs typeface="Verdana" panose="020B0604030504040204" pitchFamily="34" charset="0"/>
              </a:rPr>
              <a:t>Lexapro</a:t>
            </a: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342900" indent="-342900" algn="just" eaLnBrk="1" hangingPunct="1">
              <a:lnSpc>
                <a:spcPts val="2800"/>
              </a:lnSpc>
              <a:spcBef>
                <a:spcPts val="0"/>
              </a:spcBef>
              <a:buClrTx/>
              <a:buSzTx/>
              <a:buFont typeface="Arial" panose="020B0604020202020204" pitchFamily="34" charset="0"/>
              <a:buChar char="•"/>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ClrTx/>
              <a:buSzTx/>
              <a:buFont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Seguros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mesmo em doses elevadas, bem toleradas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 com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perfil de efeitos secundários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leves.</a:t>
            </a:r>
          </a:p>
          <a:p>
            <a:pPr algn="just" eaLnBrk="1" hangingPunct="1">
              <a:lnSpc>
                <a:spcPts val="2800"/>
              </a:lnSpc>
              <a:spcBef>
                <a:spcPts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800"/>
              </a:lnSpc>
              <a:spcBef>
                <a:spcPts val="0"/>
              </a:spcBef>
              <a:buClrTx/>
              <a:buSzTx/>
              <a:buFont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Provocam diminuição do apetite – úteis na bulimia nervosa (</a:t>
            </a:r>
            <a:r>
              <a:rPr lang="pt-PT" altLang="pt-PT"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atenção à utilização desta informação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 ISRS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19</a:t>
            </a:fld>
            <a:endParaRPr lang="pt-PT"/>
          </a:p>
        </p:txBody>
      </p:sp>
    </p:spTree>
    <p:extLst>
      <p:ext uri="{BB962C8B-B14F-4D97-AF65-F5344CB8AC3E}">
        <p14:creationId xmlns:p14="http://schemas.microsoft.com/office/powerpoint/2010/main" val="1107483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604920"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Classificação geral das substâncias psicotrópicas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0" y="1484784"/>
            <a:ext cx="842486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200" b="1" dirty="0" err="1" smtClean="0">
                <a:solidFill>
                  <a:srgbClr val="C00000"/>
                </a:solidFill>
                <a:ea typeface="Tahoma" panose="020B0604030504040204" pitchFamily="34" charset="0"/>
                <a:cs typeface="Tahoma" panose="020B0604030504040204" pitchFamily="34" charset="0"/>
              </a:rPr>
              <a:t>Psicalépticos</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a:t>
            </a:r>
            <a:r>
              <a:rPr lang="pt-PT" altLang="pt-PT" sz="2000" dirty="0" smtClean="0">
                <a:solidFill>
                  <a:schemeClr val="tx2">
                    <a:lumMod val="75000"/>
                  </a:schemeClr>
                </a:solidFill>
                <a:ea typeface="Tahoma" panose="020B0604030504040204" pitchFamily="34" charset="0"/>
                <a:cs typeface="Tahoma" panose="020B0604030504040204" pitchFamily="34" charset="0"/>
              </a:rPr>
              <a:t>depressores SNC)</a:t>
            </a:r>
            <a:endParaRPr lang="pt-PT" altLang="pt-PT" sz="2000" dirty="0">
              <a:solidFill>
                <a:schemeClr val="tx2">
                  <a:lumMod val="75000"/>
                </a:schemeClr>
              </a:solidFill>
              <a:ea typeface="Tahoma" panose="020B0604030504040204" pitchFamily="34" charset="0"/>
              <a:cs typeface="Tahoma" panose="020B0604030504040204" pitchFamily="34" charset="0"/>
            </a:endParaRP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a:solidFill>
                  <a:schemeClr val="tx2">
                    <a:lumMod val="75000"/>
                  </a:schemeClr>
                </a:solidFill>
                <a:ea typeface="Tahoma" panose="020B0604030504040204" pitchFamily="34" charset="0"/>
                <a:cs typeface="Tahoma" panose="020B0604030504040204" pitchFamily="34" charset="0"/>
              </a:rPr>
              <a:t>Ansiolíticos</a:t>
            </a:r>
            <a:r>
              <a:rPr lang="pt-PT" altLang="pt-PT" sz="2000" dirty="0">
                <a:solidFill>
                  <a:schemeClr val="tx2">
                    <a:lumMod val="75000"/>
                  </a:schemeClr>
                </a:solidFill>
                <a:ea typeface="Tahoma" panose="020B0604030504040204" pitchFamily="34" charset="0"/>
                <a:cs typeface="Tahoma" panose="020B0604030504040204" pitchFamily="34" charset="0"/>
              </a:rPr>
              <a:t> (tranquilizantes </a:t>
            </a:r>
            <a:r>
              <a:rPr lang="pt-PT" altLang="pt-PT" sz="2000" dirty="0" err="1">
                <a:solidFill>
                  <a:schemeClr val="tx2">
                    <a:lumMod val="75000"/>
                  </a:schemeClr>
                </a:solidFill>
                <a:ea typeface="Tahoma" panose="020B0604030504040204" pitchFamily="34" charset="0"/>
                <a:cs typeface="Tahoma" panose="020B0604030504040204" pitchFamily="34" charset="0"/>
              </a:rPr>
              <a:t>minor</a:t>
            </a:r>
            <a:r>
              <a:rPr lang="pt-PT" altLang="pt-PT" sz="2000" dirty="0">
                <a:solidFill>
                  <a:schemeClr val="tx2">
                    <a:lumMod val="75000"/>
                  </a:schemeClr>
                </a:solidFill>
                <a:ea typeface="Tahoma" panose="020B0604030504040204" pitchFamily="34" charset="0"/>
                <a:cs typeface="Tahoma" panose="020B0604030504040204" pitchFamily="34" charset="0"/>
              </a:rPr>
              <a:t> e sedativos) – benzodiazepinas, brometos e </a:t>
            </a:r>
            <a:r>
              <a:rPr lang="pt-PT" altLang="pt-PT" sz="2000" dirty="0" err="1">
                <a:solidFill>
                  <a:schemeClr val="tx2">
                    <a:lumMod val="75000"/>
                  </a:schemeClr>
                </a:solidFill>
                <a:ea typeface="Tahoma" panose="020B0604030504040204" pitchFamily="34" charset="0"/>
                <a:cs typeface="Tahoma" panose="020B0604030504040204" pitchFamily="34" charset="0"/>
              </a:rPr>
              <a:t>hidantoínas</a:t>
            </a:r>
            <a:r>
              <a:rPr lang="pt-PT" altLang="pt-PT" sz="2000" dirty="0">
                <a:solidFill>
                  <a:schemeClr val="tx2">
                    <a:lumMod val="75000"/>
                  </a:schemeClr>
                </a:solidFill>
                <a:ea typeface="Tahoma" panose="020B0604030504040204" pitchFamily="34" charset="0"/>
                <a:cs typeface="Tahoma" panose="020B0604030504040204" pitchFamily="34" charset="0"/>
              </a:rPr>
              <a:t>.</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Hipnóticos</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 barbitúricos e não barbitúricos.</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Neurolépticos</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(tranquilizante major) – </a:t>
            </a:r>
            <a:r>
              <a:rPr lang="pt-PT" altLang="pt-PT" sz="2000" dirty="0" err="1">
                <a:solidFill>
                  <a:schemeClr val="tx2">
                    <a:lumMod val="75000"/>
                  </a:schemeClr>
                </a:solidFill>
                <a:ea typeface="Tahoma" panose="020B0604030504040204" pitchFamily="34" charset="0"/>
                <a:cs typeface="Tahoma" panose="020B0604030504040204" pitchFamily="34" charset="0"/>
              </a:rPr>
              <a:t>fenotiazidas</a:t>
            </a:r>
            <a:r>
              <a:rPr lang="pt-PT" altLang="pt-PT" sz="2000" dirty="0">
                <a:solidFill>
                  <a:schemeClr val="tx2">
                    <a:lumMod val="75000"/>
                  </a:schemeClr>
                </a:solidFill>
                <a:ea typeface="Tahoma" panose="020B0604030504040204" pitchFamily="34" charset="0"/>
                <a:cs typeface="Tahoma" panose="020B0604030504040204" pitchFamily="34" charset="0"/>
              </a:rPr>
              <a:t>, </a:t>
            </a:r>
            <a:r>
              <a:rPr lang="pt-PT" altLang="pt-PT" sz="2000" dirty="0" err="1" smtClean="0">
                <a:solidFill>
                  <a:schemeClr val="tx2">
                    <a:lumMod val="75000"/>
                  </a:schemeClr>
                </a:solidFill>
                <a:ea typeface="Tahoma" panose="020B0604030504040204" pitchFamily="34" charset="0"/>
                <a:cs typeface="Tahoma" panose="020B0604030504040204" pitchFamily="34" charset="0"/>
              </a:rPr>
              <a:t>butirofenonas</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e benzamidas.</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Reguladores </a:t>
            </a:r>
            <a:r>
              <a:rPr lang="pt-PT" altLang="pt-PT" sz="2000" b="1" dirty="0">
                <a:solidFill>
                  <a:schemeClr val="tx2">
                    <a:lumMod val="75000"/>
                  </a:schemeClr>
                </a:solidFill>
                <a:ea typeface="Tahoma" panose="020B0604030504040204" pitchFamily="34" charset="0"/>
                <a:cs typeface="Tahoma" panose="020B0604030504040204" pitchFamily="34" charset="0"/>
              </a:rPr>
              <a:t>de humor </a:t>
            </a:r>
            <a:r>
              <a:rPr lang="pt-PT" altLang="pt-PT" sz="2000" dirty="0">
                <a:solidFill>
                  <a:schemeClr val="tx2">
                    <a:lumMod val="75000"/>
                  </a:schemeClr>
                </a:solidFill>
                <a:ea typeface="Tahoma" panose="020B0604030504040204" pitchFamily="34" charset="0"/>
                <a:cs typeface="Tahoma" panose="020B0604030504040204" pitchFamily="34" charset="0"/>
              </a:rPr>
              <a:t>– sais de lítio, </a:t>
            </a:r>
            <a:r>
              <a:rPr lang="pt-PT" altLang="pt-PT" sz="2000" dirty="0" err="1">
                <a:solidFill>
                  <a:schemeClr val="tx2">
                    <a:lumMod val="75000"/>
                  </a:schemeClr>
                </a:solidFill>
                <a:ea typeface="Tahoma" panose="020B0604030504040204" pitchFamily="34" charset="0"/>
                <a:cs typeface="Tahoma" panose="020B0604030504040204" pitchFamily="34" charset="0"/>
              </a:rPr>
              <a:t>valproato</a:t>
            </a:r>
            <a:r>
              <a:rPr lang="pt-PT" altLang="pt-PT" sz="2000" dirty="0">
                <a:solidFill>
                  <a:schemeClr val="tx2">
                    <a:lumMod val="75000"/>
                  </a:schemeClr>
                </a:solidFill>
                <a:ea typeface="Tahoma" panose="020B0604030504040204" pitchFamily="34" charset="0"/>
                <a:cs typeface="Tahoma" panose="020B0604030504040204" pitchFamily="34" charset="0"/>
              </a:rPr>
              <a:t> de </a:t>
            </a:r>
            <a:r>
              <a:rPr lang="pt-PT" altLang="pt-PT" sz="2000" dirty="0" smtClean="0">
                <a:solidFill>
                  <a:schemeClr val="tx2">
                    <a:lumMod val="75000"/>
                  </a:schemeClr>
                </a:solidFill>
                <a:ea typeface="Tahoma" panose="020B0604030504040204" pitchFamily="34" charset="0"/>
                <a:cs typeface="Tahoma" panose="020B0604030504040204" pitchFamily="34" charset="0"/>
              </a:rPr>
              <a:t>sódio</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Álcool</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 e derivados – álcool e </a:t>
            </a:r>
            <a:r>
              <a:rPr lang="pt-PT" altLang="pt-PT" sz="2000" dirty="0" smtClean="0">
                <a:solidFill>
                  <a:schemeClr val="tx2">
                    <a:lumMod val="75000"/>
                  </a:schemeClr>
                </a:solidFill>
                <a:ea typeface="Tahoma" panose="020B0604030504040204" pitchFamily="34" charset="0"/>
                <a:cs typeface="Tahoma" panose="020B0604030504040204" pitchFamily="34" charset="0"/>
              </a:rPr>
              <a:t>éter</a:t>
            </a:r>
          </a:p>
          <a:p>
            <a:pPr marL="269875" indent="-269875" algn="just" eaLnBrk="1" hangingPunct="1">
              <a:lnSpc>
                <a:spcPts val="2400"/>
              </a:lnSpc>
              <a:spcBef>
                <a:spcPct val="0"/>
              </a:spcBef>
              <a:buClrTx/>
              <a:buSzTx/>
              <a:buFont typeface="Arial" panose="020B0604020202020204" pitchFamily="34" charset="0"/>
              <a:buChar char="•"/>
            </a:pPr>
            <a:endParaRPr lang="pt-PT" altLang="pt-PT" sz="2000" b="1" dirty="0" smtClean="0">
              <a:solidFill>
                <a:schemeClr val="tx2">
                  <a:lumMod val="75000"/>
                </a:schemeClr>
              </a:solidFill>
              <a:ea typeface="Tahoma" panose="020B0604030504040204" pitchFamily="34" charset="0"/>
              <a:cs typeface="Tahoma" panose="020B0604030504040204" pitchFamily="34" charset="0"/>
            </a:endParaRPr>
          </a:p>
          <a:p>
            <a:pPr algn="just" eaLnBrk="1" hangingPunct="1">
              <a:lnSpc>
                <a:spcPts val="2400"/>
              </a:lnSpc>
              <a:spcBef>
                <a:spcPct val="0"/>
              </a:spcBef>
              <a:buClrTx/>
              <a:buSzTx/>
              <a:buFontTx/>
              <a:buNone/>
            </a:pPr>
            <a:r>
              <a:rPr lang="pt-PT" altLang="pt-PT" sz="2200" b="1" dirty="0" err="1" smtClean="0">
                <a:solidFill>
                  <a:srgbClr val="C00000"/>
                </a:solidFill>
                <a:ea typeface="Tahoma" panose="020B0604030504040204" pitchFamily="34" charset="0"/>
                <a:cs typeface="Tahoma" panose="020B0604030504040204" pitchFamily="34" charset="0"/>
              </a:rPr>
              <a:t>Psicoanalépticos</a:t>
            </a:r>
            <a:r>
              <a:rPr lang="pt-PT" altLang="pt-PT" sz="2200" b="1" dirty="0" smtClean="0">
                <a:solidFill>
                  <a:srgbClr val="C00000"/>
                </a:solidFill>
                <a:ea typeface="Tahoma" panose="020B0604030504040204" pitchFamily="34" charset="0"/>
                <a:cs typeface="Tahoma" panose="020B0604030504040204" pitchFamily="34" charset="0"/>
              </a:rPr>
              <a:t> </a:t>
            </a:r>
            <a:r>
              <a:rPr lang="pt-PT" altLang="pt-PT" sz="2000" dirty="0" smtClean="0">
                <a:solidFill>
                  <a:schemeClr val="tx2">
                    <a:lumMod val="75000"/>
                  </a:schemeClr>
                </a:solidFill>
                <a:ea typeface="Tahoma" panose="020B0604030504040204" pitchFamily="34" charset="0"/>
                <a:cs typeface="Tahoma" panose="020B0604030504040204" pitchFamily="34" charset="0"/>
              </a:rPr>
              <a:t>(estimulantes SNC)</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Antidepressivos</a:t>
            </a:r>
            <a:r>
              <a:rPr lang="pt-PT" altLang="pt-PT" sz="2000" dirty="0" smtClean="0">
                <a:solidFill>
                  <a:schemeClr val="tx2">
                    <a:lumMod val="75000"/>
                  </a:schemeClr>
                </a:solidFill>
                <a:ea typeface="Tahoma" panose="020B0604030504040204" pitchFamily="34" charset="0"/>
                <a:cs typeface="Tahoma" panose="020B0604030504040204" pitchFamily="34" charset="0"/>
              </a:rPr>
              <a:t> – </a:t>
            </a:r>
            <a:r>
              <a:rPr lang="pt-PT" altLang="pt-PT" sz="2000" dirty="0" err="1" smtClean="0">
                <a:solidFill>
                  <a:schemeClr val="tx2">
                    <a:lumMod val="75000"/>
                  </a:schemeClr>
                </a:solidFill>
                <a:ea typeface="Tahoma" panose="020B0604030504040204" pitchFamily="34" charset="0"/>
                <a:cs typeface="Tahoma" panose="020B0604030504040204" pitchFamily="34" charset="0"/>
              </a:rPr>
              <a:t>Imipramina</a:t>
            </a:r>
            <a:r>
              <a:rPr lang="pt-PT" altLang="pt-PT" sz="2000" dirty="0" smtClean="0">
                <a:solidFill>
                  <a:schemeClr val="tx2">
                    <a:lumMod val="75000"/>
                  </a:schemeClr>
                </a:solidFill>
                <a:ea typeface="Tahoma" panose="020B0604030504040204" pitchFamily="34" charset="0"/>
                <a:cs typeface="Tahoma" panose="020B0604030504040204" pitchFamily="34" charset="0"/>
              </a:rPr>
              <a:t>, tricíclicos, </a:t>
            </a:r>
            <a:r>
              <a:rPr lang="pt-PT" altLang="pt-PT" sz="2000" dirty="0" err="1" smtClean="0">
                <a:solidFill>
                  <a:schemeClr val="tx2">
                    <a:lumMod val="75000"/>
                  </a:schemeClr>
                </a:solidFill>
                <a:ea typeface="Tahoma" panose="020B0604030504040204" pitchFamily="34" charset="0"/>
                <a:cs typeface="Tahoma" panose="020B0604030504040204" pitchFamily="34" charset="0"/>
              </a:rPr>
              <a:t>Imao</a:t>
            </a:r>
            <a:r>
              <a:rPr lang="pt-PT" altLang="pt-PT" sz="2000" dirty="0" smtClean="0">
                <a:solidFill>
                  <a:schemeClr val="tx2">
                    <a:lumMod val="75000"/>
                  </a:schemeClr>
                </a:solidFill>
                <a:ea typeface="Tahoma" panose="020B0604030504040204" pitchFamily="34" charset="0"/>
                <a:cs typeface="Tahoma" panose="020B0604030504040204" pitchFamily="34" charset="0"/>
              </a:rPr>
              <a:t>, ISRS</a:t>
            </a: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Estimulantes </a:t>
            </a:r>
            <a:r>
              <a:rPr lang="pt-PT" altLang="pt-PT" sz="2000" b="1" dirty="0">
                <a:solidFill>
                  <a:schemeClr val="tx2">
                    <a:lumMod val="75000"/>
                  </a:schemeClr>
                </a:solidFill>
                <a:ea typeface="Tahoma" panose="020B0604030504040204" pitchFamily="34" charset="0"/>
                <a:cs typeface="Tahoma" panose="020B0604030504040204" pitchFamily="34" charset="0"/>
              </a:rPr>
              <a:t>da </a:t>
            </a:r>
            <a:r>
              <a:rPr lang="pt-PT" altLang="pt-PT" sz="2000" b="1" dirty="0" smtClean="0">
                <a:solidFill>
                  <a:schemeClr val="tx2">
                    <a:lumMod val="75000"/>
                  </a:schemeClr>
                </a:solidFill>
                <a:ea typeface="Tahoma" panose="020B0604030504040204" pitchFamily="34" charset="0"/>
                <a:cs typeface="Tahoma" panose="020B0604030504040204" pitchFamily="34" charset="0"/>
              </a:rPr>
              <a:t>vigília </a:t>
            </a:r>
            <a:r>
              <a:rPr lang="pt-PT" altLang="pt-PT" sz="2000" dirty="0">
                <a:solidFill>
                  <a:schemeClr val="tx2">
                    <a:lumMod val="75000"/>
                  </a:schemeClr>
                </a:solidFill>
                <a:ea typeface="Tahoma" panose="020B0604030504040204" pitchFamily="34" charset="0"/>
                <a:cs typeface="Tahoma" panose="020B0604030504040204" pitchFamily="34" charset="0"/>
              </a:rPr>
              <a:t>– cafeína, anfetaminas</a:t>
            </a:r>
          </a:p>
          <a:p>
            <a:pPr marL="269875"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ea typeface="Tahoma" panose="020B0604030504040204" pitchFamily="34" charset="0"/>
                <a:cs typeface="Tahoma" panose="020B0604030504040204" pitchFamily="34" charset="0"/>
              </a:rPr>
              <a:t>Outros </a:t>
            </a:r>
            <a:r>
              <a:rPr lang="pt-PT" altLang="pt-PT" sz="2000" dirty="0">
                <a:solidFill>
                  <a:schemeClr val="tx2">
                    <a:lumMod val="75000"/>
                  </a:schemeClr>
                </a:solidFill>
                <a:ea typeface="Tahoma" panose="020B0604030504040204" pitchFamily="34" charset="0"/>
                <a:cs typeface="Tahoma" panose="020B0604030504040204" pitchFamily="34" charset="0"/>
              </a:rPr>
              <a:t>estimulantes – ácido ascórbico, cortisona</a:t>
            </a:r>
          </a:p>
          <a:p>
            <a:pPr algn="just" eaLnBrk="1" hangingPunct="1">
              <a:lnSpc>
                <a:spcPts val="2400"/>
              </a:lnSpc>
              <a:spcBef>
                <a:spcPct val="0"/>
              </a:spcBef>
              <a:buClrTx/>
              <a:buSzTx/>
              <a:buFontTx/>
              <a:buNone/>
            </a:pPr>
            <a:endParaRPr lang="pt-PT" altLang="pt-PT" sz="2000" dirty="0">
              <a:solidFill>
                <a:schemeClr val="tx2">
                  <a:lumMod val="75000"/>
                </a:schemeClr>
              </a:solidFill>
              <a:ea typeface="Tahoma" panose="020B0604030504040204" pitchFamily="34" charset="0"/>
              <a:cs typeface="Tahoma" panose="020B0604030504040204" pitchFamily="34" charset="0"/>
            </a:endParaRPr>
          </a:p>
          <a:p>
            <a:pPr algn="just" eaLnBrk="1" hangingPunct="1">
              <a:lnSpc>
                <a:spcPts val="2400"/>
              </a:lnSpc>
              <a:spcBef>
                <a:spcPct val="0"/>
              </a:spcBef>
              <a:buClrTx/>
              <a:buSzTx/>
              <a:buFontTx/>
              <a:buNone/>
            </a:pPr>
            <a:r>
              <a:rPr lang="pt-PT" altLang="pt-PT" sz="2200" b="1" dirty="0" smtClean="0">
                <a:solidFill>
                  <a:srgbClr val="C00000"/>
                </a:solidFill>
                <a:ea typeface="Tahoma" panose="020B0604030504040204" pitchFamily="34" charset="0"/>
                <a:cs typeface="Tahoma" panose="020B0604030504040204" pitchFamily="34" charset="0"/>
              </a:rPr>
              <a:t>Psicodislépticos</a:t>
            </a:r>
            <a:r>
              <a:rPr lang="pt-PT" altLang="pt-PT" sz="2000" dirty="0" smtClean="0">
                <a:solidFill>
                  <a:schemeClr val="tx2">
                    <a:lumMod val="75000"/>
                  </a:schemeClr>
                </a:solidFill>
                <a:ea typeface="Tahoma" panose="020B0604030504040204" pitchFamily="34" charset="0"/>
                <a:cs typeface="Tahoma" panose="020B0604030504040204" pitchFamily="34" charset="0"/>
              </a:rPr>
              <a:t> (perturbadoras do SNC </a:t>
            </a:r>
            <a:r>
              <a:rPr lang="pt-PT" altLang="pt-PT" sz="2000" dirty="0">
                <a:solidFill>
                  <a:schemeClr val="tx2">
                    <a:lumMod val="75000"/>
                  </a:schemeClr>
                </a:solidFill>
                <a:ea typeface="Tahoma" panose="020B0604030504040204" pitchFamily="34" charset="0"/>
                <a:cs typeface="Tahoma" panose="020B0604030504040204" pitchFamily="34" charset="0"/>
              </a:rPr>
              <a:t>alteram a </a:t>
            </a:r>
            <a:r>
              <a:rPr lang="pt-PT" altLang="pt-PT" sz="2000" dirty="0" smtClean="0">
                <a:solidFill>
                  <a:schemeClr val="tx2">
                    <a:lumMod val="75000"/>
                  </a:schemeClr>
                </a:solidFill>
                <a:ea typeface="Tahoma" panose="020B0604030504040204" pitchFamily="34" charset="0"/>
                <a:cs typeface="Tahoma" panose="020B0604030504040204" pitchFamily="34" charset="0"/>
              </a:rPr>
              <a:t>atividade mental)</a:t>
            </a:r>
            <a:endParaRPr lang="pt-PT" altLang="pt-PT" sz="2000" dirty="0">
              <a:solidFill>
                <a:schemeClr val="tx2">
                  <a:lumMod val="75000"/>
                </a:schemeClr>
              </a:solidFill>
              <a:ea typeface="Tahoma" panose="020B0604030504040204" pitchFamily="34" charset="0"/>
              <a:cs typeface="Tahoma" panose="020B0604030504040204" pitchFamily="34" charset="0"/>
            </a:endParaRP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err="1" smtClean="0">
                <a:solidFill>
                  <a:schemeClr val="tx2">
                    <a:lumMod val="75000"/>
                  </a:schemeClr>
                </a:solidFill>
                <a:ea typeface="Tahoma" panose="020B0604030504040204" pitchFamily="34" charset="0"/>
                <a:cs typeface="Tahoma" panose="020B0604030504040204" pitchFamily="34" charset="0"/>
              </a:rPr>
              <a:t>Alucinogéneos</a:t>
            </a:r>
            <a:r>
              <a:rPr lang="pt-PT" altLang="pt-PT" sz="2000" b="1"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e </a:t>
            </a:r>
            <a:r>
              <a:rPr lang="pt-PT" altLang="pt-PT" sz="2000" dirty="0" err="1">
                <a:solidFill>
                  <a:schemeClr val="tx2">
                    <a:lumMod val="75000"/>
                  </a:schemeClr>
                </a:solidFill>
                <a:ea typeface="Tahoma" panose="020B0604030504040204" pitchFamily="34" charset="0"/>
                <a:cs typeface="Tahoma" panose="020B0604030504040204" pitchFamily="34" charset="0"/>
              </a:rPr>
              <a:t>oniróides</a:t>
            </a:r>
            <a:r>
              <a:rPr lang="pt-PT" altLang="pt-PT" sz="2000" dirty="0">
                <a:solidFill>
                  <a:schemeClr val="tx2">
                    <a:lumMod val="75000"/>
                  </a:schemeClr>
                </a:solidFill>
                <a:ea typeface="Tahoma" panose="020B0604030504040204" pitchFamily="34" charset="0"/>
                <a:cs typeface="Tahoma" panose="020B0604030504040204" pitchFamily="34" charset="0"/>
              </a:rPr>
              <a:t> – mescalina, </a:t>
            </a:r>
            <a:r>
              <a:rPr lang="pt-PT" altLang="pt-PT" sz="2000" dirty="0" err="1">
                <a:solidFill>
                  <a:schemeClr val="tx2">
                    <a:lumMod val="75000"/>
                  </a:schemeClr>
                </a:solidFill>
                <a:ea typeface="Tahoma" panose="020B0604030504040204" pitchFamily="34" charset="0"/>
                <a:cs typeface="Tahoma" panose="020B0604030504040204" pitchFamily="34" charset="0"/>
              </a:rPr>
              <a:t>cannabinóides</a:t>
            </a:r>
            <a:r>
              <a:rPr lang="pt-PT" altLang="pt-PT" sz="2000" dirty="0">
                <a:solidFill>
                  <a:schemeClr val="tx2">
                    <a:lumMod val="75000"/>
                  </a:schemeClr>
                </a:solidFill>
                <a:ea typeface="Tahoma" panose="020B0604030504040204" pitchFamily="34" charset="0"/>
                <a:cs typeface="Tahoma" panose="020B0604030504040204" pitchFamily="34" charset="0"/>
              </a:rPr>
              <a:t>, </a:t>
            </a:r>
            <a:r>
              <a:rPr lang="pt-PT" altLang="pt-PT" sz="2000" dirty="0" err="1">
                <a:solidFill>
                  <a:schemeClr val="tx2">
                    <a:lumMod val="75000"/>
                  </a:schemeClr>
                </a:solidFill>
                <a:ea typeface="Tahoma" panose="020B0604030504040204" pitchFamily="34" charset="0"/>
                <a:cs typeface="Tahoma" panose="020B0604030504040204" pitchFamily="34" charset="0"/>
              </a:rPr>
              <a:t>lisergide</a:t>
            </a:r>
            <a:endParaRPr lang="pt-PT" altLang="pt-PT" sz="2000" dirty="0">
              <a:solidFill>
                <a:schemeClr val="tx2">
                  <a:lumMod val="75000"/>
                </a:schemeClr>
              </a:solidFill>
              <a:ea typeface="Tahoma" panose="020B0604030504040204" pitchFamily="34" charset="0"/>
              <a:cs typeface="Tahoma" panose="020B0604030504040204" pitchFamily="34" charset="0"/>
            </a:endParaRPr>
          </a:p>
          <a:p>
            <a:pPr marL="269875" indent="-269875" algn="just" eaLnBrk="1" hangingPunct="1">
              <a:lnSpc>
                <a:spcPts val="2400"/>
              </a:lnSpc>
              <a:spcBef>
                <a:spcPct val="0"/>
              </a:spcBef>
              <a:buClrTx/>
              <a:buSzTx/>
              <a:buFont typeface="Arial" panose="020B0604020202020204" pitchFamily="34" charset="0"/>
              <a:buChar char="•"/>
            </a:pPr>
            <a:r>
              <a:rPr lang="pt-PT" altLang="pt-PT" sz="2000" b="1" dirty="0" smtClean="0">
                <a:solidFill>
                  <a:schemeClr val="tx2">
                    <a:lumMod val="75000"/>
                  </a:schemeClr>
                </a:solidFill>
                <a:ea typeface="Tahoma" panose="020B0604030504040204" pitchFamily="34" charset="0"/>
                <a:cs typeface="Tahoma" panose="020B0604030504040204" pitchFamily="34" charset="0"/>
              </a:rPr>
              <a:t>Estupefacientes</a:t>
            </a:r>
            <a:r>
              <a:rPr lang="pt-PT" altLang="pt-PT" sz="2000" dirty="0" smtClean="0">
                <a:solidFill>
                  <a:schemeClr val="tx2">
                    <a:lumMod val="75000"/>
                  </a:schemeClr>
                </a:solidFill>
                <a:ea typeface="Tahoma" panose="020B0604030504040204" pitchFamily="34" charset="0"/>
                <a:cs typeface="Tahoma" panose="020B0604030504040204" pitchFamily="34" charset="0"/>
              </a:rPr>
              <a:t> </a:t>
            </a:r>
            <a:r>
              <a:rPr lang="pt-PT" altLang="pt-PT" sz="2000" dirty="0">
                <a:solidFill>
                  <a:schemeClr val="tx2">
                    <a:lumMod val="75000"/>
                  </a:schemeClr>
                </a:solidFill>
                <a:ea typeface="Tahoma" panose="020B0604030504040204" pitchFamily="34" charset="0"/>
                <a:cs typeface="Tahoma" panose="020B0604030504040204" pitchFamily="34" charset="0"/>
              </a:rPr>
              <a:t>– morfina, cocaína, </a:t>
            </a:r>
            <a:r>
              <a:rPr lang="pt-PT" altLang="pt-PT" sz="2000" dirty="0" smtClean="0">
                <a:solidFill>
                  <a:schemeClr val="tx2">
                    <a:lumMod val="75000"/>
                  </a:schemeClr>
                </a:solidFill>
                <a:ea typeface="Tahoma" panose="020B0604030504040204" pitchFamily="34" charset="0"/>
                <a:cs typeface="Tahoma" panose="020B0604030504040204" pitchFamily="34" charset="0"/>
              </a:rPr>
              <a:t>heroína</a:t>
            </a:r>
            <a:endParaRPr lang="pt-PT" altLang="pt-PT" sz="2000" dirty="0">
              <a:solidFill>
                <a:schemeClr val="tx2">
                  <a:lumMod val="75000"/>
                </a:schemeClr>
              </a:solidFill>
              <a:ea typeface="Tahoma" panose="020B0604030504040204" pitchFamily="34" charset="0"/>
              <a:cs typeface="Tahom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a:t>
            </a:fld>
            <a:endParaRPr lang="pt-PT"/>
          </a:p>
        </p:txBody>
      </p:sp>
    </p:spTree>
    <p:extLst>
      <p:ext uri="{BB962C8B-B14F-4D97-AF65-F5344CB8AC3E}">
        <p14:creationId xmlns:p14="http://schemas.microsoft.com/office/powerpoint/2010/main" val="96038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532912"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indent="269875" eaLnBrk="1" hangingPunct="1">
              <a:lnSpc>
                <a:spcPts val="2800"/>
              </a:lnSpc>
              <a:spcBef>
                <a:spcPts val="0"/>
              </a:spcBef>
              <a:buClrTx/>
              <a:buSz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AMINEPTINA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Survector</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FLUVOXAMINA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Luvox</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MIRTAZAPINA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Remeron</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REBOXETINA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Prolift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TIANEPTINA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Stablon</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VENLAFAXINA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Efexor</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TRAZODONA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Donaren</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lnSpc>
                <a:spcPts val="2800"/>
              </a:lnSpc>
              <a:spcBef>
                <a:spcPts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MIANSERINA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Tolvon</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 atípicos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20</a:t>
            </a:fld>
            <a:endParaRPr lang="pt-PT"/>
          </a:p>
        </p:txBody>
      </p:sp>
    </p:spTree>
    <p:extLst>
      <p:ext uri="{BB962C8B-B14F-4D97-AF65-F5344CB8AC3E}">
        <p14:creationId xmlns:p14="http://schemas.microsoft.com/office/powerpoint/2010/main" val="1107483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9" y="1484784"/>
            <a:ext cx="795684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terapêuticos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4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Reverte os sintomas neurovegetativos e psicológicos da depressão</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Estabilização do humor (deprimido)</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Restaura a sensação de bem estar e funcionamento social 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relacional</a:t>
            </a:r>
          </a:p>
          <a:p>
            <a:pPr marL="719138" indent="-269875" algn="just" eaLnBrk="1" hangingPunct="1">
              <a:lnSpc>
                <a:spcPts val="24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400"/>
              </a:lnSpc>
              <a:spcBef>
                <a:spcPct val="0"/>
              </a:spcBef>
              <a:buClrTx/>
              <a:buSzTx/>
              <a:buNone/>
            </a:pPr>
            <a:r>
              <a:rPr lang="pt-PT" sz="2000" dirty="0" smtClean="0">
                <a:solidFill>
                  <a:srgbClr val="0070C0"/>
                </a:solidFill>
              </a:rPr>
              <a:t>Os </a:t>
            </a:r>
            <a:r>
              <a:rPr lang="pt-PT" sz="2000" dirty="0">
                <a:solidFill>
                  <a:srgbClr val="0070C0"/>
                </a:solidFill>
              </a:rPr>
              <a:t>efeitos </a:t>
            </a:r>
            <a:r>
              <a:rPr lang="pt-PT" sz="2000" b="1" u="sng" dirty="0">
                <a:solidFill>
                  <a:srgbClr val="0070C0"/>
                </a:solidFill>
              </a:rPr>
              <a:t>terapêuticos</a:t>
            </a:r>
            <a:r>
              <a:rPr lang="pt-PT" sz="2000" b="1" dirty="0">
                <a:solidFill>
                  <a:srgbClr val="0070C0"/>
                </a:solidFill>
              </a:rPr>
              <a:t> </a:t>
            </a:r>
            <a:r>
              <a:rPr lang="pt-PT" sz="2000" dirty="0">
                <a:solidFill>
                  <a:srgbClr val="0070C0"/>
                </a:solidFill>
              </a:rPr>
              <a:t>surgem ao fim </a:t>
            </a:r>
            <a:r>
              <a:rPr lang="pt-PT" sz="2000" b="1" dirty="0">
                <a:solidFill>
                  <a:srgbClr val="0070C0"/>
                </a:solidFill>
              </a:rPr>
              <a:t>de 2-3 </a:t>
            </a:r>
            <a:r>
              <a:rPr lang="pt-PT" sz="2000" b="1" dirty="0" smtClean="0">
                <a:solidFill>
                  <a:srgbClr val="0070C0"/>
                </a:solidFill>
              </a:rPr>
              <a:t>semanas.</a:t>
            </a:r>
            <a:endParaRPr lang="pt-PT" sz="2000" b="1" dirty="0">
              <a:solidFill>
                <a:srgbClr val="0070C0"/>
              </a:solidFill>
            </a:endParaRPr>
          </a:p>
          <a:p>
            <a:pPr marL="719138" indent="-269875" algn="just" eaLnBrk="1" hangingPunct="1">
              <a:lnSpc>
                <a:spcPts val="24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4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Indicações  terapêuticas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Perturbações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humor </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Perturbações de ansiedade</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400"/>
              </a:lnSpc>
              <a:spcBef>
                <a:spcPct val="0"/>
              </a:spcBef>
              <a:buClrTx/>
              <a:buSzTx/>
              <a:buNone/>
            </a:pPr>
            <a:endParaRPr lang="pt-PT" sz="2000" b="1" dirty="0">
              <a:solidFill>
                <a:srgbClr val="0070C0"/>
              </a:solidFill>
              <a:latin typeface="Comic Sans MS" pitchFamily="66" charset="0"/>
            </a:endParaRPr>
          </a:p>
          <a:p>
            <a:pPr eaLnBrk="1" hangingPunct="1">
              <a:lnSpc>
                <a:spcPts val="2400"/>
              </a:lnSpc>
              <a:spcBef>
                <a:spcPct val="0"/>
              </a:spcBef>
              <a:buFontTx/>
              <a:buNone/>
            </a:pPr>
            <a:r>
              <a:rPr lang="pt-PT" altLang="pt-PT" sz="2000" dirty="0">
                <a:solidFill>
                  <a:srgbClr val="0070C0"/>
                </a:solidFill>
              </a:rPr>
              <a:t>Os tricíclicos são mais eficazes</a:t>
            </a:r>
          </a:p>
          <a:p>
            <a:pPr eaLnBrk="1" hangingPunct="1">
              <a:lnSpc>
                <a:spcPts val="2400"/>
              </a:lnSpc>
              <a:spcBef>
                <a:spcPct val="0"/>
              </a:spcBef>
              <a:buFontTx/>
              <a:buNone/>
            </a:pPr>
            <a:r>
              <a:rPr lang="pt-PT" altLang="pt-PT" sz="2000" dirty="0">
                <a:solidFill>
                  <a:srgbClr val="0070C0"/>
                </a:solidFill>
              </a:rPr>
              <a:t>Os ISRS são mais </a:t>
            </a:r>
            <a:r>
              <a:rPr lang="pt-PT" altLang="pt-PT" sz="2000" dirty="0" smtClean="0">
                <a:solidFill>
                  <a:srgbClr val="0070C0"/>
                </a:solidFill>
              </a:rPr>
              <a:t>seguros</a:t>
            </a:r>
            <a:endParaRPr lang="pt-PT" altLang="pt-PT" sz="2000" dirty="0">
              <a:solidFill>
                <a:srgbClr val="0070C0"/>
              </a:solidFill>
            </a:endParaRPr>
          </a:p>
        </p:txBody>
      </p:sp>
      <p:sp>
        <p:nvSpPr>
          <p:cNvPr id="6" name="Rectangle 2"/>
          <p:cNvSpPr txBox="1">
            <a:spLocks noChangeArrowheads="1"/>
          </p:cNvSpPr>
          <p:nvPr/>
        </p:nvSpPr>
        <p:spPr bwMode="auto">
          <a:xfrm>
            <a:off x="359569" y="260648"/>
            <a:ext cx="8100864"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21</a:t>
            </a:fld>
            <a:endParaRPr lang="pt-PT"/>
          </a:p>
        </p:txBody>
      </p:sp>
    </p:spTree>
    <p:extLst>
      <p:ext uri="{BB962C8B-B14F-4D97-AF65-F5344CB8AC3E}">
        <p14:creationId xmlns:p14="http://schemas.microsoft.com/office/powerpoint/2010/main" val="34879174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879202"/>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0" y="1052736"/>
            <a:ext cx="8424863" cy="5542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secundários/colaterais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Sensação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de “boca seca” (redução do fluxo salivar)</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Obstipação/diarreia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Náuseas,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vertigens, cefaleias, hipotensão ortostática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Sedação (cansaço e sonolência diurna)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Aumento de peso - Perda de apetite (fluoxetina)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Dificuldades urinárias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Sudorese</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Visão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turva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Disfunção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sexual</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Aumento da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secreção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de prolactina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Insónia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Ansiedade e agitação  - ACATÍSIA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Palpitações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Disartria, mioclonias e bruxismo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Diminuição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do tempo de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protombinémia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níveis de  serotonina interfere na eficácia dos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fatores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coagulação) </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48790" y="116632"/>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22</a:t>
            </a:fld>
            <a:endParaRPr lang="pt-PT"/>
          </a:p>
        </p:txBody>
      </p:sp>
    </p:spTree>
    <p:extLst>
      <p:ext uri="{BB962C8B-B14F-4D97-AF65-F5344CB8AC3E}">
        <p14:creationId xmlns:p14="http://schemas.microsoft.com/office/powerpoint/2010/main" val="4285370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791269"/>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59014" y="980728"/>
            <a:ext cx="8424863" cy="570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ts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Hiperdosagem/toxicidade:</a:t>
            </a:r>
          </a:p>
          <a:p>
            <a:pPr marL="539750" indent="-269875" algn="just" eaLnBrk="1" hangingPunct="1">
              <a:lnSpc>
                <a:spcPts val="2400"/>
              </a:lnSpc>
              <a:spcBef>
                <a:spcPts val="0"/>
              </a:spcBef>
              <a:buClrTx/>
              <a:buSzTx/>
              <a:buFont typeface="Arial" panose="020B0604020202020204" pitchFamily="34" charset="0"/>
              <a:buChar char="•"/>
            </a:pP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Parestesias</a:t>
            </a:r>
            <a:endPar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eaLnBrk="1" hangingPunct="1">
              <a:lnSpc>
                <a:spcPts val="2400"/>
              </a:lnSpc>
              <a:spcBef>
                <a:spcPts val="0"/>
              </a:spcBef>
              <a:buClrTx/>
              <a:buSzTx/>
              <a:buFont typeface="Arial" panose="020B0604020202020204" pitchFamily="34" charset="0"/>
              <a:buChar char="•"/>
            </a:pP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Agitação, </a:t>
            </a:r>
            <a:r>
              <a:rPr lang="pt-PT" altLang="pt-PT" sz="1800" i="1" dirty="0" err="1">
                <a:solidFill>
                  <a:schemeClr val="tx2"/>
                </a:solidFill>
                <a:latin typeface="Verdana" panose="020B0604030504040204" pitchFamily="34" charset="0"/>
                <a:ea typeface="Verdana" panose="020B0604030504040204" pitchFamily="34" charset="0"/>
                <a:cs typeface="Verdana" panose="020B0604030504040204" pitchFamily="34" charset="0"/>
              </a:rPr>
              <a:t>delirium</a:t>
            </a:r>
            <a:endParaRPr lang="pt-PT" altLang="pt-PT" sz="1800" i="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eaLnBrk="1" hangingPunct="1">
              <a:lnSpc>
                <a:spcPts val="2400"/>
              </a:lnSpc>
              <a:spcBef>
                <a:spcPts val="0"/>
              </a:spcBef>
              <a:buClrTx/>
              <a:buSzTx/>
              <a:buFont typeface="Arial" panose="020B0604020202020204" pitchFamily="34" charset="0"/>
              <a:buChar char="•"/>
            </a:pP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Desregulação da TA, temperatura</a:t>
            </a:r>
          </a:p>
          <a:p>
            <a:pPr marL="539750" indent="-269875" algn="just" eaLnBrk="1" hangingPunct="1">
              <a:lnSpc>
                <a:spcPts val="2400"/>
              </a:lnSpc>
              <a:spcBef>
                <a:spcPts val="0"/>
              </a:spcBef>
              <a:buClrTx/>
              <a:buSzTx/>
              <a:buFont typeface="Arial" panose="020B0604020202020204" pitchFamily="34" charset="0"/>
              <a:buChar char="•"/>
            </a:pP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Alterações do ECG </a:t>
            </a:r>
          </a:p>
          <a:p>
            <a:pPr marL="539750" indent="-269875" algn="just" eaLnBrk="1" hangingPunct="1">
              <a:lnSpc>
                <a:spcPts val="2400"/>
              </a:lnSpc>
              <a:spcBef>
                <a:spcPts val="0"/>
              </a:spcBef>
              <a:buClrTx/>
              <a:buSzTx/>
              <a:buFont typeface="Arial" panose="020B0604020202020204" pitchFamily="34" charset="0"/>
              <a:buChar char="•"/>
            </a:pP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Midríase</a:t>
            </a:r>
            <a:endPar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eaLnBrk="1" hangingPunct="1">
              <a:lnSpc>
                <a:spcPts val="2400"/>
              </a:lnSpc>
              <a:spcBef>
                <a:spcPts val="0"/>
              </a:spcBef>
              <a:buClrTx/>
              <a:buSzTx/>
              <a:buFont typeface="Arial" panose="020B0604020202020204" pitchFamily="34" charset="0"/>
              <a:buChar char="•"/>
            </a:pP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Arritmias</a:t>
            </a:r>
          </a:p>
          <a:p>
            <a:pPr marL="539750" indent="-269875" algn="just" eaLnBrk="1" hangingPunct="1">
              <a:lnSpc>
                <a:spcPts val="2400"/>
              </a:lnSpc>
              <a:spcBef>
                <a:spcPts val="0"/>
              </a:spcBef>
              <a:buClrTx/>
              <a:buSzTx/>
              <a:buFont typeface="Arial" panose="020B0604020202020204" pitchFamily="34" charset="0"/>
              <a:buChar char="•"/>
            </a:pP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Coma </a:t>
            </a:r>
          </a:p>
          <a:p>
            <a:pPr marL="539750" indent="-269875" algn="just" eaLnBrk="1" hangingPunct="1">
              <a:lnSpc>
                <a:spcPts val="2400"/>
              </a:lnSpc>
              <a:spcBef>
                <a:spcPts val="0"/>
              </a:spcBef>
              <a:buClrTx/>
              <a:buSzTx/>
              <a:buFont typeface="Arial" panose="020B0604020202020204" pitchFamily="34" charset="0"/>
              <a:buChar char="•"/>
            </a:pPr>
            <a:r>
              <a:rPr lang="pt-PT" altLang="pt-PT" sz="1800" dirty="0">
                <a:solidFill>
                  <a:schemeClr val="tx2"/>
                </a:solidFill>
                <a:latin typeface="Verdana" panose="020B0604030504040204" pitchFamily="34" charset="0"/>
                <a:ea typeface="Verdana" panose="020B0604030504040204" pitchFamily="34" charset="0"/>
                <a:cs typeface="Verdana" panose="020B0604030504040204" pitchFamily="34" charset="0"/>
              </a:rPr>
              <a:t>Depressão respiratória</a:t>
            </a:r>
          </a:p>
          <a:p>
            <a:pPr marL="342900" indent="-342900" algn="just" eaLnBrk="1" hangingPunct="1">
              <a:lnSpc>
                <a:spcPts val="2400"/>
              </a:lnSpc>
              <a:spcBef>
                <a:spcPts val="0"/>
              </a:spcBef>
              <a:buClrTx/>
              <a:buSzTx/>
              <a:buFont typeface="Wingdings" panose="05000000000000000000" pitchFamily="2" charset="2"/>
              <a:buChar char="Ø"/>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ts val="2400"/>
              </a:lnSpc>
              <a:spcBef>
                <a:spcPts val="0"/>
              </a:spcBef>
              <a:buClrTx/>
              <a:buSzTx/>
              <a:buNone/>
            </a:pPr>
            <a:r>
              <a:rPr lang="pt-PT" altLang="pt-PT" sz="2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Situação </a:t>
            </a:r>
            <a:r>
              <a:rPr lang="pt-PT" altLang="pt-PT" sz="2000" dirty="0">
                <a:solidFill>
                  <a:srgbClr val="FF0000"/>
                </a:solidFill>
                <a:latin typeface="Verdana" panose="020B0604030504040204" pitchFamily="34" charset="0"/>
                <a:ea typeface="Verdana" panose="020B0604030504040204" pitchFamily="34" charset="0"/>
                <a:cs typeface="Verdana" panose="020B0604030504040204" pitchFamily="34" charset="0"/>
              </a:rPr>
              <a:t>GRAVE </a:t>
            </a:r>
            <a:endParaRPr lang="pt-PT" altLang="pt-PT" sz="2000"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400"/>
              </a:lnSpc>
              <a:spcBef>
                <a:spcPts val="0"/>
              </a:spcBef>
              <a:buClrTx/>
              <a:buSzTx/>
              <a:buNone/>
            </a:pPr>
            <a:r>
              <a:rPr lang="pt-PT" altLang="pt-PT" sz="2000" dirty="0" smtClean="0">
                <a:latin typeface="Verdana" panose="020B0604030504040204" pitchFamily="34" charset="0"/>
                <a:ea typeface="Verdana" panose="020B0604030504040204" pitchFamily="34" charset="0"/>
                <a:cs typeface="Verdana" panose="020B0604030504040204" pitchFamily="34" charset="0"/>
              </a:rPr>
              <a:t>Nota: </a:t>
            </a:r>
            <a:r>
              <a:rPr lang="pt-PT" sz="2000" dirty="0"/>
              <a:t>a dose terapêutica é de 75-150 mg/dia</a:t>
            </a:r>
            <a:endParaRPr lang="pt-PT" altLang="pt-PT" sz="2000" dirty="0">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400"/>
              </a:lnSpc>
              <a:spcBef>
                <a:spcPts val="600"/>
              </a:spcBef>
              <a:buClrTx/>
              <a:buSzTx/>
              <a:buFont typeface="Wingdings" panose="05000000000000000000" pitchFamily="2" charset="2"/>
              <a:buChar char="Ø"/>
            </a:pPr>
            <a:r>
              <a:rPr lang="pt-PT" altLang="pt-PT" sz="2000" dirty="0">
                <a:solidFill>
                  <a:srgbClr val="FF0000"/>
                </a:solidFill>
                <a:latin typeface="Verdana" panose="020B0604030504040204" pitchFamily="34" charset="0"/>
                <a:ea typeface="Verdana" panose="020B0604030504040204" pitchFamily="34" charset="0"/>
                <a:cs typeface="Verdana" panose="020B0604030504040204" pitchFamily="34" charset="0"/>
              </a:rPr>
              <a:t>intoxicação séria, de elevada </a:t>
            </a:r>
            <a:r>
              <a:rPr lang="pt-PT" altLang="pt-PT" sz="2000" dirty="0" err="1">
                <a:solidFill>
                  <a:srgbClr val="FF0000"/>
                </a:solidFill>
                <a:latin typeface="Verdana" panose="020B0604030504040204" pitchFamily="34" charset="0"/>
                <a:ea typeface="Verdana" panose="020B0604030504040204" pitchFamily="34" charset="0"/>
                <a:cs typeface="Verdana" panose="020B0604030504040204" pitchFamily="34" charset="0"/>
              </a:rPr>
              <a:t>morbi</a:t>
            </a:r>
            <a:r>
              <a:rPr lang="pt-PT" altLang="pt-PT" sz="2000" dirty="0">
                <a:solidFill>
                  <a:srgbClr val="FF0000"/>
                </a:solidFill>
                <a:latin typeface="Verdana" panose="020B0604030504040204" pitchFamily="34" charset="0"/>
                <a:ea typeface="Verdana" panose="020B0604030504040204" pitchFamily="34" charset="0"/>
                <a:cs typeface="Verdana" panose="020B0604030504040204" pitchFamily="34" charset="0"/>
              </a:rPr>
              <a:t>-mortalidade </a:t>
            </a:r>
          </a:p>
          <a:p>
            <a:pPr marL="342900" indent="-342900" algn="just" eaLnBrk="1" hangingPunct="1">
              <a:lnSpc>
                <a:spcPts val="2400"/>
              </a:lnSpc>
              <a:spcBef>
                <a:spcPts val="0"/>
              </a:spcBef>
              <a:buClrTx/>
              <a:buSzTx/>
              <a:buFont typeface="Wingdings" panose="05000000000000000000" pitchFamily="2" charset="2"/>
              <a:buChar char="Ø"/>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449263" indent="-449263" eaLnBrk="1" hangingPunct="1">
              <a:lnSpc>
                <a:spcPts val="2400"/>
              </a:lnSpc>
              <a:spcBef>
                <a:spcPts val="0"/>
              </a:spcBef>
            </a:pPr>
            <a:r>
              <a:rPr lang="pt-PT" altLang="pt-PT" sz="2000" dirty="0" smtClean="0">
                <a:solidFill>
                  <a:srgbClr val="0070C0"/>
                </a:solidFill>
              </a:rPr>
              <a:t>Sinais </a:t>
            </a:r>
            <a:r>
              <a:rPr lang="pt-PT" altLang="pt-PT" sz="2000" dirty="0">
                <a:solidFill>
                  <a:srgbClr val="0070C0"/>
                </a:solidFill>
              </a:rPr>
              <a:t>de </a:t>
            </a:r>
            <a:r>
              <a:rPr lang="pt-PT" altLang="pt-PT" sz="2000" dirty="0" smtClean="0">
                <a:solidFill>
                  <a:srgbClr val="0070C0"/>
                </a:solidFill>
              </a:rPr>
              <a:t>intoxicação: </a:t>
            </a:r>
            <a:r>
              <a:rPr lang="pt-PT" altLang="pt-PT" sz="2000" dirty="0">
                <a:solidFill>
                  <a:srgbClr val="0070C0"/>
                </a:solidFill>
              </a:rPr>
              <a:t>ingestão de 250- 500 mg/dia</a:t>
            </a:r>
          </a:p>
          <a:p>
            <a:pPr marL="449263" indent="-449263" eaLnBrk="1" hangingPunct="1">
              <a:lnSpc>
                <a:spcPts val="2400"/>
              </a:lnSpc>
              <a:spcBef>
                <a:spcPts val="0"/>
              </a:spcBef>
            </a:pPr>
            <a:r>
              <a:rPr lang="pt-PT" altLang="pt-PT" sz="2000" dirty="0" smtClean="0">
                <a:solidFill>
                  <a:srgbClr val="0070C0"/>
                </a:solidFill>
              </a:rPr>
              <a:t>Dose </a:t>
            </a:r>
            <a:r>
              <a:rPr lang="pt-PT" altLang="pt-PT" sz="2000" dirty="0">
                <a:solidFill>
                  <a:srgbClr val="0070C0"/>
                </a:solidFill>
              </a:rPr>
              <a:t>letal: varia entre 1.800 e 2.500 </a:t>
            </a:r>
            <a:r>
              <a:rPr lang="pt-PT" altLang="pt-PT" sz="2000" dirty="0" smtClean="0">
                <a:solidFill>
                  <a:srgbClr val="0070C0"/>
                </a:solidFill>
              </a:rPr>
              <a:t>mg.</a:t>
            </a:r>
            <a:endParaRPr lang="pt-PT" altLang="pt-PT" sz="2000" dirty="0">
              <a:solidFill>
                <a:srgbClr val="0070C0"/>
              </a:solidFill>
            </a:endParaRPr>
          </a:p>
          <a:p>
            <a:pPr marL="449263" indent="-449263" eaLnBrk="1" hangingPunct="1">
              <a:lnSpc>
                <a:spcPts val="2400"/>
              </a:lnSpc>
              <a:spcBef>
                <a:spcPts val="0"/>
              </a:spcBef>
            </a:pPr>
            <a:r>
              <a:rPr lang="pt-PT" altLang="pt-PT" sz="2000" dirty="0" smtClean="0">
                <a:solidFill>
                  <a:srgbClr val="0070C0"/>
                </a:solidFill>
              </a:rPr>
              <a:t>Eliminação </a:t>
            </a:r>
            <a:r>
              <a:rPr lang="pt-PT" altLang="pt-PT" sz="2000" dirty="0">
                <a:solidFill>
                  <a:srgbClr val="0070C0"/>
                </a:solidFill>
              </a:rPr>
              <a:t>por diálise ou diurese é muito difícil: grande afinidade proteica (fácil ligação às proteínas plasmáticas</a:t>
            </a:r>
            <a:r>
              <a:rPr lang="pt-PT" altLang="pt-PT" sz="2000" dirty="0" smtClean="0">
                <a:solidFill>
                  <a:srgbClr val="0070C0"/>
                </a:solidFill>
              </a:rPr>
              <a:t>)</a:t>
            </a:r>
            <a:endParaRPr lang="pt-PT" altLang="pt-PT" sz="2000" dirty="0">
              <a:solidFill>
                <a:srgbClr val="0070C0"/>
              </a:solidFill>
            </a:endParaRPr>
          </a:p>
        </p:txBody>
      </p:sp>
      <p:sp>
        <p:nvSpPr>
          <p:cNvPr id="6" name="Rectangle 2"/>
          <p:cNvSpPr txBox="1">
            <a:spLocks noChangeArrowheads="1"/>
          </p:cNvSpPr>
          <p:nvPr/>
        </p:nvSpPr>
        <p:spPr bwMode="auto">
          <a:xfrm>
            <a:off x="251520" y="0"/>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23</a:t>
            </a:fld>
            <a:endParaRPr lang="pt-PT"/>
          </a:p>
        </p:txBody>
      </p:sp>
    </p:spTree>
    <p:extLst>
      <p:ext uri="{BB962C8B-B14F-4D97-AF65-F5344CB8AC3E}">
        <p14:creationId xmlns:p14="http://schemas.microsoft.com/office/powerpoint/2010/main" val="27071721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0" y="804782"/>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0" y="980728"/>
            <a:ext cx="8424863"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ts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Normas da terapêutica :</a:t>
            </a:r>
          </a:p>
          <a:p>
            <a:pPr marL="342900" indent="-342900" algn="just" eaLnBrk="1" hangingPunct="1">
              <a:lnSpc>
                <a:spcPts val="2700"/>
              </a:lnSpc>
              <a:spcBef>
                <a:spcPts val="900"/>
              </a:spcBef>
              <a:buClrTx/>
              <a:buSzTx/>
              <a:buFont typeface="Arial" panose="020B0604020202020204" pitchFamily="34" charset="0"/>
              <a:buChar char="•"/>
              <a:defRP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Estudo prévio: ECG, bioquímica,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iogograma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estudo da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tiróide</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provas renais e hepáticas e teste de gravidez (se aplicável);</a:t>
            </a:r>
          </a:p>
          <a:p>
            <a:pPr marL="342900" indent="-342900" algn="just" eaLnBrk="1" hangingPunct="1">
              <a:lnSpc>
                <a:spcPts val="2700"/>
              </a:lnSpc>
              <a:spcBef>
                <a:spcPts val="1200"/>
              </a:spcBef>
              <a:buClrTx/>
              <a:buSzTx/>
              <a:buFont typeface="Arial" panose="020B0604020202020204" pitchFamily="34" charset="0"/>
              <a:buChar char="•"/>
              <a:defRP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Introdução de dose inicial baixa e aumento gradual (à razão de 25mg cada 2-3 dias);</a:t>
            </a:r>
          </a:p>
          <a:p>
            <a:pPr marL="342900" indent="-342900" algn="just" eaLnBrk="1" hangingPunct="1">
              <a:lnSpc>
                <a:spcPts val="2700"/>
              </a:lnSpc>
              <a:spcBef>
                <a:spcPts val="1200"/>
              </a:spcBef>
              <a:buClrTx/>
              <a:buSzTx/>
              <a:buFont typeface="Arial" panose="020B0604020202020204" pitchFamily="34" charset="0"/>
              <a:buChar char="•"/>
              <a:defRP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 se administrar uma dose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subterapêutica</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não acontece nada, a não ser efeitos secundários;</a:t>
            </a:r>
          </a:p>
          <a:p>
            <a:pPr marL="342900" indent="-342900" algn="just" eaLnBrk="1" hangingPunct="1">
              <a:lnSpc>
                <a:spcPts val="2700"/>
              </a:lnSpc>
              <a:spcBef>
                <a:spcPts val="12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tratamento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deve ser mantido para além do desaparecimento dos sintomas depressivos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(4-6 ou mesmo 12 meses)</a:t>
            </a:r>
          </a:p>
          <a:p>
            <a:pPr marL="342900" indent="-342900" algn="just" eaLnBrk="1" hangingPunct="1">
              <a:lnSpc>
                <a:spcPts val="2700"/>
              </a:lnSpc>
              <a:spcBef>
                <a:spcPts val="12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suspensão não pode (NUNCA) ser abrupta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342900" indent="-342900" algn="just" eaLnBrk="1" hangingPunct="1">
              <a:lnSpc>
                <a:spcPts val="2700"/>
              </a:lnSpc>
              <a:spcBef>
                <a:spcPts val="12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Deve ser efetuada redução progressiva à razão de 25mg cada 2-3 ou mesmo 8 dias.</a:t>
            </a:r>
          </a:p>
        </p:txBody>
      </p:sp>
      <p:sp>
        <p:nvSpPr>
          <p:cNvPr id="6" name="Rectangle 2"/>
          <p:cNvSpPr txBox="1">
            <a:spLocks noChangeArrowheads="1"/>
          </p:cNvSpPr>
          <p:nvPr/>
        </p:nvSpPr>
        <p:spPr bwMode="auto">
          <a:xfrm>
            <a:off x="35496" y="13513"/>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24</a:t>
            </a:fld>
            <a:endParaRPr lang="pt-PT"/>
          </a:p>
        </p:txBody>
      </p:sp>
    </p:spTree>
    <p:extLst>
      <p:ext uri="{BB962C8B-B14F-4D97-AF65-F5344CB8AC3E}">
        <p14:creationId xmlns:p14="http://schemas.microsoft.com/office/powerpoint/2010/main" val="3242880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9701" y="1785403"/>
            <a:ext cx="8424863" cy="385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ctr"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3829279537"/>
              </p:ext>
            </p:extLst>
          </p:nvPr>
        </p:nvGraphicFramePr>
        <p:xfrm>
          <a:off x="1043608" y="2276872"/>
          <a:ext cx="6800588" cy="2736304"/>
        </p:xfrm>
        <a:graphic>
          <a:graphicData uri="http://schemas.openxmlformats.org/drawingml/2006/table">
            <a:tbl>
              <a:tblPr>
                <a:tableStyleId>{5C22544A-7EE6-4342-B048-85BDC9FD1C3A}</a:tableStyleId>
              </a:tblPr>
              <a:tblGrid>
                <a:gridCol w="3091177"/>
                <a:gridCol w="3709411"/>
              </a:tblGrid>
              <a:tr h="496815">
                <a:tc>
                  <a:txBody>
                    <a:bodyPr/>
                    <a:lstStyle/>
                    <a:p>
                      <a:pPr marL="269875" indent="-90488"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potenciador</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c>
                  <a:txBody>
                    <a:bodyPr/>
                    <a:lstStyle/>
                    <a:p>
                      <a:pPr marL="179388" indent="0"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antagonista</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r>
              <a:tr h="2239489">
                <a:tc>
                  <a:txBody>
                    <a:bodyPr/>
                    <a:lstStyle/>
                    <a:p>
                      <a:pPr marL="449263" marR="0" indent="-179388" algn="just" defTabSz="914400" rtl="0" eaLnBrk="1" fontAlgn="auto" latinLnBrk="0" hangingPunct="1">
                        <a:lnSpc>
                          <a:spcPct val="150000"/>
                        </a:lnSpc>
                        <a:spcBef>
                          <a:spcPts val="60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Álcool</a:t>
                      </a: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Anti-histamínicos</a:t>
                      </a: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Benzodiazepinas</a:t>
                      </a: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Bicarbonato de sódio</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solidFill>
                      <a:srgbClr val="EDF2F9"/>
                    </a:solidFill>
                  </a:tcPr>
                </a:tc>
                <a:tc>
                  <a:txBody>
                    <a:bodyPr/>
                    <a:lstStyle/>
                    <a:p>
                      <a:pPr marL="449263" indent="-179388" algn="l">
                        <a:lnSpc>
                          <a:spcPct val="150000"/>
                        </a:lnSpc>
                        <a:spcBef>
                          <a:spcPts val="600"/>
                        </a:spcBef>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Nicotina </a:t>
                      </a:r>
                    </a:p>
                    <a:p>
                      <a:pPr marL="449263" indent="-179388" algn="l">
                        <a:lnSpc>
                          <a:spcPct val="150000"/>
                        </a:lnSpc>
                        <a:spcBef>
                          <a:spcPts val="600"/>
                        </a:spcBef>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Barbitúricos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solidFill>
                      <a:srgbClr val="EDF2F9"/>
                    </a:solidFill>
                  </a:tcPr>
                </a:tc>
              </a:tr>
            </a:tbl>
          </a:graphicData>
        </a:graphic>
      </p:graphicFrame>
      <p:sp>
        <p:nvSpPr>
          <p:cNvPr id="7"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Posição do Rodapé 2"/>
          <p:cNvSpPr>
            <a:spLocks noGrp="1"/>
          </p:cNvSpPr>
          <p:nvPr>
            <p:ph type="ftr" sz="quarter" idx="11"/>
          </p:nvPr>
        </p:nvSpPr>
        <p:spPr/>
        <p:txBody>
          <a:bodyPr/>
          <a:lstStyle/>
          <a:p>
            <a:r>
              <a:rPr lang="pt-PT" smtClean="0"/>
              <a:t>Turma C- Helena Quaresma</a:t>
            </a:r>
            <a:endParaRPr lang="pt-PT"/>
          </a:p>
        </p:txBody>
      </p:sp>
      <p:sp>
        <p:nvSpPr>
          <p:cNvPr id="4" name="Marcador de Posição do Número do Diapositivo 3"/>
          <p:cNvSpPr>
            <a:spLocks noGrp="1"/>
          </p:cNvSpPr>
          <p:nvPr>
            <p:ph type="sldNum" sz="quarter" idx="12"/>
          </p:nvPr>
        </p:nvSpPr>
        <p:spPr/>
        <p:txBody>
          <a:bodyPr/>
          <a:lstStyle/>
          <a:p>
            <a:fld id="{804C69A0-970B-40B4-9DD1-9461DF4A4CF7}" type="slidenum">
              <a:rPr lang="pt-PT" smtClean="0"/>
              <a:t>25</a:t>
            </a:fld>
            <a:endParaRPr lang="pt-PT"/>
          </a:p>
        </p:txBody>
      </p:sp>
    </p:spTree>
    <p:extLst>
      <p:ext uri="{BB962C8B-B14F-4D97-AF65-F5344CB8AC3E}">
        <p14:creationId xmlns:p14="http://schemas.microsoft.com/office/powerpoint/2010/main" val="2268273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0" y="764704"/>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1" y="9248"/>
            <a:ext cx="8460857" cy="503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None/>
            </a:pPr>
            <a:r>
              <a:rPr lang="pt-PT" altLang="pt-PT" sz="22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2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 Intervenções </a:t>
            </a:r>
            <a:r>
              <a:rPr lang="pt-PT" altLang="pt-PT" sz="22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de </a:t>
            </a:r>
            <a:r>
              <a:rPr lang="pt-PT" altLang="pt-PT" sz="22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enfermagem</a:t>
            </a:r>
            <a:endParaRPr lang="pt-PT" altLang="pt-PT" sz="22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2951" y="1100030"/>
            <a:ext cx="8424863" cy="5837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Ensinar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doente e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família acerca:</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ts val="6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Dosagem, efeitos terapêuticos e secundários </a:t>
            </a:r>
          </a:p>
          <a:p>
            <a:pPr marL="342900" indent="-342900" algn="just" eaLnBrk="1" hangingPunct="1">
              <a:lnSpc>
                <a:spcPts val="2500"/>
              </a:lnSpc>
              <a:spcBef>
                <a:spcPts val="6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 </a:t>
            </a:r>
          </a:p>
          <a:p>
            <a:pPr marL="342900" indent="-342900" algn="just" eaLnBrk="1" hangingPunct="1">
              <a:lnSpc>
                <a:spcPts val="2500"/>
              </a:lnSpc>
              <a:spcBef>
                <a:spcPts val="6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Grau de adesão</a:t>
            </a:r>
          </a:p>
          <a:p>
            <a:pPr marL="342900" indent="-342900" algn="just" eaLnBrk="1" hangingPunct="1">
              <a:lnSpc>
                <a:spcPts val="2500"/>
              </a:lnSpc>
              <a:spcBef>
                <a:spcPts val="60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Educar para a manutenção da terapêutica (longos períodos 6 meses ou mais)</a:t>
            </a:r>
          </a:p>
          <a:p>
            <a:pPr marL="342900" indent="-342900" algn="just" eaLnBrk="1" hangingPunct="1">
              <a:lnSpc>
                <a:spcPts val="2500"/>
              </a:lnSpc>
              <a:spcBef>
                <a:spcPts val="60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Informar acerca do inicio do efeito do medicamento, habitualmente:</a:t>
            </a:r>
          </a:p>
          <a:p>
            <a:pPr marL="630238" algn="just" eaLnBrk="1" hangingPunct="1">
              <a:lnSpc>
                <a:spcPts val="2500"/>
              </a:lnSpc>
              <a:spcBef>
                <a:spcPts val="600"/>
              </a:spcBef>
              <a:buClrTx/>
              <a:buSzTx/>
              <a:buNone/>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1ª semana – insónia intermédia e terminal, perturbações do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apetite, ansiedade</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630238" algn="just" eaLnBrk="1" hangingPunct="1">
              <a:lnSpc>
                <a:spcPts val="2500"/>
              </a:lnSpc>
              <a:spcBef>
                <a:spcPts val="60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2ª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semana – fadiga, fraca motivação, queixas somáticas,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agitação,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lentificação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motora</a:t>
            </a:r>
          </a:p>
          <a:p>
            <a:pPr marL="630238" algn="just" eaLnBrk="1" hangingPunct="1">
              <a:lnSpc>
                <a:spcPts val="2500"/>
              </a:lnSpc>
              <a:spcBef>
                <a:spcPts val="60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Entre a 2 e 3ª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semana – sentimentos depressivos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subjetivos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baixa autoestima,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anedonia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pessimismo</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falta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de esperança,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autorreprovação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culpa, desamparo</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tristeza), ideação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suicida.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26</a:t>
            </a:fld>
            <a:endParaRPr lang="pt-PT"/>
          </a:p>
        </p:txBody>
      </p:sp>
    </p:spTree>
    <p:extLst>
      <p:ext uri="{BB962C8B-B14F-4D97-AF65-F5344CB8AC3E}">
        <p14:creationId xmlns:p14="http://schemas.microsoft.com/office/powerpoint/2010/main" val="36905888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9338" y="1916832"/>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496" y="512266"/>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Antidepressivos: Intervenções </a:t>
            </a: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de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enfermagem</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496" y="2852936"/>
            <a:ext cx="8424863" cy="23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Ensinar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doente e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família acerca:</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Monitorizar comportamento/queixas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em função dos efeitos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terapêuticos /secundários.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Alertar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para o perigo da suspensão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súbita</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Preparar suspensão gradual</a:t>
            </a: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27</a:t>
            </a:fld>
            <a:endParaRPr lang="pt-PT"/>
          </a:p>
        </p:txBody>
      </p:sp>
    </p:spTree>
    <p:extLst>
      <p:ext uri="{BB962C8B-B14F-4D97-AF65-F5344CB8AC3E}">
        <p14:creationId xmlns:p14="http://schemas.microsoft.com/office/powerpoint/2010/main" val="2749558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95609"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humor</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9568" y="1484784"/>
            <a:ext cx="8424863" cy="4260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lnSpc>
                <a:spcPts val="2500"/>
              </a:lnSpc>
              <a:spcBef>
                <a:spcPct val="0"/>
              </a:spcBef>
              <a:buClrTx/>
              <a:buSzTx/>
              <a:buFontTx/>
              <a:buNone/>
            </a:pP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Carbonato de lítio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Priadel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Carbolitium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p>
          <a:p>
            <a:pPr eaLnBrk="1" hangingPunct="1">
              <a:lnSpc>
                <a:spcPts val="2500"/>
              </a:lnSpc>
              <a:spcBef>
                <a:spcPct val="0"/>
              </a:spcBef>
              <a:buClrTx/>
              <a:buSzTx/>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2500"/>
              </a:lnSpc>
              <a:spcBef>
                <a:spcPct val="0"/>
              </a:spcBef>
              <a:buClrTx/>
              <a:buSzTx/>
              <a:buFontTx/>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Anticonvulsivantes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449263" indent="-269875" eaLnBrk="1" hangingPunct="1">
              <a:lnSpc>
                <a:spcPts val="2500"/>
              </a:lnSpc>
              <a:spcBef>
                <a:spcPct val="0"/>
              </a:spcBef>
              <a:buClrTx/>
              <a:buSzTx/>
              <a:buFont typeface="Arial" panose="020B0604020202020204" pitchFamily="34" charset="0"/>
              <a:buChar char="•"/>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Carbamezapina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Tegretol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449263" indent="-269875"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Ácido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Valpróico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Diplexil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449263" indent="-269875" eaLnBrk="1" hangingPunct="1">
              <a:lnSpc>
                <a:spcPts val="2500"/>
              </a:lnSpc>
              <a:spcBef>
                <a:spcPct val="0"/>
              </a:spcBef>
              <a:buClrTx/>
              <a:buSzTx/>
              <a:buFont typeface="Arial" panose="020B0604020202020204" pitchFamily="34" charset="0"/>
              <a:buChar char="•"/>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Lamotrigina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Lamotril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p>
          <a:p>
            <a:pPr marL="449263" indent="-269875" eaLnBrk="1" hangingPunct="1">
              <a:lnSpc>
                <a:spcPts val="2500"/>
              </a:lnSpc>
              <a:spcBef>
                <a:spcPct val="0"/>
              </a:spcBef>
              <a:buClrTx/>
              <a:buSzTx/>
              <a:buFont typeface="Arial" panose="020B0604020202020204" pitchFamily="34" charset="0"/>
              <a:buChar char="•"/>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Oxcarbazepina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Zigabal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449263" indent="-269875" eaLnBrk="1" hangingPunct="1">
              <a:lnSpc>
                <a:spcPts val="2500"/>
              </a:lnSpc>
              <a:spcBef>
                <a:spcPct val="0"/>
              </a:spcBef>
              <a:buClrTx/>
              <a:buSzTx/>
              <a:buFont typeface="Arial" panose="020B0604020202020204" pitchFamily="34" charset="0"/>
              <a:buChar char="•"/>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Topiramato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Tomix</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Topomax</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b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b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r>
            <a:b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b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r>
            <a:b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b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O lítio bloqueia a enzima denominada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glycogen</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synthase</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kinase-3”</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28</a:t>
            </a:fld>
            <a:endParaRPr lang="pt-PT"/>
          </a:p>
        </p:txBody>
      </p:sp>
    </p:spTree>
    <p:extLst>
      <p:ext uri="{BB962C8B-B14F-4D97-AF65-F5344CB8AC3E}">
        <p14:creationId xmlns:p14="http://schemas.microsoft.com/office/powerpoint/2010/main" val="24852668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9" y="1484784"/>
            <a:ext cx="8028856" cy="4003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30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Mecanismo de ação/Farmacocinética: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Regula a concentração de Na (???), interfere na informação ao longo das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células nervosas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 previne as mudanças 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humor.</a:t>
            </a:r>
          </a:p>
          <a:p>
            <a:pPr marL="342900" indent="-342900" algn="just" eaLnBrk="1" hangingPunct="1">
              <a:lnSpc>
                <a:spcPts val="3000"/>
              </a:lnSpc>
              <a:spcBef>
                <a:spcPct val="0"/>
              </a:spcBef>
              <a:buClrTx/>
              <a:buSzTx/>
              <a:buFont typeface="Wingdings" panose="05000000000000000000" pitchFamily="2" charset="2"/>
              <a:buChar char="§"/>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Indicações  terapêuticas</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Episódios agudos de mania e hipomania;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Perturbação bipolar recorrente;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Perturbação </a:t>
            </a:r>
            <a:r>
              <a:rPr lang="pt-PT" altLang="pt-PT" sz="2000" dirty="0" err="1">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esquizoafectiva</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95609"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humor</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29</a:t>
            </a:fld>
            <a:endParaRPr lang="pt-PT"/>
          </a:p>
        </p:txBody>
      </p:sp>
    </p:spTree>
    <p:extLst>
      <p:ext uri="{BB962C8B-B14F-4D97-AF65-F5344CB8AC3E}">
        <p14:creationId xmlns:p14="http://schemas.microsoft.com/office/powerpoint/2010/main" val="1848426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060288"/>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Farmacocinética dos Psicofármacos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569" y="1196752"/>
            <a:ext cx="8424863" cy="5542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Absorção</a:t>
            </a:r>
            <a:endParaRPr lang="pt-PT" altLang="pt-PT" sz="200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indent="269875" algn="just">
              <a:lnSpc>
                <a:spcPts val="2500"/>
              </a:lnSpc>
              <a:spcBef>
                <a:spcPct val="0"/>
              </a:spcBef>
              <a:buFontTx/>
              <a:buNone/>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Exceções: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Benzodiazepinas -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Maior Rapidez administração ORAL</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Neurolépticos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 ação retardada (</a:t>
            </a:r>
            <a:r>
              <a:rPr lang="pt-PT" altLang="pt-PT" sz="2000" dirty="0" err="1">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Depot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 Maior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lentidão por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IM.</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endParaRPr lang="pt-PT" altLang="pt-PT"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r>
              <a:rPr lang="pt-PT" altLang="pt-PT"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Metabolização</a:t>
            </a:r>
            <a:endParaRPr lang="pt-PT" altLang="pt-PT" sz="2000"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Psicotrópicos  –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bio transformação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hepática </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indent="360363" algn="just" eaLnBrk="1" hangingPunct="1">
              <a:lnSpc>
                <a:spcPts val="2500"/>
              </a:lnSpc>
              <a:spcBef>
                <a:spcPct val="0"/>
              </a:spcBef>
              <a:buClrTx/>
              <a:buSzTx/>
              <a:buNone/>
            </a:pPr>
            <a:r>
              <a:rPr lang="pt-PT" altLang="pt-PT" sz="20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Exceção: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Carbonato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 lítio</a:t>
            </a:r>
          </a:p>
          <a:p>
            <a:pPr algn="just" eaLnBrk="1" hangingPunct="1">
              <a:lnSpc>
                <a:spcPts val="2500"/>
              </a:lnSpc>
              <a:spcBef>
                <a:spcPct val="0"/>
              </a:spcBef>
              <a:buClrTx/>
              <a:buSzTx/>
              <a:buFontTx/>
              <a:buNone/>
            </a:pPr>
            <a:endParaRPr lang="pt-PT" altLang="pt-PT" sz="200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r>
              <a:rPr lang="pt-PT" altLang="pt-PT"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Excreção</a:t>
            </a:r>
            <a:r>
              <a:rPr lang="pt-PT" altLang="pt-PT" sz="2000"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 </a:t>
            </a:r>
          </a:p>
          <a:p>
            <a:pPr algn="just" eaLnBrk="1" hangingPunct="1">
              <a:lnSpc>
                <a:spcPts val="2500"/>
              </a:lnSpc>
              <a:spcBef>
                <a:spcPct val="0"/>
              </a:spcBef>
              <a:buClrTx/>
              <a:buSzTx/>
              <a:buFontTx/>
              <a:buNone/>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Principal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via: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RENAL</a:t>
            </a:r>
          </a:p>
          <a:p>
            <a:pPr algn="just" eaLnBrk="1" hangingPunct="1">
              <a:lnSpc>
                <a:spcPts val="2500"/>
              </a:lnSpc>
              <a:spcBef>
                <a:spcPct val="0"/>
              </a:spcBef>
              <a:buClrTx/>
              <a:buSzTx/>
              <a:buNone/>
            </a:pPr>
            <a:r>
              <a:rPr lang="pt-PT" altLang="pt-PT" sz="2000" b="1" dirty="0">
                <a:solidFill>
                  <a:srgbClr val="C00000"/>
                </a:solidFill>
                <a:latin typeface="Verdana" panose="020B0604030504040204" pitchFamily="34" charset="0"/>
                <a:ea typeface="Verdana" panose="020B0604030504040204" pitchFamily="34" charset="0"/>
                <a:cs typeface="Verdana" panose="020B0604030504040204" pitchFamily="34" charset="0"/>
              </a:rPr>
              <a:t>Exceção: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Carbonato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 Lítio – Sem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bio transformação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hepática – excretado na forma de metabolitos = elevada toxicidade renal = lesivo para os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nefrónios.</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a:t>
            </a:fld>
            <a:endParaRPr lang="pt-PT"/>
          </a:p>
        </p:txBody>
      </p:sp>
    </p:spTree>
    <p:extLst>
      <p:ext uri="{BB962C8B-B14F-4D97-AF65-F5344CB8AC3E}">
        <p14:creationId xmlns:p14="http://schemas.microsoft.com/office/powerpoint/2010/main" val="38658250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48863" y="1700808"/>
            <a:ext cx="8424863" cy="265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Containdicações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Insuficiência renal</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Hipotiroidismo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Hiponatrémia</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Doença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cardíaca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Tratamentos com diuréticos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Doenças endócrinas com alterações do equilíbrio de sódio.</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95609"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humor</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30</a:t>
            </a:fld>
            <a:endParaRPr lang="pt-PT"/>
          </a:p>
        </p:txBody>
      </p:sp>
    </p:spTree>
    <p:extLst>
      <p:ext uri="{BB962C8B-B14F-4D97-AF65-F5344CB8AC3E}">
        <p14:creationId xmlns:p14="http://schemas.microsoft.com/office/powerpoint/2010/main" val="27415145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971599" y="1628800"/>
            <a:ext cx="6336705" cy="23365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secundários/colaterais </a:t>
            </a:r>
            <a:r>
              <a:rPr lang="pt-PT" altLang="pt-PT" sz="18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(tendem a atenuar-se com a continuidade do tratamento)</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secura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das mucosas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náuseas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 vómitos; </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Dores abdominais</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Fadiga</a:t>
            </a:r>
            <a:endParaRPr lang="pt-PT" altLang="pt-PT" sz="20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95609"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humor</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31</a:t>
            </a:fld>
            <a:endParaRPr lang="pt-PT"/>
          </a:p>
        </p:txBody>
      </p:sp>
      <p:sp>
        <p:nvSpPr>
          <p:cNvPr id="5" name="Rectângulo 4"/>
          <p:cNvSpPr/>
          <p:nvPr/>
        </p:nvSpPr>
        <p:spPr>
          <a:xfrm>
            <a:off x="-31490" y="4121576"/>
            <a:ext cx="8316416" cy="2400657"/>
          </a:xfrm>
          <a:prstGeom prst="rect">
            <a:avLst/>
          </a:prstGeom>
          <a:ln>
            <a:solidFill>
              <a:schemeClr val="tx1">
                <a:lumMod val="90000"/>
                <a:lumOff val="10000"/>
              </a:schemeClr>
            </a:solidFill>
          </a:ln>
        </p:spPr>
        <p:txBody>
          <a:bodyPr wrap="square">
            <a:spAutoFit/>
          </a:bodyPr>
          <a:lstStyle/>
          <a:p>
            <a:pPr algn="just">
              <a:lnSpc>
                <a:spcPts val="3000"/>
              </a:lnSpc>
              <a:spcBef>
                <a:spcPct val="0"/>
              </a:spcBef>
            </a:pPr>
            <a:r>
              <a:rPr lang="pt-PT" altLang="pt-PT" b="1" dirty="0">
                <a:solidFill>
                  <a:schemeClr val="tx2"/>
                </a:solidFill>
                <a:latin typeface="Verdana" panose="020B0604030504040204" pitchFamily="34" charset="0"/>
                <a:ea typeface="Verdana" panose="020B0604030504040204" pitchFamily="34" charset="0"/>
                <a:cs typeface="Verdana" panose="020B0604030504040204" pitchFamily="34" charset="0"/>
              </a:rPr>
              <a:t>Hiperdosagem/toxicidade:</a:t>
            </a:r>
          </a:p>
          <a:p>
            <a:pPr algn="just">
              <a:lnSpc>
                <a:spcPts val="3000"/>
              </a:lnSpc>
              <a:spcBef>
                <a:spcPct val="0"/>
              </a:spcBef>
            </a:pPr>
            <a:endParaRPr lang="pt-PT" altLang="pt-PT"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a:lnSpc>
                <a:spcPts val="3000"/>
              </a:lnSpc>
              <a:spcBef>
                <a:spcPct val="0"/>
              </a:spcBef>
              <a:buFont typeface="Arial" panose="020B0604020202020204" pitchFamily="34" charset="0"/>
              <a:buChar char="•"/>
            </a:pPr>
            <a:r>
              <a:rPr lang="pt-PT" altLang="pt-PT"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Elevada toxicidade</a:t>
            </a:r>
          </a:p>
          <a:p>
            <a:pPr marL="539750" indent="-269875" algn="just">
              <a:lnSpc>
                <a:spcPts val="3000"/>
              </a:lnSpc>
              <a:spcBef>
                <a:spcPct val="0"/>
              </a:spcBef>
              <a:buFont typeface="Arial" panose="020B0604020202020204" pitchFamily="34" charset="0"/>
              <a:buChar char="•"/>
            </a:pPr>
            <a:r>
              <a:rPr lang="pt-PT" altLang="pt-PT"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Grande proximidade entre níveis terapêuticos e níveis tóxicos:</a:t>
            </a:r>
          </a:p>
          <a:p>
            <a:pPr marL="1889125" indent="-269875" algn="just">
              <a:lnSpc>
                <a:spcPts val="3000"/>
              </a:lnSpc>
              <a:spcBef>
                <a:spcPct val="0"/>
              </a:spcBef>
              <a:buFont typeface="Arial" panose="020B0604020202020204" pitchFamily="34" charset="0"/>
              <a:buChar char="•"/>
              <a:tabLst>
                <a:tab pos="1889125" algn="l"/>
              </a:tabLst>
            </a:pPr>
            <a:r>
              <a:rPr lang="pt-PT" altLang="pt-PT" b="1" dirty="0">
                <a:solidFill>
                  <a:srgbClr val="C00000"/>
                </a:solidFill>
                <a:latin typeface="Verdana" panose="020B0604030504040204" pitchFamily="34" charset="0"/>
                <a:ea typeface="Verdana" panose="020B0604030504040204" pitchFamily="34" charset="0"/>
                <a:cs typeface="Verdana" panose="020B0604030504040204" pitchFamily="34" charset="0"/>
              </a:rPr>
              <a:t>0,8 - 1,2 </a:t>
            </a:r>
            <a:r>
              <a:rPr lang="pt-PT" altLang="pt-PT" b="1" dirty="0" err="1">
                <a:solidFill>
                  <a:srgbClr val="C00000"/>
                </a:solidFill>
                <a:latin typeface="Verdana" panose="020B0604030504040204" pitchFamily="34" charset="0"/>
                <a:ea typeface="Verdana" panose="020B0604030504040204" pitchFamily="34" charset="0"/>
                <a:cs typeface="Verdana" panose="020B0604030504040204" pitchFamily="34" charset="0"/>
              </a:rPr>
              <a:t>mEq</a:t>
            </a:r>
            <a:r>
              <a:rPr lang="pt-PT" altLang="pt-PT" b="1" dirty="0">
                <a:solidFill>
                  <a:srgbClr val="C00000"/>
                </a:solidFill>
                <a:latin typeface="Verdana" panose="020B0604030504040204" pitchFamily="34" charset="0"/>
                <a:ea typeface="Verdana" panose="020B0604030504040204" pitchFamily="34" charset="0"/>
                <a:cs typeface="Verdana" panose="020B0604030504040204" pitchFamily="34" charset="0"/>
              </a:rPr>
              <a:t>/l de lítio  (plasma)</a:t>
            </a:r>
          </a:p>
          <a:p>
            <a:pPr marL="1889125" indent="-269875" algn="just">
              <a:lnSpc>
                <a:spcPts val="3000"/>
              </a:lnSpc>
              <a:spcBef>
                <a:spcPct val="0"/>
              </a:spcBef>
              <a:buFont typeface="Arial" panose="020B0604020202020204" pitchFamily="34" charset="0"/>
              <a:buChar char="•"/>
              <a:tabLst>
                <a:tab pos="1889125" algn="l"/>
              </a:tabLst>
            </a:pPr>
            <a:r>
              <a:rPr lang="pt-PT" altLang="pt-PT" b="1" dirty="0">
                <a:solidFill>
                  <a:srgbClr val="C00000"/>
                </a:solidFill>
                <a:latin typeface="Verdana" panose="020B0604030504040204" pitchFamily="34" charset="0"/>
                <a:ea typeface="Verdana" panose="020B0604030504040204" pitchFamily="34" charset="0"/>
                <a:cs typeface="Verdana" panose="020B0604030504040204" pitchFamily="34" charset="0"/>
              </a:rPr>
              <a:t>1,5 - 2 </a:t>
            </a:r>
            <a:r>
              <a:rPr lang="pt-PT" altLang="pt-PT" b="1" dirty="0" err="1">
                <a:solidFill>
                  <a:srgbClr val="C00000"/>
                </a:solidFill>
                <a:latin typeface="Verdana" panose="020B0604030504040204" pitchFamily="34" charset="0"/>
                <a:ea typeface="Verdana" panose="020B0604030504040204" pitchFamily="34" charset="0"/>
                <a:cs typeface="Verdana" panose="020B0604030504040204" pitchFamily="34" charset="0"/>
              </a:rPr>
              <a:t>mEq</a:t>
            </a:r>
            <a:r>
              <a:rPr lang="pt-PT" altLang="pt-PT" b="1" dirty="0">
                <a:solidFill>
                  <a:srgbClr val="C00000"/>
                </a:solidFill>
                <a:latin typeface="Verdana" panose="020B0604030504040204" pitchFamily="34" charset="0"/>
                <a:ea typeface="Verdana" panose="020B0604030504040204" pitchFamily="34" charset="0"/>
                <a:cs typeface="Verdana" panose="020B0604030504040204" pitchFamily="34" charset="0"/>
              </a:rPr>
              <a:t>/l de lítio  (plasma)</a:t>
            </a:r>
          </a:p>
        </p:txBody>
      </p:sp>
    </p:spTree>
    <p:extLst>
      <p:ext uri="{BB962C8B-B14F-4D97-AF65-F5344CB8AC3E}">
        <p14:creationId xmlns:p14="http://schemas.microsoft.com/office/powerpoint/2010/main" val="29538630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385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Hiperdosagem/toxicidade:</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3304" y="116632"/>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humor</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3"/>
          <p:cNvSpPr txBox="1">
            <a:spLocks noChangeArrowheads="1"/>
          </p:cNvSpPr>
          <p:nvPr/>
        </p:nvSpPr>
        <p:spPr>
          <a:xfrm>
            <a:off x="395609" y="1988840"/>
            <a:ext cx="3744343" cy="439291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Intoxicação moderada</a:t>
            </a:r>
          </a:p>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1,5 a 2,0 </a:t>
            </a:r>
            <a:r>
              <a:rPr lang="pt-PT" altLang="pt-PT" sz="2000" b="1"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mEq</a:t>
            </a: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/l </a:t>
            </a: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Intoxicação grave</a:t>
            </a:r>
          </a:p>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2,0 a 2,5 </a:t>
            </a:r>
            <a:r>
              <a:rPr lang="pt-PT" altLang="pt-PT" sz="2000" b="1"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mEq</a:t>
            </a: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/l </a:t>
            </a: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endPar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Intoxicação severa</a:t>
            </a:r>
          </a:p>
          <a:p>
            <a:pPr>
              <a:lnSpc>
                <a:spcPts val="2500"/>
              </a:lnSpc>
              <a:spcBef>
                <a:spcPts val="0"/>
              </a:spcBef>
              <a:buClr>
                <a:schemeClr val="tx1"/>
              </a:buClr>
              <a:defRPr/>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2,5 a 3,0 </a:t>
            </a:r>
            <a:r>
              <a:rPr lang="pt-PT" altLang="pt-PT" sz="2000" b="1"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mEq</a:t>
            </a: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/l </a:t>
            </a:r>
          </a:p>
          <a:p>
            <a:pPr>
              <a:lnSpc>
                <a:spcPts val="2500"/>
              </a:lnSpc>
              <a:spcBef>
                <a:spcPts val="0"/>
              </a:spcBef>
              <a:buClr>
                <a:schemeClr val="tx1"/>
              </a:buClr>
              <a:buFont typeface="Wingdings" pitchFamily="2" charset="2"/>
              <a:buNone/>
              <a:defRPr/>
            </a:pPr>
            <a:endParaRPr lang="pt-PT" altLang="pt-PT" sz="20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ctangle 4"/>
          <p:cNvSpPr txBox="1">
            <a:spLocks noChangeArrowheads="1"/>
          </p:cNvSpPr>
          <p:nvPr/>
        </p:nvSpPr>
        <p:spPr>
          <a:xfrm>
            <a:off x="4108402" y="1988839"/>
            <a:ext cx="4608512" cy="458817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500"/>
              </a:lnSpc>
              <a:spcBef>
                <a:spcPts val="0"/>
              </a:spcBef>
              <a:buClr>
                <a:schemeClr val="tx1"/>
              </a:buClr>
              <a:buFont typeface="Wingdings" pitchFamily="2" charset="2"/>
              <a:buChar char="§"/>
            </a:pPr>
            <a:r>
              <a:rPr lang="pt-PT" altLang="pt-PT" sz="2000" dirty="0" err="1" smtClean="0">
                <a:latin typeface="Verdana" panose="020B0604030504040204" pitchFamily="34" charset="0"/>
                <a:ea typeface="Verdana" panose="020B0604030504040204" pitchFamily="34" charset="0"/>
                <a:cs typeface="Verdana" panose="020B0604030504040204" pitchFamily="34" charset="0"/>
              </a:rPr>
              <a:t>Vótimos</a:t>
            </a:r>
            <a:r>
              <a:rPr lang="pt-PT" altLang="pt-PT" sz="2000" dirty="0" smtClean="0">
                <a:latin typeface="Verdana" panose="020B0604030504040204" pitchFamily="34" charset="0"/>
                <a:ea typeface="Verdana" panose="020B0604030504040204" pitchFamily="34" charset="0"/>
                <a:cs typeface="Verdana" panose="020B0604030504040204" pitchFamily="34" charset="0"/>
              </a:rPr>
              <a:t> </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Diarreia</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Dor abdominal</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Tremor </a:t>
            </a:r>
          </a:p>
          <a:p>
            <a:pPr>
              <a:lnSpc>
                <a:spcPts val="2500"/>
              </a:lnSpc>
              <a:spcBef>
                <a:spcPts val="0"/>
              </a:spcBef>
              <a:buClr>
                <a:schemeClr val="tx1"/>
              </a:buClr>
              <a:buFont typeface="Wingdings" pitchFamily="2" charset="2"/>
              <a:buChar char="§"/>
            </a:pPr>
            <a:endParaRPr lang="pt-PT" altLang="pt-PT" sz="2000" dirty="0" smtClean="0">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Náuseas/vómitos persistentes</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Visão turva </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Convulsões</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Diminuição progressiva da consciência</a:t>
            </a:r>
          </a:p>
          <a:p>
            <a:pPr>
              <a:lnSpc>
                <a:spcPts val="2500"/>
              </a:lnSpc>
              <a:spcBef>
                <a:spcPts val="0"/>
              </a:spcBef>
              <a:buClr>
                <a:schemeClr val="tx1"/>
              </a:buClr>
              <a:buFont typeface="Wingdings" pitchFamily="2" charset="2"/>
              <a:buChar char="§"/>
            </a:pPr>
            <a:endParaRPr lang="pt-PT" altLang="pt-PT" sz="2000" dirty="0" smtClean="0">
              <a:latin typeface="Verdana" panose="020B0604030504040204" pitchFamily="34" charset="0"/>
              <a:ea typeface="Verdana" panose="020B0604030504040204" pitchFamily="34" charset="0"/>
              <a:cs typeface="Verdana" panose="020B0604030504040204" pitchFamily="34" charset="0"/>
            </a:endParaRP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Convulsões</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Coma</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Oligúria</a:t>
            </a:r>
          </a:p>
          <a:p>
            <a:pPr>
              <a:lnSpc>
                <a:spcPts val="2500"/>
              </a:lnSpc>
              <a:spcBef>
                <a:spcPts val="0"/>
              </a:spcBef>
              <a:buClr>
                <a:schemeClr val="tx1"/>
              </a:buClr>
              <a:buFont typeface="Wingdings" pitchFamily="2" charset="2"/>
              <a:buChar char="§"/>
            </a:pPr>
            <a:r>
              <a:rPr lang="pt-PT" altLang="pt-PT" sz="2000" dirty="0" smtClean="0">
                <a:latin typeface="Verdana" panose="020B0604030504040204" pitchFamily="34" charset="0"/>
                <a:ea typeface="Verdana" panose="020B0604030504040204" pitchFamily="34" charset="0"/>
                <a:cs typeface="Verdana" panose="020B0604030504040204" pitchFamily="34" charset="0"/>
              </a:rPr>
              <a:t>Morte</a:t>
            </a:r>
            <a:endParaRPr lang="pt-PT" altLang="pt-PT" sz="2000" dirty="0">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32</a:t>
            </a:fld>
            <a:endParaRPr lang="pt-PT"/>
          </a:p>
        </p:txBody>
      </p:sp>
    </p:spTree>
    <p:extLst>
      <p:ext uri="{BB962C8B-B14F-4D97-AF65-F5344CB8AC3E}">
        <p14:creationId xmlns:p14="http://schemas.microsoft.com/office/powerpoint/2010/main" val="1322968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9" y="260648"/>
            <a:ext cx="8100864"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 Estabilizadores de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humor - </a:t>
            </a: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Intervenções de </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enfermagem</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9568" y="1484784"/>
            <a:ext cx="8424863"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30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Ensinar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doente e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família acerca:</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Dosagem, efeitos terapêuticos e secundários </a:t>
            </a:r>
          </a:p>
          <a:p>
            <a:pPr marL="342900" indent="-342900" algn="just" eaLnBrk="1" hangingPunct="1">
              <a:lnSpc>
                <a:spcPts val="30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Importância da adesão </a:t>
            </a:r>
          </a:p>
          <a:p>
            <a:pPr marL="342900" indent="-342900" algn="just" eaLnBrk="1" hangingPunct="1">
              <a:lnSpc>
                <a:spcPts val="30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Identificação de sintomas de toxicidade</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Precauções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no caso de gravidez e aleitamento materno</a:t>
            </a:r>
          </a:p>
          <a:p>
            <a:pPr marL="342900" indent="-342900" algn="just" eaLnBrk="1" hangingPunct="1">
              <a:lnSpc>
                <a:spcPts val="3000"/>
              </a:lnSpc>
              <a:spcBef>
                <a:spcPct val="0"/>
              </a:spcBef>
              <a:buClrTx/>
              <a:buSzTx/>
              <a:buFont typeface="Arial" panose="020B0604020202020204" pitchFamily="34" charset="0"/>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Prevenir estados de desidratação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5400" baseline="-25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ꜛ</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o nível de toxicidade</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33</a:t>
            </a:fld>
            <a:endParaRPr lang="pt-PT"/>
          </a:p>
        </p:txBody>
      </p:sp>
    </p:spTree>
    <p:extLst>
      <p:ext uri="{BB962C8B-B14F-4D97-AF65-F5344CB8AC3E}">
        <p14:creationId xmlns:p14="http://schemas.microsoft.com/office/powerpoint/2010/main" val="29111581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neuroléticos</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3"/>
          <p:cNvSpPr txBox="1">
            <a:spLocks noChangeArrowheads="1"/>
          </p:cNvSpPr>
          <p:nvPr/>
        </p:nvSpPr>
        <p:spPr bwMode="auto">
          <a:xfrm>
            <a:off x="5029200" y="204725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buFontTx/>
              <a:buNone/>
            </a:pPr>
            <a:endParaRPr lang="pt-PT" altLang="pt-PT" sz="240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6"/>
          <p:cNvSpPr>
            <a:spLocks noChangeArrowheads="1"/>
          </p:cNvSpPr>
          <p:nvPr/>
        </p:nvSpPr>
        <p:spPr bwMode="auto">
          <a:xfrm>
            <a:off x="1721258" y="1721219"/>
            <a:ext cx="1194558" cy="400110"/>
          </a:xfrm>
          <a:prstGeom prst="rect">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r>
              <a:rPr lang="pt-PT" altLang="pt-PT" sz="2000" b="1" dirty="0" smtClean="0">
                <a:solidFill>
                  <a:schemeClr val="folHlink"/>
                </a:solidFill>
                <a:latin typeface="Verdana" panose="020B0604030504040204" pitchFamily="34" charset="0"/>
                <a:ea typeface="Verdana" panose="020B0604030504040204" pitchFamily="34" charset="0"/>
                <a:cs typeface="Verdana" panose="020B0604030504040204" pitchFamily="34" charset="0"/>
              </a:rPr>
              <a:t>Típicos</a:t>
            </a:r>
            <a:endParaRPr lang="pt-PT" altLang="pt-PT" sz="2000" b="1" dirty="0">
              <a:solidFill>
                <a:schemeClr val="folHlin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tangle 7"/>
          <p:cNvSpPr>
            <a:spLocks noChangeArrowheads="1"/>
          </p:cNvSpPr>
          <p:nvPr/>
        </p:nvSpPr>
        <p:spPr bwMode="auto">
          <a:xfrm>
            <a:off x="5884408" y="1647145"/>
            <a:ext cx="1335622" cy="400110"/>
          </a:xfrm>
          <a:prstGeom prst="rect">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r>
              <a:rPr lang="pt-PT" altLang="pt-PT" sz="2000" b="1" dirty="0" smtClean="0">
                <a:solidFill>
                  <a:schemeClr val="folHlink"/>
                </a:solidFill>
                <a:latin typeface="Verdana" panose="020B0604030504040204" pitchFamily="34" charset="0"/>
                <a:ea typeface="Verdana" panose="020B0604030504040204" pitchFamily="34" charset="0"/>
                <a:cs typeface="Verdana" panose="020B0604030504040204" pitchFamily="34" charset="0"/>
              </a:rPr>
              <a:t>Atípicos</a:t>
            </a:r>
            <a:endParaRPr lang="pt-PT" altLang="pt-PT" sz="2000" b="1" dirty="0">
              <a:solidFill>
                <a:schemeClr val="folHlink"/>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Text Box 9"/>
          <p:cNvSpPr txBox="1">
            <a:spLocks noChangeArrowheads="1"/>
          </p:cNvSpPr>
          <p:nvPr/>
        </p:nvSpPr>
        <p:spPr bwMode="auto">
          <a:xfrm>
            <a:off x="-33124" y="2351224"/>
            <a:ext cx="4553563" cy="3554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Clorpromazina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Largatil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(1952)</a:t>
            </a:r>
          </a:p>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Levomepromazina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Nozinan</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08150" indent="-1708150" eaLnBrk="1" hangingPunct="1">
              <a:lnSpc>
                <a:spcPts val="3000"/>
              </a:lnSpc>
              <a:spcBef>
                <a:spcPts val="0"/>
              </a:spcBef>
              <a:buFontTx/>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Flufenazina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Anatensol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Tioridazina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Melleril</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Pimozida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Orap</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Ciamepromazina</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Tercian</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708150" indent="-170815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Haloperidol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Haldol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Serenelfi</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eaLnBrk="1" hangingPunct="1">
              <a:lnSpc>
                <a:spcPts val="3000"/>
              </a:lnSpc>
              <a:spcBef>
                <a:spcPts val="0"/>
              </a:spcBef>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3000"/>
              </a:lnSpc>
              <a:spcBef>
                <a:spcPts val="0"/>
              </a:spcBef>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5"/>
          <p:cNvSpPr>
            <a:spLocks noChangeArrowheads="1"/>
          </p:cNvSpPr>
          <p:nvPr/>
        </p:nvSpPr>
        <p:spPr bwMode="auto">
          <a:xfrm>
            <a:off x="4513659" y="2354663"/>
            <a:ext cx="4090789" cy="432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lnSpc>
                <a:spcPts val="3000"/>
              </a:lnSpc>
              <a:spcBef>
                <a:spcPts val="0"/>
              </a:spcBef>
              <a:buNone/>
            </a:pP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Clozapina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Leponex</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1980)</a:t>
            </a:r>
          </a:p>
          <a:p>
            <a:pPr marL="1079500" indent="-1079500" eaLnBrk="1" hangingPunct="1">
              <a:lnSpc>
                <a:spcPts val="3000"/>
              </a:lnSpc>
              <a:spcBef>
                <a:spcPts val="0"/>
              </a:spcBef>
              <a:buFontTx/>
              <a:buNone/>
            </a:pPr>
            <a:r>
              <a:rPr lang="en-US"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Pimozida</a:t>
            </a:r>
            <a:r>
              <a:rPr lang="en-US"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Orap</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079500" indent="-1079500" eaLnBrk="1" hangingPunct="1">
              <a:lnSpc>
                <a:spcPts val="3000"/>
              </a:lnSpc>
              <a:spcBef>
                <a:spcPts val="0"/>
              </a:spcBef>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Penfluridol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Semap</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079500" indent="-1079500" eaLnBrk="1" hangingPunct="1">
              <a:lnSpc>
                <a:spcPts val="3000"/>
              </a:lnSpc>
              <a:spcBef>
                <a:spcPts val="0"/>
              </a:spcBef>
              <a:buNone/>
            </a:pPr>
            <a:r>
              <a:rPr lang="en-US"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Olanzapina</a:t>
            </a:r>
            <a:r>
              <a:rPr lang="en-US"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Zyprexa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079500" indent="-1079500" eaLnBrk="1" hangingPunct="1">
              <a:lnSpc>
                <a:spcPts val="3000"/>
              </a:lnSpc>
              <a:spcBef>
                <a:spcPts val="0"/>
              </a:spcBef>
              <a:buClr>
                <a:srgbClr val="FFFF66"/>
              </a:buClr>
              <a:buNone/>
            </a:pPr>
            <a:r>
              <a:rPr lang="en-US"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Risperidona</a:t>
            </a:r>
            <a:r>
              <a:rPr lang="en-US"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Risperidal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079500" indent="-1079500" eaLnBrk="1" hangingPunct="1">
              <a:lnSpc>
                <a:spcPts val="3000"/>
              </a:lnSpc>
              <a:spcBef>
                <a:spcPts val="0"/>
              </a:spcBef>
              <a:buClr>
                <a:srgbClr val="FFFF66"/>
              </a:buClr>
              <a:buNone/>
            </a:pPr>
            <a:r>
              <a:rPr lang="en-US"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Amisulpride</a:t>
            </a:r>
            <a:r>
              <a:rPr lang="en-US"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Amitrex</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marL="1079500" indent="-1079500" eaLnBrk="1" hangingPunct="1">
              <a:lnSpc>
                <a:spcPts val="3000"/>
              </a:lnSpc>
              <a:spcBef>
                <a:spcPts val="0"/>
              </a:spcBef>
              <a:buClr>
                <a:srgbClr val="FFFF66"/>
              </a:buClr>
              <a:buNone/>
            </a:pPr>
            <a:r>
              <a:rPr lang="en-US"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Quetiapina</a:t>
            </a:r>
            <a:r>
              <a:rPr lang="en-US"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Seroquel</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t>
            </a:r>
          </a:p>
          <a:p>
            <a:pPr eaLnBrk="1" hangingPunct="1">
              <a:lnSpc>
                <a:spcPts val="3000"/>
              </a:lnSpc>
              <a:spcBef>
                <a:spcPts val="0"/>
              </a:spcBef>
              <a:buClr>
                <a:srgbClr val="FFFF66"/>
              </a:buClr>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3000"/>
              </a:lnSpc>
              <a:spcBef>
                <a:spcPts val="0"/>
              </a:spcBef>
              <a:buClr>
                <a:srgbClr val="FFFF66"/>
              </a:buClr>
              <a:buFontTx/>
              <a:buNone/>
            </a:pPr>
            <a:endParaRPr lang="en-US"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3000"/>
              </a:lnSpc>
              <a:spcBef>
                <a:spcPts val="0"/>
              </a:spcBef>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ts val="3000"/>
              </a:lnSpc>
              <a:spcBef>
                <a:spcPts val="0"/>
              </a:spcBef>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1"/>
          <p:cNvSpPr>
            <a:spLocks noChangeArrowheads="1"/>
          </p:cNvSpPr>
          <p:nvPr/>
        </p:nvSpPr>
        <p:spPr bwMode="auto">
          <a:xfrm>
            <a:off x="5076825" y="5693742"/>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endParaRPr lang="pt-PT" altLang="pt-PT" sz="1600" b="1" dirty="0">
              <a:solidFill>
                <a:srgbClr val="FF99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34</a:t>
            </a:fld>
            <a:endParaRPr lang="pt-PT"/>
          </a:p>
        </p:txBody>
      </p:sp>
      <p:cxnSp>
        <p:nvCxnSpPr>
          <p:cNvPr id="13" name="Conexão recta 12"/>
          <p:cNvCxnSpPr/>
          <p:nvPr/>
        </p:nvCxnSpPr>
        <p:spPr bwMode="auto">
          <a:xfrm>
            <a:off x="4499548" y="1721219"/>
            <a:ext cx="0" cy="3363965"/>
          </a:xfrm>
          <a:prstGeom prst="line">
            <a:avLst/>
          </a:prstGeom>
          <a:ln w="47625" cap="sq" cmpd="dbl">
            <a:solidFill>
              <a:schemeClr val="accent3">
                <a:lumMod val="75000"/>
              </a:schemeClr>
            </a:solidFill>
            <a:prstDash val="solid"/>
            <a:roun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868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804782"/>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0" y="13513"/>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3"/>
          <p:cNvSpPr txBox="1">
            <a:spLocks noChangeArrowheads="1"/>
          </p:cNvSpPr>
          <p:nvPr/>
        </p:nvSpPr>
        <p:spPr bwMode="auto">
          <a:xfrm>
            <a:off x="5029200" y="204725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buFontTx/>
              <a:buNone/>
            </a:pPr>
            <a:endParaRPr lang="pt-PT" altLang="pt-PT" sz="240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6"/>
          <p:cNvSpPr>
            <a:spLocks noChangeArrowheads="1"/>
          </p:cNvSpPr>
          <p:nvPr/>
        </p:nvSpPr>
        <p:spPr bwMode="auto">
          <a:xfrm>
            <a:off x="467544" y="1124744"/>
            <a:ext cx="1194558" cy="400110"/>
          </a:xfrm>
          <a:prstGeom prst="rect">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r>
              <a:rPr lang="pt-PT" altLang="pt-PT" sz="2000" b="1" dirty="0" smtClean="0">
                <a:solidFill>
                  <a:schemeClr val="folHlink"/>
                </a:solidFill>
                <a:latin typeface="Verdana" panose="020B0604030504040204" pitchFamily="34" charset="0"/>
                <a:ea typeface="Verdana" panose="020B0604030504040204" pitchFamily="34" charset="0"/>
                <a:cs typeface="Verdana" panose="020B0604030504040204" pitchFamily="34" charset="0"/>
              </a:rPr>
              <a:t>Típicos</a:t>
            </a:r>
            <a:endParaRPr lang="pt-PT" altLang="pt-PT" sz="2000" b="1" dirty="0">
              <a:solidFill>
                <a:schemeClr val="folHlin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tangle 7"/>
          <p:cNvSpPr>
            <a:spLocks noChangeArrowheads="1"/>
          </p:cNvSpPr>
          <p:nvPr/>
        </p:nvSpPr>
        <p:spPr bwMode="auto">
          <a:xfrm>
            <a:off x="5652120" y="1124744"/>
            <a:ext cx="1335622" cy="400110"/>
          </a:xfrm>
          <a:prstGeom prst="rect">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r>
              <a:rPr lang="pt-PT" altLang="pt-PT" sz="2000" b="1" dirty="0" smtClean="0">
                <a:solidFill>
                  <a:schemeClr val="folHlink"/>
                </a:solidFill>
                <a:latin typeface="Verdana" panose="020B0604030504040204" pitchFamily="34" charset="0"/>
                <a:ea typeface="Verdana" panose="020B0604030504040204" pitchFamily="34" charset="0"/>
                <a:cs typeface="Verdana" panose="020B0604030504040204" pitchFamily="34" charset="0"/>
              </a:rPr>
              <a:t>Atípicos</a:t>
            </a:r>
            <a:endParaRPr lang="pt-PT" altLang="pt-PT" sz="2000" b="1" dirty="0">
              <a:solidFill>
                <a:schemeClr val="folHlink"/>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Text Box 9"/>
          <p:cNvSpPr txBox="1">
            <a:spLocks noChangeArrowheads="1"/>
          </p:cNvSpPr>
          <p:nvPr/>
        </p:nvSpPr>
        <p:spPr bwMode="auto">
          <a:xfrm>
            <a:off x="71971" y="1708035"/>
            <a:ext cx="4140460" cy="432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9388" indent="-179388" eaLnBrk="1" hangingPunct="1">
              <a:lnSpc>
                <a:spcPts val="3000"/>
              </a:lnSpc>
              <a:spcBef>
                <a:spcPts val="0"/>
              </a:spcBef>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Eficazes na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sintomatologia positiva.</a:t>
            </a:r>
          </a:p>
          <a:p>
            <a:pPr marL="179388" indent="-179388" eaLnBrk="1" hangingPunct="1">
              <a:lnSpc>
                <a:spcPts val="3000"/>
              </a:lnSpc>
              <a:spcBef>
                <a:spcPts val="0"/>
              </a:spcBef>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Incidência de efeitos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extrapiramidais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nas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dosagens terapêuticas.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Deterioração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da qualidade 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vida.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Dificuldades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de adesão à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terapêutica.</a:t>
            </a: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Níveis plasmáticos estáveis de 5 -10 dias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5"/>
          <p:cNvSpPr>
            <a:spLocks noChangeArrowheads="1"/>
          </p:cNvSpPr>
          <p:nvPr/>
        </p:nvSpPr>
        <p:spPr bwMode="auto">
          <a:xfrm>
            <a:off x="4223911" y="1794828"/>
            <a:ext cx="4308529"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9388" indent="-179388" eaLnBrk="1" hangingPunct="1">
              <a:lnSpc>
                <a:spcPts val="3000"/>
              </a:lnSpc>
              <a:spcBef>
                <a:spcPts val="0"/>
              </a:spcBef>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Melhoram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os sintomas positivos.</a:t>
            </a: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Eficazes no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sintomas negativos.</a:t>
            </a:r>
          </a:p>
          <a:p>
            <a:pPr marL="179388" indent="-179388" eaLnBrk="1" hangingPunct="1">
              <a:lnSpc>
                <a:spcPts val="3000"/>
              </a:lnSpc>
              <a:spcBef>
                <a:spcPts val="0"/>
              </a:spcBef>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Menos efeitos extrapiramidais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importante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fator de adesão à terapêutica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grande maioria possui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semivida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superior a 24 horas. </a:t>
            </a: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 equilíbrio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dinâmico é alcançado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em quatro dias.</a:t>
            </a:r>
          </a:p>
          <a:p>
            <a:pPr marL="179388" indent="-179388" eaLnBrk="1" hangingPunct="1">
              <a:lnSpc>
                <a:spcPts val="3000"/>
              </a:lnSpc>
              <a:spcBef>
                <a:spcPts val="0"/>
              </a:spcBef>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Não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causam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dependência.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1"/>
          <p:cNvSpPr>
            <a:spLocks noChangeArrowheads="1"/>
          </p:cNvSpPr>
          <p:nvPr/>
        </p:nvSpPr>
        <p:spPr bwMode="auto">
          <a:xfrm>
            <a:off x="5076825" y="5693742"/>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endParaRPr lang="pt-PT" altLang="pt-PT" sz="1600" b="1" dirty="0">
              <a:solidFill>
                <a:srgbClr val="FF99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35</a:t>
            </a:fld>
            <a:endParaRPr lang="pt-PT"/>
          </a:p>
        </p:txBody>
      </p:sp>
      <p:cxnSp>
        <p:nvCxnSpPr>
          <p:cNvPr id="13" name="Conexão recta 12"/>
          <p:cNvCxnSpPr/>
          <p:nvPr/>
        </p:nvCxnSpPr>
        <p:spPr bwMode="auto">
          <a:xfrm flipH="1">
            <a:off x="4212431" y="1794828"/>
            <a:ext cx="13169" cy="4874532"/>
          </a:xfrm>
          <a:prstGeom prst="line">
            <a:avLst/>
          </a:prstGeom>
          <a:ln w="47625" cap="sq" cmpd="dbl">
            <a:solidFill>
              <a:schemeClr val="accent3">
                <a:lumMod val="75000"/>
              </a:schemeClr>
            </a:solidFill>
            <a:prstDash val="solid"/>
            <a:roun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199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3"/>
          <p:cNvSpPr txBox="1">
            <a:spLocks noChangeArrowheads="1"/>
          </p:cNvSpPr>
          <p:nvPr/>
        </p:nvSpPr>
        <p:spPr bwMode="auto">
          <a:xfrm>
            <a:off x="5029200" y="204725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buFontTx/>
              <a:buNone/>
            </a:pPr>
            <a:endParaRPr lang="pt-PT" altLang="pt-PT" sz="240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6"/>
          <p:cNvSpPr>
            <a:spLocks noChangeArrowheads="1"/>
          </p:cNvSpPr>
          <p:nvPr/>
        </p:nvSpPr>
        <p:spPr bwMode="auto">
          <a:xfrm>
            <a:off x="2081298" y="1721219"/>
            <a:ext cx="5082990" cy="400110"/>
          </a:xfrm>
          <a:prstGeom prst="rect">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r>
              <a:rPr lang="pt-PT" altLang="pt-PT" sz="2000" b="1" dirty="0" err="1" smtClean="0">
                <a:solidFill>
                  <a:schemeClr val="folHlink"/>
                </a:solidFill>
                <a:latin typeface="Verdana" panose="020B0604030504040204" pitchFamily="34" charset="0"/>
                <a:ea typeface="Verdana" panose="020B0604030504040204" pitchFamily="34" charset="0"/>
                <a:cs typeface="Verdana" panose="020B0604030504040204" pitchFamily="34" charset="0"/>
              </a:rPr>
              <a:t>Antipsicóticos</a:t>
            </a:r>
            <a:r>
              <a:rPr lang="pt-PT" altLang="pt-PT" sz="2000" b="1" dirty="0" smtClean="0">
                <a:solidFill>
                  <a:schemeClr val="folHlink"/>
                </a:solidFill>
                <a:latin typeface="Verdana" panose="020B0604030504040204" pitchFamily="34" charset="0"/>
                <a:ea typeface="Verdana" panose="020B0604030504040204" pitchFamily="34" charset="0"/>
                <a:cs typeface="Verdana" panose="020B0604030504040204" pitchFamily="34" charset="0"/>
              </a:rPr>
              <a:t> de ação retardada</a:t>
            </a:r>
            <a:endParaRPr lang="pt-PT" altLang="pt-PT" sz="2000" b="1" dirty="0">
              <a:solidFill>
                <a:schemeClr val="folHlink"/>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Text Box 9"/>
          <p:cNvSpPr txBox="1">
            <a:spLocks noChangeArrowheads="1"/>
          </p:cNvSpPr>
          <p:nvPr/>
        </p:nvSpPr>
        <p:spPr bwMode="auto">
          <a:xfrm>
            <a:off x="107503" y="2437485"/>
            <a:ext cx="8352929"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9388" indent="-179388" eaLnBrk="1" hangingPunct="1">
              <a:lnSpc>
                <a:spcPts val="3000"/>
              </a:lnSpc>
              <a:spcBef>
                <a:spcPts val="0"/>
              </a:spcBef>
            </a:pP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Anatensol</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decanoato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ciclos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mensais (ajustáveis) de 21 a 30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dias</a:t>
            </a:r>
          </a:p>
          <a:p>
            <a:pPr marL="179388" indent="-179388" eaLnBrk="1" hangingPunct="1">
              <a:lnSpc>
                <a:spcPts val="3000"/>
              </a:lnSpc>
              <a:spcBef>
                <a:spcPts val="0"/>
              </a:spcBef>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Haldol</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decanoato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ciclos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mensais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ajustáveis)</a:t>
            </a:r>
          </a:p>
          <a:p>
            <a:pPr marL="179388" indent="-179388" eaLnBrk="1" hangingPunct="1">
              <a:lnSpc>
                <a:spcPts val="3000"/>
              </a:lnSpc>
              <a:spcBef>
                <a:spcPts val="0"/>
              </a:spcBef>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179388" indent="-179388" eaLnBrk="1" hangingPunct="1">
              <a:lnSpc>
                <a:spcPts val="3000"/>
              </a:lnSpc>
              <a:spcBef>
                <a:spcPts val="0"/>
              </a:spcBef>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Semap</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formula oral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ciclos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semanais</a:t>
            </a:r>
          </a:p>
        </p:txBody>
      </p:sp>
      <p:sp>
        <p:nvSpPr>
          <p:cNvPr id="26" name="Rectangle 21"/>
          <p:cNvSpPr>
            <a:spLocks noChangeArrowheads="1"/>
          </p:cNvSpPr>
          <p:nvPr/>
        </p:nvSpPr>
        <p:spPr bwMode="auto">
          <a:xfrm>
            <a:off x="5076825" y="5693742"/>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0"/>
              </a:spcBef>
              <a:buFontTx/>
              <a:buNone/>
            </a:pPr>
            <a:endParaRPr lang="pt-PT" altLang="pt-PT" sz="1600" b="1" dirty="0">
              <a:solidFill>
                <a:srgbClr val="FF99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36</a:t>
            </a:fld>
            <a:endParaRPr lang="pt-PT"/>
          </a:p>
        </p:txBody>
      </p:sp>
    </p:spTree>
    <p:extLst>
      <p:ext uri="{BB962C8B-B14F-4D97-AF65-F5344CB8AC3E}">
        <p14:creationId xmlns:p14="http://schemas.microsoft.com/office/powerpoint/2010/main" val="32902878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30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Mecanismo de ação/Farmacocinética: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Reduzem a atividade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dopaminérgica</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através do bloqueio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 recetores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pós-sinápticos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(D2) da dopamina –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típicos.</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Bloqueio dos recetores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dopaminérgicos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serotoninérgicos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atípicos.</a:t>
            </a: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Bloqueio dos recetores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adrenérgicos,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colinérgicos</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histaminérgicos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3000"/>
              </a:lnSpc>
              <a:spcBef>
                <a:spcPct val="0"/>
              </a:spcBef>
              <a:buClrTx/>
              <a:buSz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Absorção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rápida</a:t>
            </a: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Eliminação lenta</a:t>
            </a: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Efeitos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antipsicóticos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evidentes</a:t>
            </a:r>
          </a:p>
          <a:p>
            <a:pPr marL="342900" indent="-342900" algn="just" eaLnBrk="1" hangingPunct="1">
              <a:lnSpc>
                <a:spcPts val="3000"/>
              </a:lnSpc>
              <a:spcBef>
                <a:spcPct val="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Ação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sedativa pouco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marcada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37</a:t>
            </a:fld>
            <a:endParaRPr lang="pt-PT"/>
          </a:p>
        </p:txBody>
      </p:sp>
    </p:spTree>
    <p:extLst>
      <p:ext uri="{BB962C8B-B14F-4D97-AF65-F5344CB8AC3E}">
        <p14:creationId xmlns:p14="http://schemas.microsoft.com/office/powerpoint/2010/main" val="41498715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434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30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Mecanismo de ação/Farmacocinética:</a:t>
            </a: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3"/>
          <p:cNvSpPr txBox="1">
            <a:spLocks noChangeArrowheads="1"/>
          </p:cNvSpPr>
          <p:nvPr/>
        </p:nvSpPr>
        <p:spPr bwMode="auto">
          <a:xfrm>
            <a:off x="119063" y="2996952"/>
            <a:ext cx="8174037" cy="34242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66FF66"/>
                </a:solidFill>
              </a14:hiddenFill>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1168400" indent="-71120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1" eaLnBrk="1" hangingPunct="1">
              <a:lnSpc>
                <a:spcPct val="90000"/>
              </a:lnSpc>
              <a:buClr>
                <a:srgbClr val="FFFF66"/>
              </a:buClr>
              <a:buFontTx/>
              <a:buNone/>
            </a:pPr>
            <a:r>
              <a:rPr lang="en-US" altLang="pt-PT" sz="2000" b="1" dirty="0">
                <a:solidFill>
                  <a:schemeClr val="accent1"/>
                </a:solidFill>
                <a:latin typeface="Comic Sans MS" pitchFamily="66" charset="0"/>
              </a:rPr>
              <a:t>Tyrosine</a:t>
            </a:r>
          </a:p>
          <a:p>
            <a:pPr lvl="1" eaLnBrk="1" hangingPunct="1">
              <a:lnSpc>
                <a:spcPct val="90000"/>
              </a:lnSpc>
              <a:buClr>
                <a:srgbClr val="FFFF66"/>
              </a:buClr>
              <a:buFontTx/>
              <a:buNone/>
            </a:pPr>
            <a:r>
              <a:rPr lang="en-US" altLang="pt-PT" sz="1800" dirty="0">
                <a:solidFill>
                  <a:srgbClr val="FFFF66"/>
                </a:solidFill>
                <a:latin typeface="Comic Sans MS" pitchFamily="66" charset="0"/>
                <a:sym typeface="Symbol" pitchFamily="18" charset="2"/>
              </a:rPr>
              <a:t>	</a:t>
            </a:r>
            <a:r>
              <a:rPr lang="en-US" altLang="pt-PT" sz="1800" dirty="0">
                <a:solidFill>
                  <a:srgbClr val="66FF33"/>
                </a:solidFill>
                <a:latin typeface="Comic Sans MS" pitchFamily="66" charset="0"/>
                <a:sym typeface="Symbol" pitchFamily="18" charset="2"/>
              </a:rPr>
              <a:t></a:t>
            </a:r>
            <a:r>
              <a:rPr lang="en-US" altLang="pt-PT" sz="1800" dirty="0">
                <a:solidFill>
                  <a:srgbClr val="FFFF66"/>
                </a:solidFill>
                <a:latin typeface="Comic Sans MS" pitchFamily="66" charset="0"/>
                <a:sym typeface="Symbol" pitchFamily="18" charset="2"/>
              </a:rPr>
              <a:t>    </a:t>
            </a:r>
            <a:r>
              <a:rPr lang="en-US" altLang="pt-PT" sz="1800" i="1" dirty="0">
                <a:solidFill>
                  <a:schemeClr val="folHlink"/>
                </a:solidFill>
                <a:latin typeface="Comic Sans MS" pitchFamily="66" charset="0"/>
                <a:sym typeface="Symbol" pitchFamily="18" charset="2"/>
              </a:rPr>
              <a:t>Tyrosine hydroxylase</a:t>
            </a:r>
            <a:endParaRPr lang="en-US" altLang="pt-PT" sz="1800" i="1" dirty="0">
              <a:solidFill>
                <a:schemeClr val="folHlink"/>
              </a:solidFill>
              <a:latin typeface="Comic Sans MS" pitchFamily="66" charset="0"/>
            </a:endParaRPr>
          </a:p>
          <a:p>
            <a:pPr lvl="1" eaLnBrk="1" hangingPunct="1">
              <a:lnSpc>
                <a:spcPct val="90000"/>
              </a:lnSpc>
              <a:buClr>
                <a:srgbClr val="FFFF66"/>
              </a:buClr>
              <a:buFontTx/>
              <a:buNone/>
            </a:pPr>
            <a:r>
              <a:rPr lang="en-US" altLang="pt-PT" sz="1800" dirty="0">
                <a:solidFill>
                  <a:srgbClr val="FFFF66"/>
                </a:solidFill>
                <a:latin typeface="Comic Sans MS" pitchFamily="66" charset="0"/>
              </a:rPr>
              <a:t>	</a:t>
            </a:r>
            <a:r>
              <a:rPr lang="en-US" altLang="pt-PT" sz="1800" dirty="0">
                <a:solidFill>
                  <a:schemeClr val="accent1"/>
                </a:solidFill>
                <a:latin typeface="Comic Sans MS" pitchFamily="66" charset="0"/>
              </a:rPr>
              <a:t>L-Dopa</a:t>
            </a:r>
          </a:p>
          <a:p>
            <a:pPr lvl="1" eaLnBrk="1" hangingPunct="1">
              <a:lnSpc>
                <a:spcPct val="90000"/>
              </a:lnSpc>
              <a:buClr>
                <a:srgbClr val="FFFF66"/>
              </a:buClr>
              <a:buFontTx/>
              <a:buNone/>
            </a:pPr>
            <a:r>
              <a:rPr lang="en-US" altLang="pt-PT" sz="1800" dirty="0">
                <a:solidFill>
                  <a:srgbClr val="FFFF66"/>
                </a:solidFill>
                <a:latin typeface="Comic Sans MS" pitchFamily="66" charset="0"/>
                <a:sym typeface="Symbol" pitchFamily="18" charset="2"/>
              </a:rPr>
              <a:t>		</a:t>
            </a:r>
            <a:r>
              <a:rPr lang="en-US" altLang="pt-PT" sz="1800" dirty="0">
                <a:solidFill>
                  <a:srgbClr val="66FF33"/>
                </a:solidFill>
                <a:latin typeface="Comic Sans MS" pitchFamily="66" charset="0"/>
                <a:sym typeface="Symbol" pitchFamily="18" charset="2"/>
              </a:rPr>
              <a:t></a:t>
            </a:r>
            <a:r>
              <a:rPr lang="en-US" altLang="pt-PT" sz="1800" dirty="0">
                <a:solidFill>
                  <a:srgbClr val="FFFF66"/>
                </a:solidFill>
                <a:latin typeface="Comic Sans MS" pitchFamily="66" charset="0"/>
                <a:sym typeface="Symbol" pitchFamily="18" charset="2"/>
              </a:rPr>
              <a:t>   </a:t>
            </a:r>
            <a:r>
              <a:rPr lang="en-US" altLang="pt-PT" sz="1800" i="1" dirty="0" err="1">
                <a:solidFill>
                  <a:schemeClr val="folHlink"/>
                </a:solidFill>
                <a:latin typeface="Comic Sans MS" pitchFamily="66" charset="0"/>
                <a:sym typeface="Symbol" pitchFamily="18" charset="2"/>
              </a:rPr>
              <a:t>Dopa</a:t>
            </a:r>
            <a:r>
              <a:rPr lang="en-US" altLang="pt-PT" sz="1800" i="1" dirty="0">
                <a:solidFill>
                  <a:schemeClr val="folHlink"/>
                </a:solidFill>
                <a:latin typeface="Comic Sans MS" pitchFamily="66" charset="0"/>
                <a:sym typeface="Symbol" pitchFamily="18" charset="2"/>
              </a:rPr>
              <a:t> decarboxylase</a:t>
            </a:r>
            <a:endParaRPr lang="en-US" altLang="pt-PT" sz="1800" i="1" dirty="0">
              <a:solidFill>
                <a:schemeClr val="folHlink"/>
              </a:solidFill>
              <a:latin typeface="Comic Sans MS" pitchFamily="66" charset="0"/>
            </a:endParaRPr>
          </a:p>
          <a:p>
            <a:pPr lvl="1" eaLnBrk="1" hangingPunct="1">
              <a:lnSpc>
                <a:spcPct val="90000"/>
              </a:lnSpc>
              <a:buClr>
                <a:srgbClr val="FFFF66"/>
              </a:buClr>
              <a:buFontTx/>
              <a:buNone/>
            </a:pPr>
            <a:r>
              <a:rPr lang="en-US" altLang="pt-PT" sz="1800" dirty="0">
                <a:solidFill>
                  <a:srgbClr val="FFFF66"/>
                </a:solidFill>
                <a:latin typeface="Comic Sans MS" pitchFamily="66" charset="0"/>
              </a:rPr>
              <a:t>		</a:t>
            </a:r>
            <a:r>
              <a:rPr lang="en-US" altLang="pt-PT" sz="2000" b="1" dirty="0">
                <a:solidFill>
                  <a:schemeClr val="accent1"/>
                </a:solidFill>
                <a:latin typeface="Comic Sans MS" pitchFamily="66" charset="0"/>
              </a:rPr>
              <a:t>Dopamine </a:t>
            </a:r>
            <a:r>
              <a:rPr lang="en-US" altLang="pt-PT" sz="1800" dirty="0">
                <a:solidFill>
                  <a:schemeClr val="accent1"/>
                </a:solidFill>
                <a:latin typeface="Comic Sans MS" pitchFamily="66" charset="0"/>
              </a:rPr>
              <a:t>(DA)</a:t>
            </a:r>
          </a:p>
          <a:p>
            <a:pPr lvl="1" eaLnBrk="1" hangingPunct="1">
              <a:lnSpc>
                <a:spcPct val="90000"/>
              </a:lnSpc>
              <a:buClr>
                <a:srgbClr val="FFFF66"/>
              </a:buClr>
              <a:buFontTx/>
              <a:buNone/>
            </a:pPr>
            <a:r>
              <a:rPr lang="en-US" altLang="pt-PT" sz="1800" dirty="0">
                <a:solidFill>
                  <a:srgbClr val="FFFF66"/>
                </a:solidFill>
                <a:latin typeface="Comic Sans MS" pitchFamily="66" charset="0"/>
                <a:sym typeface="Symbol" pitchFamily="18" charset="2"/>
              </a:rPr>
              <a:t>				</a:t>
            </a:r>
            <a:r>
              <a:rPr lang="en-US" altLang="pt-PT" sz="1800" dirty="0">
                <a:solidFill>
                  <a:srgbClr val="66FF33"/>
                </a:solidFill>
                <a:latin typeface="Comic Sans MS" pitchFamily="66" charset="0"/>
                <a:sym typeface="Symbol" pitchFamily="18" charset="2"/>
              </a:rPr>
              <a:t>    </a:t>
            </a:r>
            <a:r>
              <a:rPr lang="en-US" altLang="pt-PT" sz="1800" i="1" dirty="0">
                <a:solidFill>
                  <a:schemeClr val="folHlink"/>
                </a:solidFill>
                <a:latin typeface="Comic Sans MS" pitchFamily="66" charset="0"/>
                <a:sym typeface="Symbol" pitchFamily="18" charset="2"/>
              </a:rPr>
              <a:t>Dopamine  hydroxylase</a:t>
            </a:r>
            <a:endParaRPr lang="en-US" altLang="pt-PT" sz="1800" i="1" dirty="0">
              <a:solidFill>
                <a:schemeClr val="folHlink"/>
              </a:solidFill>
              <a:latin typeface="Comic Sans MS" pitchFamily="66" charset="0"/>
            </a:endParaRPr>
          </a:p>
          <a:p>
            <a:pPr lvl="1" eaLnBrk="1" hangingPunct="1">
              <a:lnSpc>
                <a:spcPct val="90000"/>
              </a:lnSpc>
              <a:buClr>
                <a:srgbClr val="FFFF66"/>
              </a:buClr>
              <a:buFontTx/>
              <a:buNone/>
            </a:pPr>
            <a:r>
              <a:rPr lang="en-US" altLang="pt-PT" sz="1800" dirty="0">
                <a:solidFill>
                  <a:srgbClr val="FFFF66"/>
                </a:solidFill>
                <a:latin typeface="Comic Sans MS" pitchFamily="66" charset="0"/>
              </a:rPr>
              <a:t>			</a:t>
            </a:r>
            <a:r>
              <a:rPr lang="en-US" altLang="pt-PT" sz="1800" dirty="0">
                <a:solidFill>
                  <a:schemeClr val="accent1"/>
                </a:solidFill>
                <a:latin typeface="Comic Sans MS" pitchFamily="66" charset="0"/>
              </a:rPr>
              <a:t>Norepinephrine (NE)</a:t>
            </a:r>
          </a:p>
          <a:p>
            <a:pPr lvl="1" eaLnBrk="1" hangingPunct="1">
              <a:lnSpc>
                <a:spcPct val="90000"/>
              </a:lnSpc>
              <a:buClr>
                <a:srgbClr val="FFFF66"/>
              </a:buClr>
              <a:buFontTx/>
              <a:buNone/>
            </a:pPr>
            <a:r>
              <a:rPr lang="en-US" altLang="pt-PT" sz="1800" i="1" dirty="0">
                <a:solidFill>
                  <a:schemeClr val="folHlink"/>
                </a:solidFill>
                <a:latin typeface="Comic Sans MS" pitchFamily="66" charset="0"/>
                <a:sym typeface="Symbol" pitchFamily="18" charset="2"/>
              </a:rPr>
              <a:t>			</a:t>
            </a:r>
            <a:r>
              <a:rPr lang="en-US" altLang="pt-PT" sz="1800" i="1" dirty="0">
                <a:solidFill>
                  <a:schemeClr val="accent1"/>
                </a:solidFill>
                <a:latin typeface="Comic Sans MS" pitchFamily="66" charset="0"/>
                <a:sym typeface="Symbol" pitchFamily="18" charset="2"/>
              </a:rPr>
              <a:t>(</a:t>
            </a:r>
            <a:r>
              <a:rPr lang="en-US" altLang="pt-PT" sz="2000" b="1" i="1" dirty="0">
                <a:solidFill>
                  <a:schemeClr val="accent1"/>
                </a:solidFill>
                <a:latin typeface="Comic Sans MS" pitchFamily="66" charset="0"/>
                <a:sym typeface="Symbol" pitchFamily="18" charset="2"/>
              </a:rPr>
              <a:t>Noradrenaline)</a:t>
            </a:r>
            <a:r>
              <a:rPr lang="en-US" altLang="pt-PT" sz="1800" i="1" dirty="0">
                <a:solidFill>
                  <a:schemeClr val="folHlink"/>
                </a:solidFill>
                <a:latin typeface="Comic Sans MS" pitchFamily="66" charset="0"/>
                <a:sym typeface="Symbol" pitchFamily="18" charset="2"/>
              </a:rPr>
              <a:t>	</a:t>
            </a:r>
            <a:r>
              <a:rPr lang="en-US" altLang="pt-PT" sz="1800" i="1" dirty="0" err="1">
                <a:solidFill>
                  <a:schemeClr val="folHlink"/>
                </a:solidFill>
                <a:latin typeface="Comic Sans MS" pitchFamily="66" charset="0"/>
                <a:sym typeface="Symbol" pitchFamily="18" charset="2"/>
              </a:rPr>
              <a:t>Phenylethanolamine</a:t>
            </a:r>
            <a:r>
              <a:rPr lang="en-US" altLang="pt-PT" sz="1800" i="1" dirty="0">
                <a:solidFill>
                  <a:schemeClr val="folHlink"/>
                </a:solidFill>
                <a:latin typeface="Comic Sans MS" pitchFamily="66" charset="0"/>
                <a:sym typeface="Symbol" pitchFamily="18" charset="2"/>
              </a:rPr>
              <a:t>-</a:t>
            </a:r>
          </a:p>
          <a:p>
            <a:pPr lvl="1" eaLnBrk="1" hangingPunct="1">
              <a:lnSpc>
                <a:spcPct val="90000"/>
              </a:lnSpc>
              <a:buClr>
                <a:srgbClr val="FFFF66"/>
              </a:buClr>
              <a:buFontTx/>
              <a:buNone/>
            </a:pPr>
            <a:r>
              <a:rPr lang="en-US" altLang="pt-PT" sz="1800" i="1" dirty="0">
                <a:solidFill>
                  <a:schemeClr val="folHlink"/>
                </a:solidFill>
                <a:latin typeface="Comic Sans MS" pitchFamily="66" charset="0"/>
              </a:rPr>
              <a:t>					</a:t>
            </a:r>
            <a:r>
              <a:rPr lang="en-US" altLang="pt-PT" sz="1800" dirty="0">
                <a:solidFill>
                  <a:srgbClr val="FFFF66"/>
                </a:solidFill>
                <a:latin typeface="Comic Sans MS" pitchFamily="66" charset="0"/>
                <a:sym typeface="Symbol" pitchFamily="18" charset="2"/>
              </a:rPr>
              <a:t> </a:t>
            </a:r>
            <a:r>
              <a:rPr lang="en-US" altLang="pt-PT" sz="1800" dirty="0">
                <a:solidFill>
                  <a:srgbClr val="66FF33"/>
                </a:solidFill>
                <a:latin typeface="Comic Sans MS" pitchFamily="66" charset="0"/>
                <a:sym typeface="Symbol" pitchFamily="18" charset="2"/>
              </a:rPr>
              <a:t></a:t>
            </a:r>
            <a:r>
              <a:rPr lang="en-US" altLang="pt-PT" sz="1800" dirty="0">
                <a:solidFill>
                  <a:srgbClr val="FFFF66"/>
                </a:solidFill>
                <a:latin typeface="Comic Sans MS" pitchFamily="66" charset="0"/>
                <a:sym typeface="Symbol" pitchFamily="18" charset="2"/>
              </a:rPr>
              <a:t> </a:t>
            </a:r>
            <a:r>
              <a:rPr lang="en-US" altLang="pt-PT" sz="1800" i="1" dirty="0">
                <a:solidFill>
                  <a:schemeClr val="folHlink"/>
                </a:solidFill>
                <a:latin typeface="Comic Sans MS" pitchFamily="66" charset="0"/>
              </a:rPr>
              <a:t>	-N-methyltransferase</a:t>
            </a:r>
          </a:p>
          <a:p>
            <a:pPr lvl="1" eaLnBrk="1" hangingPunct="1">
              <a:lnSpc>
                <a:spcPct val="90000"/>
              </a:lnSpc>
              <a:buClr>
                <a:srgbClr val="FFFF66"/>
              </a:buClr>
              <a:buFontTx/>
              <a:buNone/>
            </a:pPr>
            <a:r>
              <a:rPr lang="en-US" altLang="pt-PT" sz="1800" dirty="0">
                <a:solidFill>
                  <a:srgbClr val="FFFF66"/>
                </a:solidFill>
                <a:latin typeface="Comic Sans MS" pitchFamily="66" charset="0"/>
              </a:rPr>
              <a:t>					</a:t>
            </a:r>
            <a:r>
              <a:rPr lang="en-US" altLang="pt-PT" sz="1800" dirty="0">
                <a:solidFill>
                  <a:schemeClr val="accent1"/>
                </a:solidFill>
                <a:latin typeface="Comic Sans MS" pitchFamily="66" charset="0"/>
              </a:rPr>
              <a:t>Epinephrine (EPI)</a:t>
            </a:r>
          </a:p>
          <a:p>
            <a:pPr lvl="1" eaLnBrk="1" hangingPunct="1">
              <a:lnSpc>
                <a:spcPct val="90000"/>
              </a:lnSpc>
              <a:buClr>
                <a:srgbClr val="FFFF66"/>
              </a:buClr>
              <a:buFontTx/>
              <a:buNone/>
            </a:pPr>
            <a:r>
              <a:rPr lang="en-US" altLang="pt-PT" sz="1800" dirty="0">
                <a:solidFill>
                  <a:schemeClr val="accent1"/>
                </a:solidFill>
                <a:latin typeface="Comic Sans MS" pitchFamily="66" charset="0"/>
              </a:rPr>
              <a:t>					</a:t>
            </a:r>
            <a:r>
              <a:rPr lang="en-US" altLang="pt-PT" sz="2000" b="1" i="1" dirty="0">
                <a:solidFill>
                  <a:schemeClr val="accent1"/>
                </a:solidFill>
                <a:latin typeface="Comic Sans MS" pitchFamily="66" charset="0"/>
              </a:rPr>
              <a:t>(Adrenaline)</a:t>
            </a:r>
          </a:p>
        </p:txBody>
      </p:sp>
      <p:sp>
        <p:nvSpPr>
          <p:cNvPr id="8" name="Rectângulo 1"/>
          <p:cNvSpPr>
            <a:spLocks noChangeArrowheads="1"/>
          </p:cNvSpPr>
          <p:nvPr/>
        </p:nvSpPr>
        <p:spPr bwMode="auto">
          <a:xfrm>
            <a:off x="0" y="2132856"/>
            <a:ext cx="89169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pt-PT" sz="2000" b="1" dirty="0" err="1">
                <a:latin typeface="Verdana" panose="020B0604030504040204" pitchFamily="34" charset="0"/>
                <a:ea typeface="Verdana" panose="020B0604030504040204" pitchFamily="34" charset="0"/>
                <a:cs typeface="Verdana" panose="020B0604030504040204" pitchFamily="34" charset="0"/>
              </a:rPr>
              <a:t>Síntese</a:t>
            </a:r>
            <a:r>
              <a:rPr lang="en-GB" altLang="pt-PT" sz="2000" b="1" dirty="0">
                <a:latin typeface="Verdana" panose="020B0604030504040204" pitchFamily="34" charset="0"/>
                <a:ea typeface="Verdana" panose="020B0604030504040204" pitchFamily="34" charset="0"/>
                <a:cs typeface="Verdana" panose="020B0604030504040204" pitchFamily="34" charset="0"/>
              </a:rPr>
              <a:t> de </a:t>
            </a:r>
            <a:r>
              <a:rPr lang="en-GB" altLang="pt-PT" sz="2000" b="1" dirty="0" err="1" smtClean="0">
                <a:latin typeface="Verdana" panose="020B0604030504040204" pitchFamily="34" charset="0"/>
                <a:ea typeface="Verdana" panose="020B0604030504040204" pitchFamily="34" charset="0"/>
                <a:cs typeface="Verdana" panose="020B0604030504040204" pitchFamily="34" charset="0"/>
              </a:rPr>
              <a:t>catecolaminas</a:t>
            </a:r>
            <a:r>
              <a:rPr lang="en-GB" altLang="pt-PT" sz="2000" dirty="0" smtClean="0">
                <a:latin typeface="Verdana" panose="020B0604030504040204" pitchFamily="34" charset="0"/>
                <a:ea typeface="Verdana" panose="020B0604030504040204" pitchFamily="34" charset="0"/>
                <a:cs typeface="Verdana" panose="020B0604030504040204" pitchFamily="34" charset="0"/>
              </a:rPr>
              <a:t>: </a:t>
            </a:r>
            <a:r>
              <a:rPr lang="pt-PT" altLang="pt-PT" sz="2000" dirty="0">
                <a:latin typeface="Verdana" panose="020B0604030504040204" pitchFamily="34" charset="0"/>
                <a:ea typeface="Verdana" panose="020B0604030504040204" pitchFamily="34" charset="0"/>
                <a:cs typeface="Verdana" panose="020B0604030504040204" pitchFamily="34" charset="0"/>
              </a:rPr>
              <a:t>são sintetizadas na medula da </a:t>
            </a:r>
            <a:r>
              <a:rPr lang="pt-PT" altLang="pt-PT" sz="2000" dirty="0" smtClean="0">
                <a:latin typeface="Verdana" panose="020B0604030504040204" pitchFamily="34" charset="0"/>
                <a:ea typeface="Verdana" panose="020B0604030504040204" pitchFamily="34" charset="0"/>
                <a:cs typeface="Verdana" panose="020B0604030504040204" pitchFamily="34" charset="0"/>
              </a:rPr>
              <a:t>suprarrenal, </a:t>
            </a:r>
            <a:r>
              <a:rPr lang="pt-PT" altLang="pt-PT" sz="2000" dirty="0">
                <a:latin typeface="Verdana" panose="020B0604030504040204" pitchFamily="34" charset="0"/>
                <a:ea typeface="Verdana" panose="020B0604030504040204" pitchFamily="34" charset="0"/>
                <a:cs typeface="Verdana" panose="020B0604030504040204" pitchFamily="34" charset="0"/>
              </a:rPr>
              <a:t>no cérebro e em algumas fibras nervosas </a:t>
            </a:r>
            <a:r>
              <a:rPr lang="pt-PT" altLang="pt-PT" sz="2000" dirty="0" smtClean="0">
                <a:latin typeface="Verdana" panose="020B0604030504040204" pitchFamily="34" charset="0"/>
                <a:ea typeface="Verdana" panose="020B0604030504040204" pitchFamily="34" charset="0"/>
                <a:cs typeface="Verdana" panose="020B0604030504040204" pitchFamily="34" charset="0"/>
              </a:rPr>
              <a:t>simpáticas </a:t>
            </a:r>
            <a:endParaRPr lang="pt-PT"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38</a:t>
            </a:fld>
            <a:endParaRPr lang="pt-PT"/>
          </a:p>
        </p:txBody>
      </p:sp>
    </p:spTree>
    <p:extLst>
      <p:ext uri="{BB962C8B-B14F-4D97-AF65-F5344CB8AC3E}">
        <p14:creationId xmlns:p14="http://schemas.microsoft.com/office/powerpoint/2010/main" val="30065226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ext Box 3"/>
          <p:cNvSpPr txBox="1">
            <a:spLocks noChangeArrowheads="1"/>
          </p:cNvSpPr>
          <p:nvPr/>
        </p:nvSpPr>
        <p:spPr bwMode="auto">
          <a:xfrm>
            <a:off x="5775325" y="269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pt-PT" altLang="pt-PT" sz="2400">
              <a:latin typeface="Times New Roman" pitchFamily="18" charset="0"/>
            </a:endParaRPr>
          </a:p>
        </p:txBody>
      </p:sp>
      <p:sp>
        <p:nvSpPr>
          <p:cNvPr id="39940" name="Text Box 4"/>
          <p:cNvSpPr txBox="1">
            <a:spLocks noChangeArrowheads="1"/>
          </p:cNvSpPr>
          <p:nvPr/>
        </p:nvSpPr>
        <p:spPr bwMode="auto">
          <a:xfrm>
            <a:off x="5849938" y="228600"/>
            <a:ext cx="3294062" cy="51911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t-PT" sz="2800">
                <a:solidFill>
                  <a:schemeClr val="bg1"/>
                </a:solidFill>
                <a:latin typeface="Arial" charset="0"/>
              </a:rPr>
              <a:t>Dopamine Synapse</a:t>
            </a:r>
            <a:endParaRPr lang="en-US" altLang="pt-PT" sz="2400">
              <a:solidFill>
                <a:schemeClr val="bg1"/>
              </a:solidFill>
              <a:latin typeface="Arial" charset="0"/>
            </a:endParaRPr>
          </a:p>
        </p:txBody>
      </p:sp>
      <p:sp>
        <p:nvSpPr>
          <p:cNvPr id="39941" name="Text Box 5"/>
          <p:cNvSpPr txBox="1">
            <a:spLocks noChangeArrowheads="1"/>
          </p:cNvSpPr>
          <p:nvPr/>
        </p:nvSpPr>
        <p:spPr bwMode="auto">
          <a:xfrm>
            <a:off x="3352800" y="2209800"/>
            <a:ext cx="625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t-PT" sz="2400" b="1">
                <a:solidFill>
                  <a:srgbClr val="CC3300"/>
                </a:solidFill>
                <a:latin typeface="Arial" charset="0"/>
              </a:rPr>
              <a:t>DA</a:t>
            </a:r>
            <a:endParaRPr lang="en-US" altLang="pt-PT" sz="2400">
              <a:latin typeface="Arial" charset="0"/>
            </a:endParaRPr>
          </a:p>
        </p:txBody>
      </p:sp>
      <p:sp>
        <p:nvSpPr>
          <p:cNvPr id="39942" name="Text Box 6"/>
          <p:cNvSpPr txBox="1">
            <a:spLocks noChangeArrowheads="1"/>
          </p:cNvSpPr>
          <p:nvPr/>
        </p:nvSpPr>
        <p:spPr bwMode="auto">
          <a:xfrm>
            <a:off x="3048000" y="1371600"/>
            <a:ext cx="135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t-PT" sz="2400" b="1">
                <a:solidFill>
                  <a:srgbClr val="CC3300"/>
                </a:solidFill>
                <a:latin typeface="Arial" charset="0"/>
              </a:rPr>
              <a:t>L-DOPA</a:t>
            </a:r>
          </a:p>
        </p:txBody>
      </p:sp>
      <p:sp>
        <p:nvSpPr>
          <p:cNvPr id="39943" name="Line 7"/>
          <p:cNvSpPr>
            <a:spLocks noChangeShapeType="1"/>
          </p:cNvSpPr>
          <p:nvPr/>
        </p:nvSpPr>
        <p:spPr bwMode="auto">
          <a:xfrm>
            <a:off x="3657600" y="1752600"/>
            <a:ext cx="0" cy="457200"/>
          </a:xfrm>
          <a:prstGeom prst="line">
            <a:avLst/>
          </a:prstGeom>
          <a:noFill/>
          <a:ln w="381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p>
        </p:txBody>
      </p:sp>
      <p:sp>
        <p:nvSpPr>
          <p:cNvPr id="39944" name="Text Box 8"/>
          <p:cNvSpPr txBox="1">
            <a:spLocks noChangeArrowheads="1"/>
          </p:cNvSpPr>
          <p:nvPr/>
        </p:nvSpPr>
        <p:spPr bwMode="auto">
          <a:xfrm>
            <a:off x="3032125" y="496888"/>
            <a:ext cx="145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t-PT" sz="2400" b="1">
                <a:solidFill>
                  <a:srgbClr val="CC3300"/>
                </a:solidFill>
                <a:latin typeface="Arial" charset="0"/>
              </a:rPr>
              <a:t>Tyrosine</a:t>
            </a:r>
          </a:p>
        </p:txBody>
      </p:sp>
      <p:sp>
        <p:nvSpPr>
          <p:cNvPr id="39945" name="Line 9"/>
          <p:cNvSpPr>
            <a:spLocks noChangeShapeType="1"/>
          </p:cNvSpPr>
          <p:nvPr/>
        </p:nvSpPr>
        <p:spPr bwMode="auto">
          <a:xfrm>
            <a:off x="3657600" y="990600"/>
            <a:ext cx="0" cy="457200"/>
          </a:xfrm>
          <a:prstGeom prst="line">
            <a:avLst/>
          </a:prstGeom>
          <a:noFill/>
          <a:ln w="381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p>
        </p:txBody>
      </p:sp>
      <p:sp>
        <p:nvSpPr>
          <p:cNvPr id="39946" name="Rectangle 10"/>
          <p:cNvSpPr>
            <a:spLocks noChangeArrowheads="1"/>
          </p:cNvSpPr>
          <p:nvPr/>
        </p:nvSpPr>
        <p:spPr bwMode="auto">
          <a:xfrm>
            <a:off x="3962400" y="-1588"/>
            <a:ext cx="145415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t-PT" sz="2400" b="1">
                <a:solidFill>
                  <a:srgbClr val="CC3300"/>
                </a:solidFill>
                <a:latin typeface="Arial" charset="0"/>
              </a:rPr>
              <a:t>Tyrosine</a:t>
            </a:r>
          </a:p>
        </p:txBody>
      </p:sp>
      <p:sp>
        <p:nvSpPr>
          <p:cNvPr id="39947" name="AutoShape 11"/>
          <p:cNvSpPr>
            <a:spLocks noChangeArrowheads="1"/>
          </p:cNvSpPr>
          <p:nvPr/>
        </p:nvSpPr>
        <p:spPr bwMode="auto">
          <a:xfrm rot="8550200">
            <a:off x="3352800" y="228600"/>
            <a:ext cx="533400" cy="304800"/>
          </a:xfrm>
          <a:prstGeom prst="curvedUpArrow">
            <a:avLst>
              <a:gd name="adj1" fmla="val 35000"/>
              <a:gd name="adj2" fmla="val 70000"/>
              <a:gd name="adj3" fmla="val 3333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48" name="AutoShape 12"/>
          <p:cNvSpPr>
            <a:spLocks noChangeArrowheads="1"/>
          </p:cNvSpPr>
          <p:nvPr/>
        </p:nvSpPr>
        <p:spPr bwMode="auto">
          <a:xfrm rot="3278882">
            <a:off x="5410200" y="28956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49" name="AutoShape 13"/>
          <p:cNvSpPr>
            <a:spLocks noChangeArrowheads="1"/>
          </p:cNvSpPr>
          <p:nvPr/>
        </p:nvSpPr>
        <p:spPr bwMode="auto">
          <a:xfrm rot="9995499" flipH="1">
            <a:off x="3962400" y="3055938"/>
            <a:ext cx="685800" cy="381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865 h 21600"/>
              <a:gd name="T14" fmla="*/ 20074 w 21600"/>
              <a:gd name="T15" fmla="*/ 7293 h 21600"/>
            </a:gdLst>
            <a:ahLst/>
            <a:cxnLst>
              <a:cxn ang="T8">
                <a:pos x="T0" y="T1"/>
              </a:cxn>
              <a:cxn ang="T9">
                <a:pos x="T2" y="T3"/>
              </a:cxn>
              <a:cxn ang="T10">
                <a:pos x="T4" y="T5"/>
              </a:cxn>
              <a:cxn ang="T11">
                <a:pos x="T6" y="T7"/>
              </a:cxn>
            </a:cxnLst>
            <a:rect l="T12" t="T13" r="T14" b="T15"/>
            <a:pathLst>
              <a:path w="21600" h="21600">
                <a:moveTo>
                  <a:pt x="21600" y="6079"/>
                </a:moveTo>
                <a:lnTo>
                  <a:pt x="13959" y="0"/>
                </a:lnTo>
                <a:lnTo>
                  <a:pt x="13959" y="4865"/>
                </a:lnTo>
                <a:lnTo>
                  <a:pt x="12427" y="4865"/>
                </a:lnTo>
                <a:cubicBezTo>
                  <a:pt x="5564" y="4865"/>
                  <a:pt x="0" y="8130"/>
                  <a:pt x="0" y="12158"/>
                </a:cubicBezTo>
                <a:lnTo>
                  <a:pt x="0" y="21600"/>
                </a:lnTo>
                <a:lnTo>
                  <a:pt x="2482" y="21600"/>
                </a:lnTo>
                <a:lnTo>
                  <a:pt x="2482" y="12158"/>
                </a:lnTo>
                <a:cubicBezTo>
                  <a:pt x="2482" y="9471"/>
                  <a:pt x="6935" y="7293"/>
                  <a:pt x="12427" y="7293"/>
                </a:cubicBezTo>
                <a:lnTo>
                  <a:pt x="13959" y="7293"/>
                </a:lnTo>
                <a:lnTo>
                  <a:pt x="13959" y="12158"/>
                </a:lnTo>
                <a:lnTo>
                  <a:pt x="21600" y="6079"/>
                </a:lnTo>
                <a:close/>
              </a:path>
            </a:pathLst>
          </a:cu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p>
        </p:txBody>
      </p:sp>
      <p:sp>
        <p:nvSpPr>
          <p:cNvPr id="39950" name="AutoShape 14"/>
          <p:cNvSpPr>
            <a:spLocks noChangeArrowheads="1"/>
          </p:cNvSpPr>
          <p:nvPr/>
        </p:nvSpPr>
        <p:spPr bwMode="auto">
          <a:xfrm>
            <a:off x="5867400" y="47244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1" name="AutoShape 15"/>
          <p:cNvSpPr>
            <a:spLocks noChangeArrowheads="1"/>
          </p:cNvSpPr>
          <p:nvPr/>
        </p:nvSpPr>
        <p:spPr bwMode="auto">
          <a:xfrm>
            <a:off x="5715000" y="4038600"/>
            <a:ext cx="228600" cy="228600"/>
          </a:xfrm>
          <a:prstGeom prst="plus">
            <a:avLst>
              <a:gd name="adj" fmla="val 25000"/>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2" name="AutoShape 16"/>
          <p:cNvSpPr>
            <a:spLocks noChangeArrowheads="1"/>
          </p:cNvSpPr>
          <p:nvPr/>
        </p:nvSpPr>
        <p:spPr bwMode="auto">
          <a:xfrm rot="-2425584">
            <a:off x="4876800" y="2743200"/>
            <a:ext cx="228600" cy="228600"/>
          </a:xfrm>
          <a:prstGeom prst="plus">
            <a:avLst>
              <a:gd name="adj" fmla="val 24056"/>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3" name="AutoShape 17"/>
          <p:cNvSpPr>
            <a:spLocks noChangeArrowheads="1"/>
          </p:cNvSpPr>
          <p:nvPr/>
        </p:nvSpPr>
        <p:spPr bwMode="auto">
          <a:xfrm rot="1241727">
            <a:off x="5029200" y="33528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4" name="AutoShape 18"/>
          <p:cNvSpPr>
            <a:spLocks noChangeArrowheads="1"/>
          </p:cNvSpPr>
          <p:nvPr/>
        </p:nvSpPr>
        <p:spPr bwMode="auto">
          <a:xfrm rot="1572683">
            <a:off x="1676400" y="32766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5" name="AutoShape 19"/>
          <p:cNvSpPr>
            <a:spLocks noChangeArrowheads="1"/>
          </p:cNvSpPr>
          <p:nvPr/>
        </p:nvSpPr>
        <p:spPr bwMode="auto">
          <a:xfrm rot="-2565255">
            <a:off x="1676400" y="39624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6" name="AutoShape 20"/>
          <p:cNvSpPr>
            <a:spLocks noChangeArrowheads="1"/>
          </p:cNvSpPr>
          <p:nvPr/>
        </p:nvSpPr>
        <p:spPr bwMode="auto">
          <a:xfrm rot="715759">
            <a:off x="2209800" y="37338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7" name="AutoShape 21"/>
          <p:cNvSpPr>
            <a:spLocks noChangeArrowheads="1"/>
          </p:cNvSpPr>
          <p:nvPr/>
        </p:nvSpPr>
        <p:spPr bwMode="auto">
          <a:xfrm>
            <a:off x="3581400" y="28194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8" name="AutoShape 22"/>
          <p:cNvSpPr>
            <a:spLocks noChangeArrowheads="1"/>
          </p:cNvSpPr>
          <p:nvPr/>
        </p:nvSpPr>
        <p:spPr bwMode="auto">
          <a:xfrm rot="-238027">
            <a:off x="2362200" y="8382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59" name="AutoShape 23"/>
          <p:cNvSpPr>
            <a:spLocks noChangeArrowheads="1"/>
          </p:cNvSpPr>
          <p:nvPr/>
        </p:nvSpPr>
        <p:spPr bwMode="auto">
          <a:xfrm rot="-2529954">
            <a:off x="2057400" y="11430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39960" name="AutoShape 24"/>
          <p:cNvSpPr>
            <a:spLocks noChangeArrowheads="1"/>
          </p:cNvSpPr>
          <p:nvPr/>
        </p:nvSpPr>
        <p:spPr bwMode="auto">
          <a:xfrm rot="-1775794">
            <a:off x="2667000" y="1371600"/>
            <a:ext cx="228600" cy="228600"/>
          </a:xfrm>
          <a:prstGeom prst="plus">
            <a:avLst>
              <a:gd name="adj" fmla="val 25000"/>
            </a:avLst>
          </a:prstGeom>
          <a:solidFill>
            <a:srgbClr val="FF996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39</a:t>
            </a:fld>
            <a:endParaRPr lang="pt-PT"/>
          </a:p>
        </p:txBody>
      </p:sp>
    </p:spTree>
    <p:extLst>
      <p:ext uri="{BB962C8B-B14F-4D97-AF65-F5344CB8AC3E}">
        <p14:creationId xmlns:p14="http://schemas.microsoft.com/office/powerpoint/2010/main" val="3396437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9" y="260648"/>
            <a:ext cx="6300664"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0" y="1499114"/>
            <a:ext cx="8424863" cy="528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4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Benzodiazepinas</a:t>
            </a:r>
            <a:r>
              <a:rPr lang="pt-PT" altLang="pt-PT"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  (BZ)- anos 60: </a:t>
            </a:r>
          </a:p>
          <a:p>
            <a:pPr algn="just" eaLnBrk="1" hangingPunct="1">
              <a:lnSpc>
                <a:spcPts val="2500"/>
              </a:lnSpc>
              <a:spcBef>
                <a:spcPct val="0"/>
              </a:spcBef>
              <a:buClrTx/>
              <a:buSzTx/>
              <a:buFontTx/>
              <a:buNone/>
            </a:pP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Buspirona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Barbitúricos</a:t>
            </a:r>
          </a:p>
          <a:p>
            <a:pPr algn="just" eaLnBrk="1" hangingPunct="1">
              <a:lnSpc>
                <a:spcPts val="3000"/>
              </a:lnSpc>
              <a:spcBef>
                <a:spcPts val="120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Mecanismo de ação/Farmacocinética:</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ts val="60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aumentam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neurotransmissão</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do GABA,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alterando indiretamente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outros sistemas 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neurotransmissores (noradrenalina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serotonina) .</a:t>
            </a:r>
          </a:p>
          <a:p>
            <a:pPr marL="342900" indent="-342900" algn="just" eaLnBrk="1" hangingPunct="1">
              <a:lnSpc>
                <a:spcPts val="3000"/>
              </a:lnSpc>
              <a:spcBef>
                <a:spcPts val="60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BZ que apresentam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alta potência têm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semivida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curta (menos de 12 horas), são mais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suscetíveis de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provocar dependência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ex</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oxazepam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lorazepam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midazolam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temazepam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3000"/>
              </a:lnSpc>
              <a:spcBef>
                <a:spcPts val="600"/>
              </a:spcBef>
              <a:buClrTx/>
              <a:buSzTx/>
              <a:buFont typeface="Wingdings" panose="05000000000000000000" pitchFamily="2" charset="2"/>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BZ de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longa duração, devido à menor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dependência, </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são preferidos em casos de ansiedade. </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(diazepam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alprazolam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nitrazepam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flurazepam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schemeClr val="tx2"/>
                </a:solidFill>
                <a:latin typeface="Verdana" panose="020B0604030504040204" pitchFamily="34" charset="0"/>
                <a:ea typeface="Verdana" panose="020B0604030504040204" pitchFamily="34" charset="0"/>
                <a:cs typeface="Verdana" panose="020B0604030504040204" pitchFamily="34" charset="0"/>
              </a:rPr>
              <a:t>clonazepam</a:t>
            </a:r>
            <a:r>
              <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clorazepam</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a:t>
            </a:fld>
            <a:endParaRPr lang="pt-PT"/>
          </a:p>
        </p:txBody>
      </p:sp>
    </p:spTree>
    <p:extLst>
      <p:ext uri="{BB962C8B-B14F-4D97-AF65-F5344CB8AC3E}">
        <p14:creationId xmlns:p14="http://schemas.microsoft.com/office/powerpoint/2010/main" val="42880765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81000" y="304800"/>
            <a:ext cx="8610600" cy="1143000"/>
          </a:xfrm>
        </p:spPr>
        <p:txBody>
          <a:bodyPr rtlCol="0">
            <a:normAutofit fontScale="90000"/>
          </a:bodyPr>
          <a:lstStyle/>
          <a:p>
            <a:pPr eaLnBrk="1" fontAlgn="auto" hangingPunct="1">
              <a:spcAft>
                <a:spcPts val="0"/>
              </a:spcAft>
              <a:defRPr/>
            </a:pPr>
            <a:r>
              <a:rPr lang="en-US" altLang="fr-FR" b="1" smtClean="0">
                <a:solidFill>
                  <a:srgbClr val="00FF00"/>
                </a:solidFill>
                <a:effectLst>
                  <a:outerShdw blurRad="38100" dist="38100" dir="2700000" algn="tl">
                    <a:srgbClr val="000000"/>
                  </a:outerShdw>
                </a:effectLst>
                <a:latin typeface="Comic Sans MS" pitchFamily="66" charset="0"/>
              </a:rPr>
              <a:t>Hipótese Dopaminérgica da Esquizofrenia</a:t>
            </a:r>
          </a:p>
        </p:txBody>
      </p:sp>
      <p:sp>
        <p:nvSpPr>
          <p:cNvPr id="40963" name="Line 3"/>
          <p:cNvSpPr>
            <a:spLocks noChangeShapeType="1"/>
          </p:cNvSpPr>
          <p:nvPr/>
        </p:nvSpPr>
        <p:spPr bwMode="auto">
          <a:xfrm>
            <a:off x="2560638" y="3252788"/>
            <a:ext cx="381000" cy="714375"/>
          </a:xfrm>
          <a:prstGeom prst="line">
            <a:avLst/>
          </a:prstGeom>
          <a:noFill/>
          <a:ln w="76199">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p>
        </p:txBody>
      </p:sp>
      <p:sp>
        <p:nvSpPr>
          <p:cNvPr id="40964" name="Oval 4"/>
          <p:cNvSpPr>
            <a:spLocks noChangeArrowheads="1"/>
          </p:cNvSpPr>
          <p:nvPr/>
        </p:nvSpPr>
        <p:spPr bwMode="auto">
          <a:xfrm>
            <a:off x="2717800" y="3762375"/>
            <a:ext cx="1117600" cy="1314450"/>
          </a:xfrm>
          <a:prstGeom prst="ellipse">
            <a:avLst/>
          </a:prstGeom>
          <a:solidFill>
            <a:srgbClr val="3366FF"/>
          </a:solidFill>
          <a:ln w="9525">
            <a:round/>
            <a:headEnd/>
            <a:tailEnd/>
          </a:ln>
          <a:effectLst/>
          <a:scene3d>
            <a:camera prst="legacyPerspectiveTopLeft"/>
            <a:lightRig rig="legacyFlat3" dir="b"/>
          </a:scene3d>
          <a:sp3d extrusionH="121893000" prstMaterial="legacyPlastic">
            <a:bevelT w="13500" h="13500" prst="angle"/>
            <a:bevelB w="13500" h="13500" prst="angle"/>
            <a:extrusionClr>
              <a:srgbClr val="33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65" name="AutoShape 5"/>
          <p:cNvSpPr>
            <a:spLocks noChangeArrowheads="1"/>
          </p:cNvSpPr>
          <p:nvPr/>
        </p:nvSpPr>
        <p:spPr bwMode="auto">
          <a:xfrm rot="16200000" flipH="1">
            <a:off x="1182687" y="3954463"/>
            <a:ext cx="923925" cy="635000"/>
          </a:xfrm>
          <a:prstGeom prst="rightArrow">
            <a:avLst>
              <a:gd name="adj1" fmla="val 50000"/>
              <a:gd name="adj2" fmla="val 43785"/>
            </a:avLst>
          </a:prstGeom>
          <a:solidFill>
            <a:srgbClr val="3366FF"/>
          </a:solidFill>
          <a:ln>
            <a:noFill/>
          </a:ln>
          <a:effectLst/>
          <a:extLs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66" name="Rectangle 6"/>
          <p:cNvSpPr>
            <a:spLocks noChangeArrowheads="1"/>
          </p:cNvSpPr>
          <p:nvPr/>
        </p:nvSpPr>
        <p:spPr bwMode="auto">
          <a:xfrm>
            <a:off x="228600" y="2565400"/>
            <a:ext cx="2587625" cy="1012825"/>
          </a:xfrm>
          <a:prstGeom prst="rect">
            <a:avLst/>
          </a:prstGeom>
          <a:solidFill>
            <a:srgbClr val="3366FF"/>
          </a:solidFill>
          <a:ln>
            <a:noFill/>
          </a:ln>
          <a:effectLst>
            <a:prstShdw prst="shdw17" dist="17961" dir="2700000">
              <a:srgbClr val="1F3D99"/>
            </a:prstShdw>
          </a:effectLst>
          <a:extLst>
            <a:ext uri="{91240B29-F687-4F45-9708-019B960494DF}">
              <a14:hiddenLine xmlns:a14="http://schemas.microsoft.com/office/drawing/2010/main" w="12700">
                <a:solidFill>
                  <a:schemeClr val="tx1"/>
                </a:solidFill>
                <a:miter lim="800000"/>
                <a:headEnd/>
                <a:tailEnd/>
              </a14:hiddenLine>
            </a:ext>
          </a:extLst>
        </p:spPr>
        <p:txBody>
          <a:bodyPr lIns="125412" tIns="125412" rIns="125412" bIns="125412" anchor="ctr">
            <a:spAutoFit/>
          </a:bodyPr>
          <a:lstStyle>
            <a:lvl1pPr defTabSz="639763" eaLnBrk="0" hangingPunct="0">
              <a:spcBef>
                <a:spcPct val="20000"/>
              </a:spcBef>
              <a:buFont typeface="Arial" charset="0"/>
              <a:buChar char="•"/>
              <a:defRPr sz="3200">
                <a:solidFill>
                  <a:schemeClr val="tx1"/>
                </a:solidFill>
                <a:latin typeface="Calibri" pitchFamily="34" charset="0"/>
              </a:defRPr>
            </a:lvl1pPr>
            <a:lvl2pPr marL="742950" indent="-285750" defTabSz="639763" eaLnBrk="0" hangingPunct="0">
              <a:spcBef>
                <a:spcPct val="20000"/>
              </a:spcBef>
              <a:buFont typeface="Arial" charset="0"/>
              <a:buChar char="–"/>
              <a:defRPr sz="2800">
                <a:solidFill>
                  <a:schemeClr val="tx1"/>
                </a:solidFill>
                <a:latin typeface="Calibri" pitchFamily="34" charset="0"/>
              </a:defRPr>
            </a:lvl2pPr>
            <a:lvl3pPr marL="1143000" indent="-228600" defTabSz="639763" eaLnBrk="0" hangingPunct="0">
              <a:spcBef>
                <a:spcPct val="20000"/>
              </a:spcBef>
              <a:buFont typeface="Arial" charset="0"/>
              <a:buChar char="•"/>
              <a:defRPr sz="2400">
                <a:solidFill>
                  <a:schemeClr val="tx1"/>
                </a:solidFill>
                <a:latin typeface="Calibri" pitchFamily="34" charset="0"/>
              </a:defRPr>
            </a:lvl3pPr>
            <a:lvl4pPr marL="1600200" indent="-228600" defTabSz="639763" eaLnBrk="0" hangingPunct="0">
              <a:spcBef>
                <a:spcPct val="20000"/>
              </a:spcBef>
              <a:buFont typeface="Arial" charset="0"/>
              <a:buChar char="–"/>
              <a:defRPr sz="2000">
                <a:solidFill>
                  <a:schemeClr val="tx1"/>
                </a:solidFill>
                <a:latin typeface="Calibri" pitchFamily="34" charset="0"/>
              </a:defRPr>
            </a:lvl4pPr>
            <a:lvl5pPr marL="2057400" indent="-228600" defTabSz="639763" eaLnBrk="0" hangingPunct="0">
              <a:spcBef>
                <a:spcPct val="20000"/>
              </a:spcBef>
              <a:buFont typeface="Arial" charset="0"/>
              <a:buChar char="»"/>
              <a:defRPr sz="2000">
                <a:solidFill>
                  <a:schemeClr val="tx1"/>
                </a:solidFill>
                <a:latin typeface="Calibri" pitchFamily="34" charset="0"/>
              </a:defRPr>
            </a:lvl5pPr>
            <a:lvl6pPr marL="25146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fr-FR" sz="2500" dirty="0" smtClean="0">
                <a:solidFill>
                  <a:schemeClr val="bg1"/>
                </a:solidFill>
                <a:latin typeface="Comic Sans MS" pitchFamily="66" charset="0"/>
              </a:rPr>
              <a:t>Hipoatividade</a:t>
            </a:r>
            <a:endParaRPr lang="en-US" altLang="fr-FR" sz="2500" dirty="0">
              <a:solidFill>
                <a:schemeClr val="bg1"/>
              </a:solidFill>
              <a:latin typeface="Comic Sans MS" pitchFamily="66" charset="0"/>
            </a:endParaRPr>
          </a:p>
          <a:p>
            <a:pPr algn="ctr" eaLnBrk="1" hangingPunct="1">
              <a:spcBef>
                <a:spcPct val="0"/>
              </a:spcBef>
              <a:buFontTx/>
              <a:buNone/>
            </a:pPr>
            <a:r>
              <a:rPr lang="en-US" altLang="fr-FR" sz="2500" dirty="0">
                <a:solidFill>
                  <a:schemeClr val="bg1"/>
                </a:solidFill>
                <a:latin typeface="Comic Sans MS" pitchFamily="66" charset="0"/>
              </a:rPr>
              <a:t>Cortex Frontal </a:t>
            </a:r>
          </a:p>
        </p:txBody>
      </p:sp>
      <p:sp>
        <p:nvSpPr>
          <p:cNvPr id="40967" name="Rectangle 7"/>
          <p:cNvSpPr>
            <a:spLocks noChangeArrowheads="1"/>
          </p:cNvSpPr>
          <p:nvPr/>
        </p:nvSpPr>
        <p:spPr bwMode="auto">
          <a:xfrm>
            <a:off x="795338" y="4953000"/>
            <a:ext cx="1700212" cy="1012825"/>
          </a:xfrm>
          <a:prstGeom prst="rect">
            <a:avLst/>
          </a:prstGeom>
          <a:solidFill>
            <a:srgbClr val="3366FF"/>
          </a:solidFill>
          <a:ln>
            <a:noFill/>
          </a:ln>
          <a:effectLst>
            <a:prstShdw prst="shdw17" dist="17961" dir="2700000">
              <a:srgbClr val="1F3D99"/>
            </a:prstShdw>
          </a:effectLst>
          <a:extLst>
            <a:ext uri="{91240B29-F687-4F45-9708-019B960494DF}">
              <a14:hiddenLine xmlns:a14="http://schemas.microsoft.com/office/drawing/2010/main" w="12699">
                <a:solidFill>
                  <a:schemeClr val="tx1"/>
                </a:solidFill>
                <a:miter lim="800000"/>
                <a:headEnd/>
                <a:tailEnd/>
              </a14:hiddenLine>
            </a:ext>
          </a:extLst>
        </p:spPr>
        <p:txBody>
          <a:bodyPr wrap="none" lIns="125412" tIns="125412" rIns="125412" bIns="125412" anchor="ctr">
            <a:spAutoFit/>
          </a:bodyPr>
          <a:lstStyle>
            <a:lvl1pPr defTabSz="639763" eaLnBrk="0" hangingPunct="0">
              <a:spcBef>
                <a:spcPct val="20000"/>
              </a:spcBef>
              <a:buFont typeface="Arial" charset="0"/>
              <a:buChar char="•"/>
              <a:defRPr sz="3200">
                <a:solidFill>
                  <a:schemeClr val="tx1"/>
                </a:solidFill>
                <a:latin typeface="Calibri" pitchFamily="34" charset="0"/>
              </a:defRPr>
            </a:lvl1pPr>
            <a:lvl2pPr marL="742950" indent="-285750" defTabSz="639763" eaLnBrk="0" hangingPunct="0">
              <a:spcBef>
                <a:spcPct val="20000"/>
              </a:spcBef>
              <a:buFont typeface="Arial" charset="0"/>
              <a:buChar char="–"/>
              <a:defRPr sz="2800">
                <a:solidFill>
                  <a:schemeClr val="tx1"/>
                </a:solidFill>
                <a:latin typeface="Calibri" pitchFamily="34" charset="0"/>
              </a:defRPr>
            </a:lvl2pPr>
            <a:lvl3pPr marL="1143000" indent="-228600" defTabSz="639763" eaLnBrk="0" hangingPunct="0">
              <a:spcBef>
                <a:spcPct val="20000"/>
              </a:spcBef>
              <a:buFont typeface="Arial" charset="0"/>
              <a:buChar char="•"/>
              <a:defRPr sz="2400">
                <a:solidFill>
                  <a:schemeClr val="tx1"/>
                </a:solidFill>
                <a:latin typeface="Calibri" pitchFamily="34" charset="0"/>
              </a:defRPr>
            </a:lvl3pPr>
            <a:lvl4pPr marL="1600200" indent="-228600" defTabSz="639763" eaLnBrk="0" hangingPunct="0">
              <a:spcBef>
                <a:spcPct val="20000"/>
              </a:spcBef>
              <a:buFont typeface="Arial" charset="0"/>
              <a:buChar char="–"/>
              <a:defRPr sz="2000">
                <a:solidFill>
                  <a:schemeClr val="tx1"/>
                </a:solidFill>
                <a:latin typeface="Calibri" pitchFamily="34" charset="0"/>
              </a:defRPr>
            </a:lvl4pPr>
            <a:lvl5pPr marL="2057400" indent="-228600" defTabSz="639763" eaLnBrk="0" hangingPunct="0">
              <a:spcBef>
                <a:spcPct val="20000"/>
              </a:spcBef>
              <a:buFont typeface="Arial" charset="0"/>
              <a:buChar char="»"/>
              <a:defRPr sz="2000">
                <a:solidFill>
                  <a:schemeClr val="tx1"/>
                </a:solidFill>
                <a:latin typeface="Calibri" pitchFamily="34" charset="0"/>
              </a:defRPr>
            </a:lvl5pPr>
            <a:lvl6pPr marL="25146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fr-FR" sz="2500">
                <a:solidFill>
                  <a:schemeClr val="bg1"/>
                </a:solidFill>
                <a:latin typeface="Comic Sans MS" pitchFamily="66" charset="0"/>
              </a:rPr>
              <a:t>Sintomas </a:t>
            </a:r>
          </a:p>
          <a:p>
            <a:pPr algn="ctr" eaLnBrk="1" hangingPunct="1">
              <a:spcBef>
                <a:spcPct val="0"/>
              </a:spcBef>
              <a:buFontTx/>
              <a:buNone/>
            </a:pPr>
            <a:r>
              <a:rPr lang="en-US" altLang="fr-FR" sz="2500">
                <a:solidFill>
                  <a:schemeClr val="bg1"/>
                </a:solidFill>
                <a:latin typeface="Comic Sans MS" pitchFamily="66" charset="0"/>
              </a:rPr>
              <a:t>negativos</a:t>
            </a:r>
          </a:p>
        </p:txBody>
      </p:sp>
      <p:grpSp>
        <p:nvGrpSpPr>
          <p:cNvPr id="40968" name="Group 8"/>
          <p:cNvGrpSpPr>
            <a:grpSpLocks/>
          </p:cNvGrpSpPr>
          <p:nvPr/>
        </p:nvGrpSpPr>
        <p:grpSpPr bwMode="auto">
          <a:xfrm>
            <a:off x="2895600" y="2971800"/>
            <a:ext cx="4927600" cy="3614738"/>
            <a:chOff x="1824" y="1872"/>
            <a:chExt cx="3104" cy="2277"/>
          </a:xfrm>
        </p:grpSpPr>
        <p:sp>
          <p:nvSpPr>
            <p:cNvPr id="40973" name="Oval 9"/>
            <p:cNvSpPr>
              <a:spLocks noChangeArrowheads="1"/>
            </p:cNvSpPr>
            <p:nvPr/>
          </p:nvSpPr>
          <p:spPr bwMode="auto">
            <a:xfrm>
              <a:off x="2506" y="2639"/>
              <a:ext cx="243" cy="277"/>
            </a:xfrm>
            <a:prstGeom prst="ellipse">
              <a:avLst/>
            </a:prstGeom>
            <a:solidFill>
              <a:srgbClr val="9933FF"/>
            </a:solidFill>
            <a:ln w="9525">
              <a:round/>
              <a:headEnd/>
              <a:tailEnd/>
            </a:ln>
            <a:effectLst/>
            <a:scene3d>
              <a:camera prst="legacyPerspectiveTopRight">
                <a:rot lat="0" lon="600000" rev="0"/>
              </a:camera>
              <a:lightRig rig="legacyFlat3" dir="b"/>
            </a:scene3d>
            <a:sp3d extrusionH="121893000" prstMaterial="legacyMatte">
              <a:bevelT w="13500" h="13500" prst="angle"/>
              <a:bevelB w="13500" h="13500" prst="angle"/>
              <a:extrusionClr>
                <a:srgbClr val="9933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pic>
          <p:nvPicPr>
            <p:cNvPr id="40974" name="Picture 10"/>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4" y="1872"/>
              <a:ext cx="3104" cy="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5" name="Picture 1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6" y="3066"/>
              <a:ext cx="1056"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6" name="Picture 1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85" y="3344"/>
              <a:ext cx="570" cy="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7" name="Picture 13"/>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08" y="3292"/>
              <a:ext cx="777" cy="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8" name="Picture 14"/>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08" y="2304"/>
              <a:ext cx="2002" cy="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9" name="Picture 15"/>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52" y="2400"/>
              <a:ext cx="856" cy="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80" name="Freeform 16"/>
            <p:cNvSpPr>
              <a:spLocks/>
            </p:cNvSpPr>
            <p:nvPr/>
          </p:nvSpPr>
          <p:spPr bwMode="auto">
            <a:xfrm>
              <a:off x="1936" y="2366"/>
              <a:ext cx="1688" cy="1129"/>
            </a:xfrm>
            <a:custGeom>
              <a:avLst/>
              <a:gdLst>
                <a:gd name="T0" fmla="*/ 163 w 1688"/>
                <a:gd name="T1" fmla="*/ 81 h 1129"/>
                <a:gd name="T2" fmla="*/ 249 w 1688"/>
                <a:gd name="T3" fmla="*/ 48 h 1129"/>
                <a:gd name="T4" fmla="*/ 266 w 1688"/>
                <a:gd name="T5" fmla="*/ 8 h 1129"/>
                <a:gd name="T6" fmla="*/ 275 w 1688"/>
                <a:gd name="T7" fmla="*/ 56 h 1129"/>
                <a:gd name="T8" fmla="*/ 281 w 1688"/>
                <a:gd name="T9" fmla="*/ 85 h 1129"/>
                <a:gd name="T10" fmla="*/ 325 w 1688"/>
                <a:gd name="T11" fmla="*/ 149 h 1129"/>
                <a:gd name="T12" fmla="*/ 303 w 1688"/>
                <a:gd name="T13" fmla="*/ 274 h 1129"/>
                <a:gd name="T14" fmla="*/ 297 w 1688"/>
                <a:gd name="T15" fmla="*/ 443 h 1129"/>
                <a:gd name="T16" fmla="*/ 406 w 1688"/>
                <a:gd name="T17" fmla="*/ 600 h 1129"/>
                <a:gd name="T18" fmla="*/ 578 w 1688"/>
                <a:gd name="T19" fmla="*/ 669 h 1129"/>
                <a:gd name="T20" fmla="*/ 853 w 1688"/>
                <a:gd name="T21" fmla="*/ 697 h 1129"/>
                <a:gd name="T22" fmla="*/ 1196 w 1688"/>
                <a:gd name="T23" fmla="*/ 769 h 1129"/>
                <a:gd name="T24" fmla="*/ 1539 w 1688"/>
                <a:gd name="T25" fmla="*/ 951 h 1129"/>
                <a:gd name="T26" fmla="*/ 1683 w 1688"/>
                <a:gd name="T27" fmla="*/ 1055 h 1129"/>
                <a:gd name="T28" fmla="*/ 1661 w 1688"/>
                <a:gd name="T29" fmla="*/ 1120 h 1129"/>
                <a:gd name="T30" fmla="*/ 1597 w 1688"/>
                <a:gd name="T31" fmla="*/ 1120 h 1129"/>
                <a:gd name="T32" fmla="*/ 1557 w 1688"/>
                <a:gd name="T33" fmla="*/ 1028 h 1129"/>
                <a:gd name="T34" fmla="*/ 1327 w 1688"/>
                <a:gd name="T35" fmla="*/ 866 h 1129"/>
                <a:gd name="T36" fmla="*/ 1056 w 1688"/>
                <a:gd name="T37" fmla="*/ 774 h 1129"/>
                <a:gd name="T38" fmla="*/ 645 w 1688"/>
                <a:gd name="T39" fmla="*/ 713 h 1129"/>
                <a:gd name="T40" fmla="*/ 384 w 1688"/>
                <a:gd name="T41" fmla="*/ 693 h 1129"/>
                <a:gd name="T42" fmla="*/ 181 w 1688"/>
                <a:gd name="T43" fmla="*/ 665 h 1129"/>
                <a:gd name="T44" fmla="*/ 59 w 1688"/>
                <a:gd name="T45" fmla="*/ 806 h 1129"/>
                <a:gd name="T46" fmla="*/ 109 w 1688"/>
                <a:gd name="T47" fmla="*/ 729 h 1129"/>
                <a:gd name="T48" fmla="*/ 90 w 1688"/>
                <a:gd name="T49" fmla="*/ 685 h 1129"/>
                <a:gd name="T50" fmla="*/ 0 w 1688"/>
                <a:gd name="T51" fmla="*/ 673 h 1129"/>
                <a:gd name="T52" fmla="*/ 95 w 1688"/>
                <a:gd name="T53" fmla="*/ 637 h 1129"/>
                <a:gd name="T54" fmla="*/ 153 w 1688"/>
                <a:gd name="T55" fmla="*/ 597 h 1129"/>
                <a:gd name="T56" fmla="*/ 109 w 1688"/>
                <a:gd name="T57" fmla="*/ 552 h 1129"/>
                <a:gd name="T58" fmla="*/ 63 w 1688"/>
                <a:gd name="T59" fmla="*/ 524 h 1129"/>
                <a:gd name="T60" fmla="*/ 149 w 1688"/>
                <a:gd name="T61" fmla="*/ 548 h 1129"/>
                <a:gd name="T62" fmla="*/ 230 w 1688"/>
                <a:gd name="T63" fmla="*/ 584 h 1129"/>
                <a:gd name="T64" fmla="*/ 357 w 1688"/>
                <a:gd name="T65" fmla="*/ 625 h 1129"/>
                <a:gd name="T66" fmla="*/ 311 w 1688"/>
                <a:gd name="T67" fmla="*/ 536 h 1129"/>
                <a:gd name="T68" fmla="*/ 204 w 1688"/>
                <a:gd name="T69" fmla="*/ 395 h 1129"/>
                <a:gd name="T70" fmla="*/ 109 w 1688"/>
                <a:gd name="T71" fmla="*/ 351 h 1129"/>
                <a:gd name="T72" fmla="*/ 36 w 1688"/>
                <a:gd name="T73" fmla="*/ 351 h 1129"/>
                <a:gd name="T74" fmla="*/ 90 w 1688"/>
                <a:gd name="T75" fmla="*/ 322 h 1129"/>
                <a:gd name="T76" fmla="*/ 99 w 1688"/>
                <a:gd name="T77" fmla="*/ 286 h 1129"/>
                <a:gd name="T78" fmla="*/ 59 w 1688"/>
                <a:gd name="T79" fmla="*/ 233 h 1129"/>
                <a:gd name="T80" fmla="*/ 122 w 1688"/>
                <a:gd name="T81" fmla="*/ 262 h 1129"/>
                <a:gd name="T82" fmla="*/ 144 w 1688"/>
                <a:gd name="T83" fmla="*/ 230 h 1129"/>
                <a:gd name="T84" fmla="*/ 140 w 1688"/>
                <a:gd name="T85" fmla="*/ 141 h 1129"/>
                <a:gd name="T86" fmla="*/ 172 w 1688"/>
                <a:gd name="T87" fmla="*/ 206 h 1129"/>
                <a:gd name="T88" fmla="*/ 189 w 1688"/>
                <a:gd name="T89" fmla="*/ 334 h 1129"/>
                <a:gd name="T90" fmla="*/ 212 w 1688"/>
                <a:gd name="T91" fmla="*/ 371 h 1129"/>
                <a:gd name="T92" fmla="*/ 262 w 1688"/>
                <a:gd name="T93" fmla="*/ 258 h 1129"/>
                <a:gd name="T94" fmla="*/ 281 w 1688"/>
                <a:gd name="T95" fmla="*/ 173 h 1129"/>
                <a:gd name="T96" fmla="*/ 257 w 1688"/>
                <a:gd name="T97" fmla="*/ 129 h 1129"/>
                <a:gd name="T98" fmla="*/ 207 w 1688"/>
                <a:gd name="T99" fmla="*/ 104 h 112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688" h="1129">
                  <a:moveTo>
                    <a:pt x="135" y="113"/>
                  </a:moveTo>
                  <a:lnTo>
                    <a:pt x="144" y="101"/>
                  </a:lnTo>
                  <a:lnTo>
                    <a:pt x="153" y="89"/>
                  </a:lnTo>
                  <a:lnTo>
                    <a:pt x="163" y="81"/>
                  </a:lnTo>
                  <a:lnTo>
                    <a:pt x="181" y="73"/>
                  </a:lnTo>
                  <a:lnTo>
                    <a:pt x="204" y="73"/>
                  </a:lnTo>
                  <a:lnTo>
                    <a:pt x="239" y="73"/>
                  </a:lnTo>
                  <a:lnTo>
                    <a:pt x="249" y="48"/>
                  </a:lnTo>
                  <a:lnTo>
                    <a:pt x="253" y="28"/>
                  </a:lnTo>
                  <a:lnTo>
                    <a:pt x="253" y="20"/>
                  </a:lnTo>
                  <a:lnTo>
                    <a:pt x="257" y="12"/>
                  </a:lnTo>
                  <a:lnTo>
                    <a:pt x="266" y="8"/>
                  </a:lnTo>
                  <a:lnTo>
                    <a:pt x="281" y="0"/>
                  </a:lnTo>
                  <a:lnTo>
                    <a:pt x="281" y="24"/>
                  </a:lnTo>
                  <a:lnTo>
                    <a:pt x="275" y="44"/>
                  </a:lnTo>
                  <a:lnTo>
                    <a:pt x="275" y="56"/>
                  </a:lnTo>
                  <a:lnTo>
                    <a:pt x="275" y="61"/>
                  </a:lnTo>
                  <a:lnTo>
                    <a:pt x="275" y="73"/>
                  </a:lnTo>
                  <a:lnTo>
                    <a:pt x="275" y="77"/>
                  </a:lnTo>
                  <a:lnTo>
                    <a:pt x="281" y="85"/>
                  </a:lnTo>
                  <a:lnTo>
                    <a:pt x="289" y="101"/>
                  </a:lnTo>
                  <a:lnTo>
                    <a:pt x="307" y="116"/>
                  </a:lnTo>
                  <a:lnTo>
                    <a:pt x="321" y="137"/>
                  </a:lnTo>
                  <a:lnTo>
                    <a:pt x="325" y="149"/>
                  </a:lnTo>
                  <a:lnTo>
                    <a:pt x="325" y="165"/>
                  </a:lnTo>
                  <a:lnTo>
                    <a:pt x="325" y="189"/>
                  </a:lnTo>
                  <a:lnTo>
                    <a:pt x="321" y="213"/>
                  </a:lnTo>
                  <a:lnTo>
                    <a:pt x="303" y="274"/>
                  </a:lnTo>
                  <a:lnTo>
                    <a:pt x="284" y="334"/>
                  </a:lnTo>
                  <a:lnTo>
                    <a:pt x="275" y="367"/>
                  </a:lnTo>
                  <a:lnTo>
                    <a:pt x="266" y="391"/>
                  </a:lnTo>
                  <a:lnTo>
                    <a:pt x="297" y="443"/>
                  </a:lnTo>
                  <a:lnTo>
                    <a:pt x="329" y="500"/>
                  </a:lnTo>
                  <a:lnTo>
                    <a:pt x="347" y="531"/>
                  </a:lnTo>
                  <a:lnTo>
                    <a:pt x="374" y="564"/>
                  </a:lnTo>
                  <a:lnTo>
                    <a:pt x="406" y="600"/>
                  </a:lnTo>
                  <a:lnTo>
                    <a:pt x="443" y="640"/>
                  </a:lnTo>
                  <a:lnTo>
                    <a:pt x="478" y="652"/>
                  </a:lnTo>
                  <a:lnTo>
                    <a:pt x="523" y="661"/>
                  </a:lnTo>
                  <a:lnTo>
                    <a:pt x="578" y="669"/>
                  </a:lnTo>
                  <a:lnTo>
                    <a:pt x="636" y="673"/>
                  </a:lnTo>
                  <a:lnTo>
                    <a:pt x="704" y="681"/>
                  </a:lnTo>
                  <a:lnTo>
                    <a:pt x="775" y="685"/>
                  </a:lnTo>
                  <a:lnTo>
                    <a:pt x="853" y="697"/>
                  </a:lnTo>
                  <a:lnTo>
                    <a:pt x="934" y="709"/>
                  </a:lnTo>
                  <a:lnTo>
                    <a:pt x="1020" y="725"/>
                  </a:lnTo>
                  <a:lnTo>
                    <a:pt x="1106" y="745"/>
                  </a:lnTo>
                  <a:lnTo>
                    <a:pt x="1196" y="769"/>
                  </a:lnTo>
                  <a:lnTo>
                    <a:pt x="1282" y="802"/>
                  </a:lnTo>
                  <a:lnTo>
                    <a:pt x="1367" y="842"/>
                  </a:lnTo>
                  <a:lnTo>
                    <a:pt x="1457" y="895"/>
                  </a:lnTo>
                  <a:lnTo>
                    <a:pt x="1539" y="951"/>
                  </a:lnTo>
                  <a:lnTo>
                    <a:pt x="1620" y="1019"/>
                  </a:lnTo>
                  <a:lnTo>
                    <a:pt x="1647" y="1031"/>
                  </a:lnTo>
                  <a:lnTo>
                    <a:pt x="1669" y="1043"/>
                  </a:lnTo>
                  <a:lnTo>
                    <a:pt x="1683" y="1055"/>
                  </a:lnTo>
                  <a:lnTo>
                    <a:pt x="1687" y="1072"/>
                  </a:lnTo>
                  <a:lnTo>
                    <a:pt x="1687" y="1088"/>
                  </a:lnTo>
                  <a:lnTo>
                    <a:pt x="1683" y="1100"/>
                  </a:lnTo>
                  <a:lnTo>
                    <a:pt x="1661" y="1120"/>
                  </a:lnTo>
                  <a:lnTo>
                    <a:pt x="1647" y="1128"/>
                  </a:lnTo>
                  <a:lnTo>
                    <a:pt x="1633" y="1128"/>
                  </a:lnTo>
                  <a:lnTo>
                    <a:pt x="1615" y="1128"/>
                  </a:lnTo>
                  <a:lnTo>
                    <a:pt x="1597" y="1120"/>
                  </a:lnTo>
                  <a:lnTo>
                    <a:pt x="1583" y="1108"/>
                  </a:lnTo>
                  <a:lnTo>
                    <a:pt x="1570" y="1088"/>
                  </a:lnTo>
                  <a:lnTo>
                    <a:pt x="1561" y="1064"/>
                  </a:lnTo>
                  <a:lnTo>
                    <a:pt x="1557" y="1028"/>
                  </a:lnTo>
                  <a:lnTo>
                    <a:pt x="1493" y="975"/>
                  </a:lnTo>
                  <a:lnTo>
                    <a:pt x="1435" y="931"/>
                  </a:lnTo>
                  <a:lnTo>
                    <a:pt x="1381" y="895"/>
                  </a:lnTo>
                  <a:lnTo>
                    <a:pt x="1327" y="866"/>
                  </a:lnTo>
                  <a:lnTo>
                    <a:pt x="1277" y="842"/>
                  </a:lnTo>
                  <a:lnTo>
                    <a:pt x="1223" y="826"/>
                  </a:lnTo>
                  <a:lnTo>
                    <a:pt x="1114" y="790"/>
                  </a:lnTo>
                  <a:lnTo>
                    <a:pt x="1056" y="774"/>
                  </a:lnTo>
                  <a:lnTo>
                    <a:pt x="997" y="757"/>
                  </a:lnTo>
                  <a:lnTo>
                    <a:pt x="880" y="742"/>
                  </a:lnTo>
                  <a:lnTo>
                    <a:pt x="763" y="729"/>
                  </a:lnTo>
                  <a:lnTo>
                    <a:pt x="645" y="713"/>
                  </a:lnTo>
                  <a:lnTo>
                    <a:pt x="591" y="706"/>
                  </a:lnTo>
                  <a:lnTo>
                    <a:pt x="537" y="701"/>
                  </a:lnTo>
                  <a:lnTo>
                    <a:pt x="433" y="697"/>
                  </a:lnTo>
                  <a:lnTo>
                    <a:pt x="384" y="693"/>
                  </a:lnTo>
                  <a:lnTo>
                    <a:pt x="325" y="681"/>
                  </a:lnTo>
                  <a:lnTo>
                    <a:pt x="262" y="661"/>
                  </a:lnTo>
                  <a:lnTo>
                    <a:pt x="194" y="633"/>
                  </a:lnTo>
                  <a:lnTo>
                    <a:pt x="181" y="665"/>
                  </a:lnTo>
                  <a:lnTo>
                    <a:pt x="172" y="693"/>
                  </a:lnTo>
                  <a:lnTo>
                    <a:pt x="140" y="737"/>
                  </a:lnTo>
                  <a:lnTo>
                    <a:pt x="104" y="774"/>
                  </a:lnTo>
                  <a:lnTo>
                    <a:pt x="59" y="806"/>
                  </a:lnTo>
                  <a:lnTo>
                    <a:pt x="77" y="778"/>
                  </a:lnTo>
                  <a:lnTo>
                    <a:pt x="90" y="757"/>
                  </a:lnTo>
                  <a:lnTo>
                    <a:pt x="104" y="742"/>
                  </a:lnTo>
                  <a:lnTo>
                    <a:pt x="109" y="729"/>
                  </a:lnTo>
                  <a:lnTo>
                    <a:pt x="117" y="709"/>
                  </a:lnTo>
                  <a:lnTo>
                    <a:pt x="113" y="697"/>
                  </a:lnTo>
                  <a:lnTo>
                    <a:pt x="104" y="688"/>
                  </a:lnTo>
                  <a:lnTo>
                    <a:pt x="90" y="685"/>
                  </a:lnTo>
                  <a:lnTo>
                    <a:pt x="50" y="681"/>
                  </a:lnTo>
                  <a:lnTo>
                    <a:pt x="27" y="677"/>
                  </a:lnTo>
                  <a:lnTo>
                    <a:pt x="13" y="677"/>
                  </a:lnTo>
                  <a:lnTo>
                    <a:pt x="0" y="673"/>
                  </a:lnTo>
                  <a:lnTo>
                    <a:pt x="0" y="669"/>
                  </a:lnTo>
                  <a:lnTo>
                    <a:pt x="36" y="657"/>
                  </a:lnTo>
                  <a:lnTo>
                    <a:pt x="68" y="649"/>
                  </a:lnTo>
                  <a:lnTo>
                    <a:pt x="95" y="637"/>
                  </a:lnTo>
                  <a:lnTo>
                    <a:pt x="113" y="628"/>
                  </a:lnTo>
                  <a:lnTo>
                    <a:pt x="131" y="620"/>
                  </a:lnTo>
                  <a:lnTo>
                    <a:pt x="140" y="613"/>
                  </a:lnTo>
                  <a:lnTo>
                    <a:pt x="153" y="597"/>
                  </a:lnTo>
                  <a:lnTo>
                    <a:pt x="153" y="589"/>
                  </a:lnTo>
                  <a:lnTo>
                    <a:pt x="144" y="577"/>
                  </a:lnTo>
                  <a:lnTo>
                    <a:pt x="127" y="564"/>
                  </a:lnTo>
                  <a:lnTo>
                    <a:pt x="109" y="552"/>
                  </a:lnTo>
                  <a:lnTo>
                    <a:pt x="90" y="544"/>
                  </a:lnTo>
                  <a:lnTo>
                    <a:pt x="77" y="531"/>
                  </a:lnTo>
                  <a:lnTo>
                    <a:pt x="68" y="528"/>
                  </a:lnTo>
                  <a:lnTo>
                    <a:pt x="63" y="524"/>
                  </a:lnTo>
                  <a:lnTo>
                    <a:pt x="81" y="519"/>
                  </a:lnTo>
                  <a:lnTo>
                    <a:pt x="99" y="524"/>
                  </a:lnTo>
                  <a:lnTo>
                    <a:pt x="122" y="531"/>
                  </a:lnTo>
                  <a:lnTo>
                    <a:pt x="149" y="548"/>
                  </a:lnTo>
                  <a:lnTo>
                    <a:pt x="163" y="556"/>
                  </a:lnTo>
                  <a:lnTo>
                    <a:pt x="181" y="564"/>
                  </a:lnTo>
                  <a:lnTo>
                    <a:pt x="204" y="572"/>
                  </a:lnTo>
                  <a:lnTo>
                    <a:pt x="230" y="584"/>
                  </a:lnTo>
                  <a:lnTo>
                    <a:pt x="289" y="609"/>
                  </a:lnTo>
                  <a:lnTo>
                    <a:pt x="316" y="617"/>
                  </a:lnTo>
                  <a:lnTo>
                    <a:pt x="339" y="625"/>
                  </a:lnTo>
                  <a:lnTo>
                    <a:pt x="357" y="625"/>
                  </a:lnTo>
                  <a:lnTo>
                    <a:pt x="361" y="617"/>
                  </a:lnTo>
                  <a:lnTo>
                    <a:pt x="352" y="600"/>
                  </a:lnTo>
                  <a:lnTo>
                    <a:pt x="334" y="572"/>
                  </a:lnTo>
                  <a:lnTo>
                    <a:pt x="311" y="536"/>
                  </a:lnTo>
                  <a:lnTo>
                    <a:pt x="284" y="500"/>
                  </a:lnTo>
                  <a:lnTo>
                    <a:pt x="257" y="463"/>
                  </a:lnTo>
                  <a:lnTo>
                    <a:pt x="230" y="427"/>
                  </a:lnTo>
                  <a:lnTo>
                    <a:pt x="204" y="395"/>
                  </a:lnTo>
                  <a:lnTo>
                    <a:pt x="181" y="375"/>
                  </a:lnTo>
                  <a:lnTo>
                    <a:pt x="157" y="363"/>
                  </a:lnTo>
                  <a:lnTo>
                    <a:pt x="135" y="354"/>
                  </a:lnTo>
                  <a:lnTo>
                    <a:pt x="109" y="351"/>
                  </a:lnTo>
                  <a:lnTo>
                    <a:pt x="86" y="351"/>
                  </a:lnTo>
                  <a:lnTo>
                    <a:pt x="68" y="351"/>
                  </a:lnTo>
                  <a:lnTo>
                    <a:pt x="50" y="351"/>
                  </a:lnTo>
                  <a:lnTo>
                    <a:pt x="36" y="351"/>
                  </a:lnTo>
                  <a:lnTo>
                    <a:pt x="32" y="347"/>
                  </a:lnTo>
                  <a:lnTo>
                    <a:pt x="50" y="339"/>
                  </a:lnTo>
                  <a:lnTo>
                    <a:pt x="68" y="331"/>
                  </a:lnTo>
                  <a:lnTo>
                    <a:pt x="90" y="322"/>
                  </a:lnTo>
                  <a:lnTo>
                    <a:pt x="99" y="314"/>
                  </a:lnTo>
                  <a:lnTo>
                    <a:pt x="104" y="302"/>
                  </a:lnTo>
                  <a:lnTo>
                    <a:pt x="104" y="294"/>
                  </a:lnTo>
                  <a:lnTo>
                    <a:pt x="99" y="286"/>
                  </a:lnTo>
                  <a:lnTo>
                    <a:pt x="81" y="266"/>
                  </a:lnTo>
                  <a:lnTo>
                    <a:pt x="63" y="245"/>
                  </a:lnTo>
                  <a:lnTo>
                    <a:pt x="59" y="238"/>
                  </a:lnTo>
                  <a:lnTo>
                    <a:pt x="59" y="233"/>
                  </a:lnTo>
                  <a:lnTo>
                    <a:pt x="63" y="233"/>
                  </a:lnTo>
                  <a:lnTo>
                    <a:pt x="73" y="238"/>
                  </a:lnTo>
                  <a:lnTo>
                    <a:pt x="95" y="250"/>
                  </a:lnTo>
                  <a:lnTo>
                    <a:pt x="122" y="262"/>
                  </a:lnTo>
                  <a:lnTo>
                    <a:pt x="131" y="262"/>
                  </a:lnTo>
                  <a:lnTo>
                    <a:pt x="140" y="258"/>
                  </a:lnTo>
                  <a:lnTo>
                    <a:pt x="144" y="245"/>
                  </a:lnTo>
                  <a:lnTo>
                    <a:pt x="144" y="230"/>
                  </a:lnTo>
                  <a:lnTo>
                    <a:pt x="144" y="185"/>
                  </a:lnTo>
                  <a:lnTo>
                    <a:pt x="140" y="165"/>
                  </a:lnTo>
                  <a:lnTo>
                    <a:pt x="140" y="149"/>
                  </a:lnTo>
                  <a:lnTo>
                    <a:pt x="140" y="141"/>
                  </a:lnTo>
                  <a:lnTo>
                    <a:pt x="140" y="137"/>
                  </a:lnTo>
                  <a:lnTo>
                    <a:pt x="157" y="161"/>
                  </a:lnTo>
                  <a:lnTo>
                    <a:pt x="167" y="185"/>
                  </a:lnTo>
                  <a:lnTo>
                    <a:pt x="172" y="206"/>
                  </a:lnTo>
                  <a:lnTo>
                    <a:pt x="176" y="230"/>
                  </a:lnTo>
                  <a:lnTo>
                    <a:pt x="176" y="270"/>
                  </a:lnTo>
                  <a:lnTo>
                    <a:pt x="181" y="302"/>
                  </a:lnTo>
                  <a:lnTo>
                    <a:pt x="189" y="334"/>
                  </a:lnTo>
                  <a:lnTo>
                    <a:pt x="199" y="359"/>
                  </a:lnTo>
                  <a:lnTo>
                    <a:pt x="204" y="367"/>
                  </a:lnTo>
                  <a:lnTo>
                    <a:pt x="207" y="371"/>
                  </a:lnTo>
                  <a:lnTo>
                    <a:pt x="212" y="371"/>
                  </a:lnTo>
                  <a:lnTo>
                    <a:pt x="217" y="363"/>
                  </a:lnTo>
                  <a:lnTo>
                    <a:pt x="235" y="322"/>
                  </a:lnTo>
                  <a:lnTo>
                    <a:pt x="249" y="286"/>
                  </a:lnTo>
                  <a:lnTo>
                    <a:pt x="262" y="258"/>
                  </a:lnTo>
                  <a:lnTo>
                    <a:pt x="271" y="230"/>
                  </a:lnTo>
                  <a:lnTo>
                    <a:pt x="275" y="209"/>
                  </a:lnTo>
                  <a:lnTo>
                    <a:pt x="281" y="193"/>
                  </a:lnTo>
                  <a:lnTo>
                    <a:pt x="281" y="173"/>
                  </a:lnTo>
                  <a:lnTo>
                    <a:pt x="275" y="157"/>
                  </a:lnTo>
                  <a:lnTo>
                    <a:pt x="271" y="149"/>
                  </a:lnTo>
                  <a:lnTo>
                    <a:pt x="262" y="141"/>
                  </a:lnTo>
                  <a:lnTo>
                    <a:pt x="257" y="129"/>
                  </a:lnTo>
                  <a:lnTo>
                    <a:pt x="249" y="116"/>
                  </a:lnTo>
                  <a:lnTo>
                    <a:pt x="239" y="109"/>
                  </a:lnTo>
                  <a:lnTo>
                    <a:pt x="221" y="104"/>
                  </a:lnTo>
                  <a:lnTo>
                    <a:pt x="207" y="104"/>
                  </a:lnTo>
                  <a:lnTo>
                    <a:pt x="172" y="113"/>
                  </a:lnTo>
                  <a:lnTo>
                    <a:pt x="157" y="113"/>
                  </a:lnTo>
                  <a:lnTo>
                    <a:pt x="149" y="113"/>
                  </a:lnTo>
                </a:path>
              </a:pathLst>
            </a:custGeom>
            <a:solidFill>
              <a:srgbClr val="FFCC00"/>
            </a:solidFill>
            <a:ln>
              <a:noFill/>
            </a:ln>
            <a:effectLst/>
            <a:extLst>
              <a:ext uri="{91240B29-F687-4F45-9708-019B960494DF}">
                <a14:hiddenLine xmlns:a14="http://schemas.microsoft.com/office/drawing/2010/main" w="12699"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40981" name="Freeform 17"/>
            <p:cNvSpPr>
              <a:spLocks/>
            </p:cNvSpPr>
            <p:nvPr/>
          </p:nvSpPr>
          <p:spPr bwMode="auto">
            <a:xfrm>
              <a:off x="2736" y="2880"/>
              <a:ext cx="914" cy="562"/>
            </a:xfrm>
            <a:custGeom>
              <a:avLst/>
              <a:gdLst>
                <a:gd name="T0" fmla="*/ 101 w 914"/>
                <a:gd name="T1" fmla="*/ 79 h 562"/>
                <a:gd name="T2" fmla="*/ 55 w 914"/>
                <a:gd name="T3" fmla="*/ 51 h 562"/>
                <a:gd name="T4" fmla="*/ 23 w 914"/>
                <a:gd name="T5" fmla="*/ 43 h 562"/>
                <a:gd name="T6" fmla="*/ 5 w 914"/>
                <a:gd name="T7" fmla="*/ 55 h 562"/>
                <a:gd name="T8" fmla="*/ 14 w 914"/>
                <a:gd name="T9" fmla="*/ 43 h 562"/>
                <a:gd name="T10" fmla="*/ 23 w 914"/>
                <a:gd name="T11" fmla="*/ 20 h 562"/>
                <a:gd name="T12" fmla="*/ 41 w 914"/>
                <a:gd name="T13" fmla="*/ 20 h 562"/>
                <a:gd name="T14" fmla="*/ 83 w 914"/>
                <a:gd name="T15" fmla="*/ 47 h 562"/>
                <a:gd name="T16" fmla="*/ 101 w 914"/>
                <a:gd name="T17" fmla="*/ 47 h 562"/>
                <a:gd name="T18" fmla="*/ 96 w 914"/>
                <a:gd name="T19" fmla="*/ 23 h 562"/>
                <a:gd name="T20" fmla="*/ 91 w 914"/>
                <a:gd name="T21" fmla="*/ 0 h 562"/>
                <a:gd name="T22" fmla="*/ 119 w 914"/>
                <a:gd name="T23" fmla="*/ 32 h 562"/>
                <a:gd name="T24" fmla="*/ 128 w 914"/>
                <a:gd name="T25" fmla="*/ 62 h 562"/>
                <a:gd name="T26" fmla="*/ 133 w 914"/>
                <a:gd name="T27" fmla="*/ 82 h 562"/>
                <a:gd name="T28" fmla="*/ 228 w 914"/>
                <a:gd name="T29" fmla="*/ 94 h 562"/>
                <a:gd name="T30" fmla="*/ 329 w 914"/>
                <a:gd name="T31" fmla="*/ 122 h 562"/>
                <a:gd name="T32" fmla="*/ 411 w 914"/>
                <a:gd name="T33" fmla="*/ 157 h 562"/>
                <a:gd name="T34" fmla="*/ 511 w 914"/>
                <a:gd name="T35" fmla="*/ 216 h 562"/>
                <a:gd name="T36" fmla="*/ 635 w 914"/>
                <a:gd name="T37" fmla="*/ 294 h 562"/>
                <a:gd name="T38" fmla="*/ 771 w 914"/>
                <a:gd name="T39" fmla="*/ 400 h 562"/>
                <a:gd name="T40" fmla="*/ 877 w 914"/>
                <a:gd name="T41" fmla="*/ 475 h 562"/>
                <a:gd name="T42" fmla="*/ 909 w 914"/>
                <a:gd name="T43" fmla="*/ 498 h 562"/>
                <a:gd name="T44" fmla="*/ 913 w 914"/>
                <a:gd name="T45" fmla="*/ 522 h 562"/>
                <a:gd name="T46" fmla="*/ 890 w 914"/>
                <a:gd name="T47" fmla="*/ 554 h 562"/>
                <a:gd name="T48" fmla="*/ 858 w 914"/>
                <a:gd name="T49" fmla="*/ 561 h 562"/>
                <a:gd name="T50" fmla="*/ 831 w 914"/>
                <a:gd name="T51" fmla="*/ 554 h 562"/>
                <a:gd name="T52" fmla="*/ 804 w 914"/>
                <a:gd name="T53" fmla="*/ 522 h 562"/>
                <a:gd name="T54" fmla="*/ 790 w 914"/>
                <a:gd name="T55" fmla="*/ 467 h 562"/>
                <a:gd name="T56" fmla="*/ 667 w 914"/>
                <a:gd name="T57" fmla="*/ 361 h 562"/>
                <a:gd name="T58" fmla="*/ 553 w 914"/>
                <a:gd name="T59" fmla="*/ 278 h 562"/>
                <a:gd name="T60" fmla="*/ 452 w 914"/>
                <a:gd name="T61" fmla="*/ 216 h 562"/>
                <a:gd name="T62" fmla="*/ 320 w 914"/>
                <a:gd name="T63" fmla="*/ 149 h 562"/>
                <a:gd name="T64" fmla="*/ 256 w 914"/>
                <a:gd name="T65" fmla="*/ 125 h 562"/>
                <a:gd name="T66" fmla="*/ 174 w 914"/>
                <a:gd name="T67" fmla="*/ 114 h 562"/>
                <a:gd name="T68" fmla="*/ 115 w 914"/>
                <a:gd name="T69" fmla="*/ 118 h 562"/>
                <a:gd name="T70" fmla="*/ 83 w 914"/>
                <a:gd name="T71" fmla="*/ 146 h 562"/>
                <a:gd name="T72" fmla="*/ 59 w 914"/>
                <a:gd name="T73" fmla="*/ 173 h 562"/>
                <a:gd name="T74" fmla="*/ 51 w 914"/>
                <a:gd name="T75" fmla="*/ 157 h 562"/>
                <a:gd name="T76" fmla="*/ 23 w 914"/>
                <a:gd name="T77" fmla="*/ 114 h 562"/>
                <a:gd name="T78" fmla="*/ 83 w 914"/>
                <a:gd name="T79" fmla="*/ 110 h 562"/>
                <a:gd name="T80" fmla="*/ 115 w 914"/>
                <a:gd name="T81" fmla="*/ 91 h 5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14" h="562">
                  <a:moveTo>
                    <a:pt x="115" y="86"/>
                  </a:moveTo>
                  <a:lnTo>
                    <a:pt x="101" y="79"/>
                  </a:lnTo>
                  <a:lnTo>
                    <a:pt x="78" y="67"/>
                  </a:lnTo>
                  <a:lnTo>
                    <a:pt x="55" y="51"/>
                  </a:lnTo>
                  <a:lnTo>
                    <a:pt x="37" y="43"/>
                  </a:lnTo>
                  <a:lnTo>
                    <a:pt x="23" y="43"/>
                  </a:lnTo>
                  <a:lnTo>
                    <a:pt x="14" y="51"/>
                  </a:lnTo>
                  <a:lnTo>
                    <a:pt x="5" y="55"/>
                  </a:lnTo>
                  <a:lnTo>
                    <a:pt x="0" y="55"/>
                  </a:lnTo>
                  <a:lnTo>
                    <a:pt x="14" y="43"/>
                  </a:lnTo>
                  <a:lnTo>
                    <a:pt x="19" y="32"/>
                  </a:lnTo>
                  <a:lnTo>
                    <a:pt x="23" y="20"/>
                  </a:lnTo>
                  <a:lnTo>
                    <a:pt x="23" y="0"/>
                  </a:lnTo>
                  <a:lnTo>
                    <a:pt x="41" y="20"/>
                  </a:lnTo>
                  <a:lnTo>
                    <a:pt x="64" y="39"/>
                  </a:lnTo>
                  <a:lnTo>
                    <a:pt x="83" y="47"/>
                  </a:lnTo>
                  <a:lnTo>
                    <a:pt x="96" y="51"/>
                  </a:lnTo>
                  <a:lnTo>
                    <a:pt x="101" y="47"/>
                  </a:lnTo>
                  <a:lnTo>
                    <a:pt x="101" y="43"/>
                  </a:lnTo>
                  <a:lnTo>
                    <a:pt x="96" y="23"/>
                  </a:lnTo>
                  <a:lnTo>
                    <a:pt x="91" y="8"/>
                  </a:lnTo>
                  <a:lnTo>
                    <a:pt x="91" y="0"/>
                  </a:lnTo>
                  <a:lnTo>
                    <a:pt x="105" y="20"/>
                  </a:lnTo>
                  <a:lnTo>
                    <a:pt x="119" y="32"/>
                  </a:lnTo>
                  <a:lnTo>
                    <a:pt x="128" y="51"/>
                  </a:lnTo>
                  <a:lnTo>
                    <a:pt x="128" y="62"/>
                  </a:lnTo>
                  <a:lnTo>
                    <a:pt x="133" y="71"/>
                  </a:lnTo>
                  <a:lnTo>
                    <a:pt x="133" y="82"/>
                  </a:lnTo>
                  <a:lnTo>
                    <a:pt x="174" y="86"/>
                  </a:lnTo>
                  <a:lnTo>
                    <a:pt x="228" y="94"/>
                  </a:lnTo>
                  <a:lnTo>
                    <a:pt x="292" y="110"/>
                  </a:lnTo>
                  <a:lnTo>
                    <a:pt x="329" y="122"/>
                  </a:lnTo>
                  <a:lnTo>
                    <a:pt x="371" y="137"/>
                  </a:lnTo>
                  <a:lnTo>
                    <a:pt x="411" y="157"/>
                  </a:lnTo>
                  <a:lnTo>
                    <a:pt x="461" y="185"/>
                  </a:lnTo>
                  <a:lnTo>
                    <a:pt x="511" y="216"/>
                  </a:lnTo>
                  <a:lnTo>
                    <a:pt x="571" y="251"/>
                  </a:lnTo>
                  <a:lnTo>
                    <a:pt x="635" y="294"/>
                  </a:lnTo>
                  <a:lnTo>
                    <a:pt x="699" y="345"/>
                  </a:lnTo>
                  <a:lnTo>
                    <a:pt x="771" y="400"/>
                  </a:lnTo>
                  <a:lnTo>
                    <a:pt x="849" y="467"/>
                  </a:lnTo>
                  <a:lnTo>
                    <a:pt x="877" y="475"/>
                  </a:lnTo>
                  <a:lnTo>
                    <a:pt x="895" y="486"/>
                  </a:lnTo>
                  <a:lnTo>
                    <a:pt x="909" y="498"/>
                  </a:lnTo>
                  <a:lnTo>
                    <a:pt x="913" y="510"/>
                  </a:lnTo>
                  <a:lnTo>
                    <a:pt x="913" y="522"/>
                  </a:lnTo>
                  <a:lnTo>
                    <a:pt x="909" y="534"/>
                  </a:lnTo>
                  <a:lnTo>
                    <a:pt x="890" y="554"/>
                  </a:lnTo>
                  <a:lnTo>
                    <a:pt x="877" y="557"/>
                  </a:lnTo>
                  <a:lnTo>
                    <a:pt x="858" y="561"/>
                  </a:lnTo>
                  <a:lnTo>
                    <a:pt x="844" y="557"/>
                  </a:lnTo>
                  <a:lnTo>
                    <a:pt x="831" y="554"/>
                  </a:lnTo>
                  <a:lnTo>
                    <a:pt x="817" y="542"/>
                  </a:lnTo>
                  <a:lnTo>
                    <a:pt x="804" y="522"/>
                  </a:lnTo>
                  <a:lnTo>
                    <a:pt x="794" y="498"/>
                  </a:lnTo>
                  <a:lnTo>
                    <a:pt x="790" y="467"/>
                  </a:lnTo>
                  <a:lnTo>
                    <a:pt x="726" y="412"/>
                  </a:lnTo>
                  <a:lnTo>
                    <a:pt x="667" y="361"/>
                  </a:lnTo>
                  <a:lnTo>
                    <a:pt x="607" y="318"/>
                  </a:lnTo>
                  <a:lnTo>
                    <a:pt x="553" y="278"/>
                  </a:lnTo>
                  <a:lnTo>
                    <a:pt x="497" y="247"/>
                  </a:lnTo>
                  <a:lnTo>
                    <a:pt x="452" y="216"/>
                  </a:lnTo>
                  <a:lnTo>
                    <a:pt x="361" y="168"/>
                  </a:lnTo>
                  <a:lnTo>
                    <a:pt x="320" y="149"/>
                  </a:lnTo>
                  <a:lnTo>
                    <a:pt x="288" y="137"/>
                  </a:lnTo>
                  <a:lnTo>
                    <a:pt x="256" y="125"/>
                  </a:lnTo>
                  <a:lnTo>
                    <a:pt x="224" y="118"/>
                  </a:lnTo>
                  <a:lnTo>
                    <a:pt x="174" y="114"/>
                  </a:lnTo>
                  <a:lnTo>
                    <a:pt x="133" y="114"/>
                  </a:lnTo>
                  <a:lnTo>
                    <a:pt x="115" y="118"/>
                  </a:lnTo>
                  <a:lnTo>
                    <a:pt x="101" y="125"/>
                  </a:lnTo>
                  <a:lnTo>
                    <a:pt x="83" y="146"/>
                  </a:lnTo>
                  <a:lnTo>
                    <a:pt x="69" y="168"/>
                  </a:lnTo>
                  <a:lnTo>
                    <a:pt x="59" y="173"/>
                  </a:lnTo>
                  <a:lnTo>
                    <a:pt x="55" y="177"/>
                  </a:lnTo>
                  <a:lnTo>
                    <a:pt x="51" y="157"/>
                  </a:lnTo>
                  <a:lnTo>
                    <a:pt x="46" y="141"/>
                  </a:lnTo>
                  <a:lnTo>
                    <a:pt x="23" y="114"/>
                  </a:lnTo>
                  <a:lnTo>
                    <a:pt x="59" y="118"/>
                  </a:lnTo>
                  <a:lnTo>
                    <a:pt x="83" y="110"/>
                  </a:lnTo>
                  <a:lnTo>
                    <a:pt x="101" y="98"/>
                  </a:lnTo>
                  <a:lnTo>
                    <a:pt x="115" y="91"/>
                  </a:lnTo>
                </a:path>
              </a:pathLst>
            </a:custGeom>
            <a:solidFill>
              <a:srgbClr val="FFCC00"/>
            </a:solidFill>
            <a:ln>
              <a:noFill/>
            </a:ln>
            <a:effectLst/>
            <a:extLst>
              <a:ext uri="{91240B29-F687-4F45-9708-019B960494DF}">
                <a14:hiddenLine xmlns:a14="http://schemas.microsoft.com/office/drawing/2010/main" w="12699"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40982" name="Freeform 18"/>
            <p:cNvSpPr>
              <a:spLocks/>
            </p:cNvSpPr>
            <p:nvPr/>
          </p:nvSpPr>
          <p:spPr bwMode="auto">
            <a:xfrm>
              <a:off x="2592" y="2688"/>
              <a:ext cx="1124" cy="636"/>
            </a:xfrm>
            <a:custGeom>
              <a:avLst/>
              <a:gdLst>
                <a:gd name="T0" fmla="*/ 97 w 1124"/>
                <a:gd name="T1" fmla="*/ 93 h 636"/>
                <a:gd name="T2" fmla="*/ 59 w 1124"/>
                <a:gd name="T3" fmla="*/ 79 h 636"/>
                <a:gd name="T4" fmla="*/ 32 w 1124"/>
                <a:gd name="T5" fmla="*/ 52 h 636"/>
                <a:gd name="T6" fmla="*/ 46 w 1124"/>
                <a:gd name="T7" fmla="*/ 41 h 636"/>
                <a:gd name="T8" fmla="*/ 69 w 1124"/>
                <a:gd name="T9" fmla="*/ 59 h 636"/>
                <a:gd name="T10" fmla="*/ 73 w 1124"/>
                <a:gd name="T11" fmla="*/ 55 h 636"/>
                <a:gd name="T12" fmla="*/ 73 w 1124"/>
                <a:gd name="T13" fmla="*/ 26 h 636"/>
                <a:gd name="T14" fmla="*/ 69 w 1124"/>
                <a:gd name="T15" fmla="*/ 0 h 636"/>
                <a:gd name="T16" fmla="*/ 97 w 1124"/>
                <a:gd name="T17" fmla="*/ 30 h 636"/>
                <a:gd name="T18" fmla="*/ 110 w 1124"/>
                <a:gd name="T19" fmla="*/ 44 h 636"/>
                <a:gd name="T20" fmla="*/ 110 w 1124"/>
                <a:gd name="T21" fmla="*/ 64 h 636"/>
                <a:gd name="T22" fmla="*/ 189 w 1124"/>
                <a:gd name="T23" fmla="*/ 70 h 636"/>
                <a:gd name="T24" fmla="*/ 336 w 1124"/>
                <a:gd name="T25" fmla="*/ 75 h 636"/>
                <a:gd name="T26" fmla="*/ 474 w 1124"/>
                <a:gd name="T27" fmla="*/ 101 h 636"/>
                <a:gd name="T28" fmla="*/ 598 w 1124"/>
                <a:gd name="T29" fmla="*/ 153 h 636"/>
                <a:gd name="T30" fmla="*/ 718 w 1124"/>
                <a:gd name="T31" fmla="*/ 216 h 636"/>
                <a:gd name="T32" fmla="*/ 879 w 1124"/>
                <a:gd name="T33" fmla="*/ 348 h 636"/>
                <a:gd name="T34" fmla="*/ 1059 w 1124"/>
                <a:gd name="T35" fmla="*/ 553 h 636"/>
                <a:gd name="T36" fmla="*/ 1105 w 1124"/>
                <a:gd name="T37" fmla="*/ 571 h 636"/>
                <a:gd name="T38" fmla="*/ 1123 w 1124"/>
                <a:gd name="T39" fmla="*/ 594 h 636"/>
                <a:gd name="T40" fmla="*/ 1123 w 1124"/>
                <a:gd name="T41" fmla="*/ 613 h 636"/>
                <a:gd name="T42" fmla="*/ 1083 w 1124"/>
                <a:gd name="T43" fmla="*/ 635 h 636"/>
                <a:gd name="T44" fmla="*/ 1059 w 1124"/>
                <a:gd name="T45" fmla="*/ 631 h 636"/>
                <a:gd name="T46" fmla="*/ 1040 w 1124"/>
                <a:gd name="T47" fmla="*/ 613 h 636"/>
                <a:gd name="T48" fmla="*/ 1035 w 1124"/>
                <a:gd name="T49" fmla="*/ 575 h 636"/>
                <a:gd name="T50" fmla="*/ 884 w 1124"/>
                <a:gd name="T51" fmla="*/ 403 h 636"/>
                <a:gd name="T52" fmla="*/ 778 w 1124"/>
                <a:gd name="T53" fmla="*/ 306 h 636"/>
                <a:gd name="T54" fmla="*/ 676 w 1124"/>
                <a:gd name="T55" fmla="*/ 227 h 636"/>
                <a:gd name="T56" fmla="*/ 570 w 1124"/>
                <a:gd name="T57" fmla="*/ 168 h 636"/>
                <a:gd name="T58" fmla="*/ 474 w 1124"/>
                <a:gd name="T59" fmla="*/ 130 h 636"/>
                <a:gd name="T60" fmla="*/ 377 w 1124"/>
                <a:gd name="T61" fmla="*/ 112 h 636"/>
                <a:gd name="T62" fmla="*/ 248 w 1124"/>
                <a:gd name="T63" fmla="*/ 104 h 636"/>
                <a:gd name="T64" fmla="*/ 133 w 1124"/>
                <a:gd name="T65" fmla="*/ 116 h 636"/>
                <a:gd name="T66" fmla="*/ 78 w 1124"/>
                <a:gd name="T67" fmla="*/ 134 h 636"/>
                <a:gd name="T68" fmla="*/ 32 w 1124"/>
                <a:gd name="T69" fmla="*/ 149 h 636"/>
                <a:gd name="T70" fmla="*/ 9 w 1124"/>
                <a:gd name="T71" fmla="*/ 153 h 636"/>
                <a:gd name="T72" fmla="*/ 5 w 1124"/>
                <a:gd name="T73" fmla="*/ 145 h 636"/>
                <a:gd name="T74" fmla="*/ 27 w 1124"/>
                <a:gd name="T75" fmla="*/ 138 h 636"/>
                <a:gd name="T76" fmla="*/ 69 w 1124"/>
                <a:gd name="T77" fmla="*/ 127 h 636"/>
                <a:gd name="T78" fmla="*/ 101 w 1124"/>
                <a:gd name="T79" fmla="*/ 112 h 6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124" h="636">
                  <a:moveTo>
                    <a:pt x="110" y="97"/>
                  </a:moveTo>
                  <a:lnTo>
                    <a:pt x="97" y="93"/>
                  </a:lnTo>
                  <a:lnTo>
                    <a:pt x="73" y="85"/>
                  </a:lnTo>
                  <a:lnTo>
                    <a:pt x="59" y="79"/>
                  </a:lnTo>
                  <a:lnTo>
                    <a:pt x="46" y="67"/>
                  </a:lnTo>
                  <a:lnTo>
                    <a:pt x="32" y="52"/>
                  </a:lnTo>
                  <a:lnTo>
                    <a:pt x="19" y="30"/>
                  </a:lnTo>
                  <a:lnTo>
                    <a:pt x="46" y="41"/>
                  </a:lnTo>
                  <a:lnTo>
                    <a:pt x="59" y="52"/>
                  </a:lnTo>
                  <a:lnTo>
                    <a:pt x="69" y="59"/>
                  </a:lnTo>
                  <a:lnTo>
                    <a:pt x="73" y="59"/>
                  </a:lnTo>
                  <a:lnTo>
                    <a:pt x="73" y="55"/>
                  </a:lnTo>
                  <a:lnTo>
                    <a:pt x="73" y="49"/>
                  </a:lnTo>
                  <a:lnTo>
                    <a:pt x="73" y="26"/>
                  </a:lnTo>
                  <a:lnTo>
                    <a:pt x="69" y="7"/>
                  </a:lnTo>
                  <a:lnTo>
                    <a:pt x="69" y="0"/>
                  </a:lnTo>
                  <a:lnTo>
                    <a:pt x="87" y="19"/>
                  </a:lnTo>
                  <a:lnTo>
                    <a:pt x="97" y="30"/>
                  </a:lnTo>
                  <a:lnTo>
                    <a:pt x="105" y="37"/>
                  </a:lnTo>
                  <a:lnTo>
                    <a:pt x="110" y="44"/>
                  </a:lnTo>
                  <a:lnTo>
                    <a:pt x="110" y="55"/>
                  </a:lnTo>
                  <a:lnTo>
                    <a:pt x="110" y="64"/>
                  </a:lnTo>
                  <a:lnTo>
                    <a:pt x="110" y="79"/>
                  </a:lnTo>
                  <a:lnTo>
                    <a:pt x="189" y="70"/>
                  </a:lnTo>
                  <a:lnTo>
                    <a:pt x="263" y="70"/>
                  </a:lnTo>
                  <a:lnTo>
                    <a:pt x="336" y="75"/>
                  </a:lnTo>
                  <a:lnTo>
                    <a:pt x="405" y="85"/>
                  </a:lnTo>
                  <a:lnTo>
                    <a:pt x="474" y="101"/>
                  </a:lnTo>
                  <a:lnTo>
                    <a:pt x="538" y="123"/>
                  </a:lnTo>
                  <a:lnTo>
                    <a:pt x="598" y="153"/>
                  </a:lnTo>
                  <a:lnTo>
                    <a:pt x="663" y="183"/>
                  </a:lnTo>
                  <a:lnTo>
                    <a:pt x="718" y="216"/>
                  </a:lnTo>
                  <a:lnTo>
                    <a:pt x="773" y="258"/>
                  </a:lnTo>
                  <a:lnTo>
                    <a:pt x="879" y="348"/>
                  </a:lnTo>
                  <a:lnTo>
                    <a:pt x="971" y="445"/>
                  </a:lnTo>
                  <a:lnTo>
                    <a:pt x="1059" y="553"/>
                  </a:lnTo>
                  <a:lnTo>
                    <a:pt x="1086" y="560"/>
                  </a:lnTo>
                  <a:lnTo>
                    <a:pt x="1105" y="571"/>
                  </a:lnTo>
                  <a:lnTo>
                    <a:pt x="1113" y="583"/>
                  </a:lnTo>
                  <a:lnTo>
                    <a:pt x="1123" y="594"/>
                  </a:lnTo>
                  <a:lnTo>
                    <a:pt x="1123" y="601"/>
                  </a:lnTo>
                  <a:lnTo>
                    <a:pt x="1123" y="613"/>
                  </a:lnTo>
                  <a:lnTo>
                    <a:pt x="1105" y="628"/>
                  </a:lnTo>
                  <a:lnTo>
                    <a:pt x="1083" y="635"/>
                  </a:lnTo>
                  <a:lnTo>
                    <a:pt x="1073" y="635"/>
                  </a:lnTo>
                  <a:lnTo>
                    <a:pt x="1059" y="631"/>
                  </a:lnTo>
                  <a:lnTo>
                    <a:pt x="1049" y="624"/>
                  </a:lnTo>
                  <a:lnTo>
                    <a:pt x="1040" y="613"/>
                  </a:lnTo>
                  <a:lnTo>
                    <a:pt x="1035" y="598"/>
                  </a:lnTo>
                  <a:lnTo>
                    <a:pt x="1035" y="575"/>
                  </a:lnTo>
                  <a:lnTo>
                    <a:pt x="935" y="456"/>
                  </a:lnTo>
                  <a:lnTo>
                    <a:pt x="884" y="403"/>
                  </a:lnTo>
                  <a:lnTo>
                    <a:pt x="828" y="351"/>
                  </a:lnTo>
                  <a:lnTo>
                    <a:pt x="778" y="306"/>
                  </a:lnTo>
                  <a:lnTo>
                    <a:pt x="728" y="265"/>
                  </a:lnTo>
                  <a:lnTo>
                    <a:pt x="676" y="227"/>
                  </a:lnTo>
                  <a:lnTo>
                    <a:pt x="621" y="194"/>
                  </a:lnTo>
                  <a:lnTo>
                    <a:pt x="570" y="168"/>
                  </a:lnTo>
                  <a:lnTo>
                    <a:pt x="520" y="145"/>
                  </a:lnTo>
                  <a:lnTo>
                    <a:pt x="474" y="130"/>
                  </a:lnTo>
                  <a:lnTo>
                    <a:pt x="428" y="119"/>
                  </a:lnTo>
                  <a:lnTo>
                    <a:pt x="377" y="112"/>
                  </a:lnTo>
                  <a:lnTo>
                    <a:pt x="318" y="104"/>
                  </a:lnTo>
                  <a:lnTo>
                    <a:pt x="248" y="104"/>
                  </a:lnTo>
                  <a:lnTo>
                    <a:pt x="166" y="101"/>
                  </a:lnTo>
                  <a:lnTo>
                    <a:pt x="133" y="116"/>
                  </a:lnTo>
                  <a:lnTo>
                    <a:pt x="105" y="127"/>
                  </a:lnTo>
                  <a:lnTo>
                    <a:pt x="78" y="134"/>
                  </a:lnTo>
                  <a:lnTo>
                    <a:pt x="59" y="142"/>
                  </a:lnTo>
                  <a:lnTo>
                    <a:pt x="32" y="149"/>
                  </a:lnTo>
                  <a:lnTo>
                    <a:pt x="13" y="153"/>
                  </a:lnTo>
                  <a:lnTo>
                    <a:pt x="9" y="153"/>
                  </a:lnTo>
                  <a:lnTo>
                    <a:pt x="5" y="149"/>
                  </a:lnTo>
                  <a:lnTo>
                    <a:pt x="5" y="145"/>
                  </a:lnTo>
                  <a:lnTo>
                    <a:pt x="0" y="145"/>
                  </a:lnTo>
                  <a:lnTo>
                    <a:pt x="27" y="138"/>
                  </a:lnTo>
                  <a:lnTo>
                    <a:pt x="51" y="134"/>
                  </a:lnTo>
                  <a:lnTo>
                    <a:pt x="69" y="127"/>
                  </a:lnTo>
                  <a:lnTo>
                    <a:pt x="83" y="123"/>
                  </a:lnTo>
                  <a:lnTo>
                    <a:pt x="101" y="112"/>
                  </a:lnTo>
                  <a:lnTo>
                    <a:pt x="115" y="101"/>
                  </a:lnTo>
                </a:path>
              </a:pathLst>
            </a:custGeom>
            <a:solidFill>
              <a:srgbClr val="FF0066"/>
            </a:solidFill>
            <a:ln>
              <a:noFill/>
            </a:ln>
            <a:effectLst/>
            <a:extLst>
              <a:ext uri="{91240B29-F687-4F45-9708-019B960494DF}">
                <a14:hiddenLine xmlns:a14="http://schemas.microsoft.com/office/drawing/2010/main" w="12699"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pic>
          <p:nvPicPr>
            <p:cNvPr id="40983" name="Picture 19"/>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97" y="3675"/>
              <a:ext cx="964"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4" name="Picture 20"/>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41" y="3327"/>
              <a:ext cx="347" cy="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85" name="Freeform 21"/>
            <p:cNvSpPr>
              <a:spLocks/>
            </p:cNvSpPr>
            <p:nvPr/>
          </p:nvSpPr>
          <p:spPr bwMode="auto">
            <a:xfrm>
              <a:off x="3041" y="3260"/>
              <a:ext cx="80" cy="150"/>
            </a:xfrm>
            <a:custGeom>
              <a:avLst/>
              <a:gdLst>
                <a:gd name="T0" fmla="*/ 72 w 80"/>
                <a:gd name="T1" fmla="*/ 145 h 150"/>
                <a:gd name="T2" fmla="*/ 65 w 80"/>
                <a:gd name="T3" fmla="*/ 119 h 150"/>
                <a:gd name="T4" fmla="*/ 61 w 80"/>
                <a:gd name="T5" fmla="*/ 97 h 150"/>
                <a:gd name="T6" fmla="*/ 54 w 80"/>
                <a:gd name="T7" fmla="*/ 82 h 150"/>
                <a:gd name="T8" fmla="*/ 51 w 80"/>
                <a:gd name="T9" fmla="*/ 70 h 150"/>
                <a:gd name="T10" fmla="*/ 36 w 80"/>
                <a:gd name="T11" fmla="*/ 52 h 150"/>
                <a:gd name="T12" fmla="*/ 22 w 80"/>
                <a:gd name="T13" fmla="*/ 37 h 150"/>
                <a:gd name="T14" fmla="*/ 11 w 80"/>
                <a:gd name="T15" fmla="*/ 34 h 150"/>
                <a:gd name="T16" fmla="*/ 5 w 80"/>
                <a:gd name="T17" fmla="*/ 30 h 150"/>
                <a:gd name="T18" fmla="*/ 0 w 80"/>
                <a:gd name="T19" fmla="*/ 22 h 150"/>
                <a:gd name="T20" fmla="*/ 0 w 80"/>
                <a:gd name="T21" fmla="*/ 19 h 150"/>
                <a:gd name="T22" fmla="*/ 7 w 80"/>
                <a:gd name="T23" fmla="*/ 7 h 150"/>
                <a:gd name="T24" fmla="*/ 22 w 80"/>
                <a:gd name="T25" fmla="*/ 4 h 150"/>
                <a:gd name="T26" fmla="*/ 36 w 80"/>
                <a:gd name="T27" fmla="*/ 0 h 150"/>
                <a:gd name="T28" fmla="*/ 47 w 80"/>
                <a:gd name="T29" fmla="*/ 4 h 150"/>
                <a:gd name="T30" fmla="*/ 54 w 80"/>
                <a:gd name="T31" fmla="*/ 15 h 150"/>
                <a:gd name="T32" fmla="*/ 51 w 80"/>
                <a:gd name="T33" fmla="*/ 22 h 150"/>
                <a:gd name="T34" fmla="*/ 47 w 80"/>
                <a:gd name="T35" fmla="*/ 34 h 150"/>
                <a:gd name="T36" fmla="*/ 69 w 80"/>
                <a:gd name="T37" fmla="*/ 64 h 150"/>
                <a:gd name="T38" fmla="*/ 79 w 80"/>
                <a:gd name="T39" fmla="*/ 93 h 150"/>
                <a:gd name="T40" fmla="*/ 79 w 80"/>
                <a:gd name="T41" fmla="*/ 123 h 150"/>
                <a:gd name="T42" fmla="*/ 72 w 80"/>
                <a:gd name="T43" fmla="*/ 149 h 1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0" h="150">
                  <a:moveTo>
                    <a:pt x="72" y="145"/>
                  </a:moveTo>
                  <a:lnTo>
                    <a:pt x="65" y="119"/>
                  </a:lnTo>
                  <a:lnTo>
                    <a:pt x="61" y="97"/>
                  </a:lnTo>
                  <a:lnTo>
                    <a:pt x="54" y="82"/>
                  </a:lnTo>
                  <a:lnTo>
                    <a:pt x="51" y="70"/>
                  </a:lnTo>
                  <a:lnTo>
                    <a:pt x="36" y="52"/>
                  </a:lnTo>
                  <a:lnTo>
                    <a:pt x="22" y="37"/>
                  </a:lnTo>
                  <a:lnTo>
                    <a:pt x="11" y="34"/>
                  </a:lnTo>
                  <a:lnTo>
                    <a:pt x="5" y="30"/>
                  </a:lnTo>
                  <a:lnTo>
                    <a:pt x="0" y="22"/>
                  </a:lnTo>
                  <a:lnTo>
                    <a:pt x="0" y="19"/>
                  </a:lnTo>
                  <a:lnTo>
                    <a:pt x="7" y="7"/>
                  </a:lnTo>
                  <a:lnTo>
                    <a:pt x="22" y="4"/>
                  </a:lnTo>
                  <a:lnTo>
                    <a:pt x="36" y="0"/>
                  </a:lnTo>
                  <a:lnTo>
                    <a:pt x="47" y="4"/>
                  </a:lnTo>
                  <a:lnTo>
                    <a:pt x="54" y="15"/>
                  </a:lnTo>
                  <a:lnTo>
                    <a:pt x="51" y="22"/>
                  </a:lnTo>
                  <a:lnTo>
                    <a:pt x="47" y="34"/>
                  </a:lnTo>
                  <a:lnTo>
                    <a:pt x="69" y="64"/>
                  </a:lnTo>
                  <a:lnTo>
                    <a:pt x="79" y="93"/>
                  </a:lnTo>
                  <a:lnTo>
                    <a:pt x="79" y="123"/>
                  </a:lnTo>
                  <a:lnTo>
                    <a:pt x="72" y="149"/>
                  </a:lnTo>
                </a:path>
              </a:pathLst>
            </a:custGeom>
            <a:solidFill>
              <a:srgbClr val="F76681"/>
            </a:solidFill>
            <a:ln>
              <a:noFill/>
            </a:ln>
            <a:effectLst/>
            <a:extLst>
              <a:ext uri="{91240B29-F687-4F45-9708-019B960494DF}">
                <a14:hiddenLine xmlns:a14="http://schemas.microsoft.com/office/drawing/2010/main" w="12699"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40986" name="Oval 22"/>
            <p:cNvSpPr>
              <a:spLocks noChangeArrowheads="1"/>
            </p:cNvSpPr>
            <p:nvPr/>
          </p:nvSpPr>
          <p:spPr bwMode="auto">
            <a:xfrm>
              <a:off x="2949" y="3192"/>
              <a:ext cx="228" cy="173"/>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87" name="Oval 23"/>
            <p:cNvSpPr>
              <a:spLocks noChangeArrowheads="1"/>
            </p:cNvSpPr>
            <p:nvPr/>
          </p:nvSpPr>
          <p:spPr bwMode="auto">
            <a:xfrm>
              <a:off x="3487" y="3335"/>
              <a:ext cx="200" cy="20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88" name="Oval 24"/>
            <p:cNvSpPr>
              <a:spLocks noChangeArrowheads="1"/>
            </p:cNvSpPr>
            <p:nvPr/>
          </p:nvSpPr>
          <p:spPr bwMode="auto">
            <a:xfrm>
              <a:off x="3515" y="3221"/>
              <a:ext cx="228" cy="173"/>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89" name="Oval 25"/>
            <p:cNvSpPr>
              <a:spLocks noChangeArrowheads="1"/>
            </p:cNvSpPr>
            <p:nvPr/>
          </p:nvSpPr>
          <p:spPr bwMode="auto">
            <a:xfrm>
              <a:off x="2722" y="2849"/>
              <a:ext cx="200" cy="203"/>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grpSp>
      <p:sp>
        <p:nvSpPr>
          <p:cNvPr id="40969" name="Rectangle 26"/>
          <p:cNvSpPr>
            <a:spLocks noChangeArrowheads="1"/>
          </p:cNvSpPr>
          <p:nvPr/>
        </p:nvSpPr>
        <p:spPr bwMode="auto">
          <a:xfrm>
            <a:off x="6727825" y="4951413"/>
            <a:ext cx="1700213" cy="1012825"/>
          </a:xfrm>
          <a:prstGeom prst="rect">
            <a:avLst/>
          </a:prstGeom>
          <a:solidFill>
            <a:srgbClr val="9933FF"/>
          </a:solidFill>
          <a:ln>
            <a:noFill/>
          </a:ln>
          <a:effectLst>
            <a:prstShdw prst="shdw17" dist="17961" dir="2700000">
              <a:srgbClr val="5C1F99"/>
            </a:prstShdw>
          </a:effectLst>
          <a:extLst>
            <a:ext uri="{91240B29-F687-4F45-9708-019B960494DF}">
              <a14:hiddenLine xmlns:a14="http://schemas.microsoft.com/office/drawing/2010/main" w="12700">
                <a:solidFill>
                  <a:schemeClr val="tx1"/>
                </a:solidFill>
                <a:miter lim="800000"/>
                <a:headEnd/>
                <a:tailEnd/>
              </a14:hiddenLine>
            </a:ext>
          </a:extLst>
        </p:spPr>
        <p:txBody>
          <a:bodyPr wrap="none" lIns="125412" tIns="125412" rIns="125412" bIns="125412" anchor="ctr">
            <a:spAutoFit/>
          </a:bodyPr>
          <a:lstStyle>
            <a:lvl1pPr defTabSz="639763" eaLnBrk="0" hangingPunct="0">
              <a:spcBef>
                <a:spcPct val="20000"/>
              </a:spcBef>
              <a:buFont typeface="Arial" charset="0"/>
              <a:buChar char="•"/>
              <a:defRPr sz="3200">
                <a:solidFill>
                  <a:schemeClr val="tx1"/>
                </a:solidFill>
                <a:latin typeface="Calibri" pitchFamily="34" charset="0"/>
              </a:defRPr>
            </a:lvl1pPr>
            <a:lvl2pPr marL="742950" indent="-285750" defTabSz="639763" eaLnBrk="0" hangingPunct="0">
              <a:spcBef>
                <a:spcPct val="20000"/>
              </a:spcBef>
              <a:buFont typeface="Arial" charset="0"/>
              <a:buChar char="–"/>
              <a:defRPr sz="2800">
                <a:solidFill>
                  <a:schemeClr val="tx1"/>
                </a:solidFill>
                <a:latin typeface="Calibri" pitchFamily="34" charset="0"/>
              </a:defRPr>
            </a:lvl2pPr>
            <a:lvl3pPr marL="1143000" indent="-228600" defTabSz="639763" eaLnBrk="0" hangingPunct="0">
              <a:spcBef>
                <a:spcPct val="20000"/>
              </a:spcBef>
              <a:buFont typeface="Arial" charset="0"/>
              <a:buChar char="•"/>
              <a:defRPr sz="2400">
                <a:solidFill>
                  <a:schemeClr val="tx1"/>
                </a:solidFill>
                <a:latin typeface="Calibri" pitchFamily="34" charset="0"/>
              </a:defRPr>
            </a:lvl3pPr>
            <a:lvl4pPr marL="1600200" indent="-228600" defTabSz="639763" eaLnBrk="0" hangingPunct="0">
              <a:spcBef>
                <a:spcPct val="20000"/>
              </a:spcBef>
              <a:buFont typeface="Arial" charset="0"/>
              <a:buChar char="–"/>
              <a:defRPr sz="2000">
                <a:solidFill>
                  <a:schemeClr val="tx1"/>
                </a:solidFill>
                <a:latin typeface="Calibri" pitchFamily="34" charset="0"/>
              </a:defRPr>
            </a:lvl4pPr>
            <a:lvl5pPr marL="2057400" indent="-228600" defTabSz="639763" eaLnBrk="0" hangingPunct="0">
              <a:spcBef>
                <a:spcPct val="20000"/>
              </a:spcBef>
              <a:buFont typeface="Arial" charset="0"/>
              <a:buChar char="»"/>
              <a:defRPr sz="2000">
                <a:solidFill>
                  <a:schemeClr val="tx1"/>
                </a:solidFill>
                <a:latin typeface="Calibri" pitchFamily="34" charset="0"/>
              </a:defRPr>
            </a:lvl5pPr>
            <a:lvl6pPr marL="25146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fr-FR" sz="2500" dirty="0" err="1">
                <a:solidFill>
                  <a:schemeClr val="bg1"/>
                </a:solidFill>
                <a:latin typeface="Comic Sans MS" pitchFamily="66" charset="0"/>
              </a:rPr>
              <a:t>Sintomas</a:t>
            </a:r>
            <a:r>
              <a:rPr lang="en-US" altLang="fr-FR" sz="2500" dirty="0">
                <a:solidFill>
                  <a:schemeClr val="bg1"/>
                </a:solidFill>
                <a:latin typeface="Comic Sans MS" pitchFamily="66" charset="0"/>
              </a:rPr>
              <a:t> </a:t>
            </a:r>
          </a:p>
          <a:p>
            <a:pPr algn="ctr" eaLnBrk="1" hangingPunct="1">
              <a:spcBef>
                <a:spcPct val="0"/>
              </a:spcBef>
              <a:buFontTx/>
              <a:buNone/>
            </a:pPr>
            <a:r>
              <a:rPr lang="en-US" altLang="fr-FR" sz="2500" dirty="0" err="1">
                <a:solidFill>
                  <a:schemeClr val="bg1"/>
                </a:solidFill>
                <a:latin typeface="Comic Sans MS" pitchFamily="66" charset="0"/>
              </a:rPr>
              <a:t>positivos</a:t>
            </a:r>
            <a:endParaRPr lang="en-US" altLang="fr-FR" sz="2500" dirty="0">
              <a:solidFill>
                <a:schemeClr val="bg1"/>
              </a:solidFill>
              <a:latin typeface="Comic Sans MS" pitchFamily="66" charset="0"/>
            </a:endParaRPr>
          </a:p>
        </p:txBody>
      </p:sp>
      <p:sp>
        <p:nvSpPr>
          <p:cNvPr id="40970" name="AutoShape 27"/>
          <p:cNvSpPr>
            <a:spLocks noChangeArrowheads="1"/>
          </p:cNvSpPr>
          <p:nvPr/>
        </p:nvSpPr>
        <p:spPr bwMode="auto">
          <a:xfrm rot="16200000" flipH="1">
            <a:off x="7029450" y="3954463"/>
            <a:ext cx="923925" cy="635000"/>
          </a:xfrm>
          <a:prstGeom prst="rightArrow">
            <a:avLst>
              <a:gd name="adj1" fmla="val 50000"/>
              <a:gd name="adj2" fmla="val 43785"/>
            </a:avLst>
          </a:prstGeom>
          <a:solidFill>
            <a:srgbClr val="9933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latin typeface="Times New Roman" pitchFamily="18" charset="0"/>
            </a:endParaRPr>
          </a:p>
        </p:txBody>
      </p:sp>
      <p:sp>
        <p:nvSpPr>
          <p:cNvPr id="40971" name="Rectangle 28"/>
          <p:cNvSpPr>
            <a:spLocks noChangeArrowheads="1"/>
          </p:cNvSpPr>
          <p:nvPr/>
        </p:nvSpPr>
        <p:spPr bwMode="auto">
          <a:xfrm>
            <a:off x="381000" y="1758950"/>
            <a:ext cx="792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fr-FR" sz="2400" b="1">
                <a:solidFill>
                  <a:srgbClr val="FFCC00"/>
                </a:solidFill>
                <a:latin typeface="Comic Sans MS" pitchFamily="66" charset="0"/>
              </a:rPr>
              <a:t>Vias Dopaminérgicas Meso</a:t>
            </a:r>
            <a:r>
              <a:rPr lang="fr-FR" altLang="fr-FR" sz="2400" b="1">
                <a:solidFill>
                  <a:srgbClr val="FFCC00"/>
                </a:solidFill>
                <a:latin typeface="Comic Sans MS" pitchFamily="66" charset="0"/>
              </a:rPr>
              <a:t>cortical</a:t>
            </a:r>
            <a:r>
              <a:rPr lang="en-US" altLang="fr-FR" sz="2400" b="1">
                <a:solidFill>
                  <a:srgbClr val="FFCC00"/>
                </a:solidFill>
                <a:latin typeface="Comic Sans MS" pitchFamily="66" charset="0"/>
              </a:rPr>
              <a:t> e Mesol</a:t>
            </a:r>
            <a:r>
              <a:rPr lang="fr-FR" altLang="fr-FR" sz="2400" b="1">
                <a:solidFill>
                  <a:srgbClr val="FFCC00"/>
                </a:solidFill>
                <a:latin typeface="Comic Sans MS" pitchFamily="66" charset="0"/>
              </a:rPr>
              <a:t>í</a:t>
            </a:r>
            <a:r>
              <a:rPr lang="en-US" altLang="fr-FR" sz="2400" b="1">
                <a:solidFill>
                  <a:srgbClr val="FFCC00"/>
                </a:solidFill>
                <a:latin typeface="Comic Sans MS" pitchFamily="66" charset="0"/>
              </a:rPr>
              <a:t>mbica</a:t>
            </a:r>
            <a:endParaRPr lang="en-US" altLang="pt-PT" sz="2400" b="1">
              <a:solidFill>
                <a:srgbClr val="FFCC00"/>
              </a:solidFill>
              <a:latin typeface="Comic Sans MS" pitchFamily="66" charset="0"/>
            </a:endParaRPr>
          </a:p>
        </p:txBody>
      </p:sp>
      <p:sp>
        <p:nvSpPr>
          <p:cNvPr id="40972" name="Rectangle 29"/>
          <p:cNvSpPr>
            <a:spLocks noChangeArrowheads="1"/>
          </p:cNvSpPr>
          <p:nvPr/>
        </p:nvSpPr>
        <p:spPr bwMode="auto">
          <a:xfrm>
            <a:off x="5724054" y="2227263"/>
            <a:ext cx="2671763" cy="1025525"/>
          </a:xfrm>
          <a:prstGeom prst="rect">
            <a:avLst/>
          </a:prstGeom>
          <a:solidFill>
            <a:srgbClr val="9933FF"/>
          </a:solidFill>
          <a:ln w="12700">
            <a:solidFill>
              <a:srgbClr val="9933FF"/>
            </a:solidFill>
            <a:miter lim="800000"/>
            <a:headEnd/>
            <a:tailEnd/>
          </a:ln>
          <a:effectLst>
            <a:prstShdw prst="shdw17" dist="17961" dir="2700000">
              <a:srgbClr val="5C1F99"/>
            </a:prstShdw>
          </a:effectLst>
        </p:spPr>
        <p:txBody>
          <a:bodyPr wrap="none" lIns="125412" tIns="125412" rIns="125412" bIns="125412" anchor="ctr">
            <a:spAutoFit/>
          </a:bodyPr>
          <a:lstStyle>
            <a:lvl1pPr defTabSz="639763" eaLnBrk="0" hangingPunct="0">
              <a:spcBef>
                <a:spcPct val="20000"/>
              </a:spcBef>
              <a:buFont typeface="Arial" charset="0"/>
              <a:buChar char="•"/>
              <a:defRPr sz="3200">
                <a:solidFill>
                  <a:schemeClr val="tx1"/>
                </a:solidFill>
                <a:latin typeface="Calibri" pitchFamily="34" charset="0"/>
              </a:defRPr>
            </a:lvl1pPr>
            <a:lvl2pPr marL="742950" indent="-285750" defTabSz="639763" eaLnBrk="0" hangingPunct="0">
              <a:spcBef>
                <a:spcPct val="20000"/>
              </a:spcBef>
              <a:buFont typeface="Arial" charset="0"/>
              <a:buChar char="–"/>
              <a:defRPr sz="2800">
                <a:solidFill>
                  <a:schemeClr val="tx1"/>
                </a:solidFill>
                <a:latin typeface="Calibri" pitchFamily="34" charset="0"/>
              </a:defRPr>
            </a:lvl2pPr>
            <a:lvl3pPr marL="1143000" indent="-228600" defTabSz="639763" eaLnBrk="0" hangingPunct="0">
              <a:spcBef>
                <a:spcPct val="20000"/>
              </a:spcBef>
              <a:buFont typeface="Arial" charset="0"/>
              <a:buChar char="•"/>
              <a:defRPr sz="2400">
                <a:solidFill>
                  <a:schemeClr val="tx1"/>
                </a:solidFill>
                <a:latin typeface="Calibri" pitchFamily="34" charset="0"/>
              </a:defRPr>
            </a:lvl3pPr>
            <a:lvl4pPr marL="1600200" indent="-228600" defTabSz="639763" eaLnBrk="0" hangingPunct="0">
              <a:spcBef>
                <a:spcPct val="20000"/>
              </a:spcBef>
              <a:buFont typeface="Arial" charset="0"/>
              <a:buChar char="–"/>
              <a:defRPr sz="2000">
                <a:solidFill>
                  <a:schemeClr val="tx1"/>
                </a:solidFill>
                <a:latin typeface="Calibri" pitchFamily="34" charset="0"/>
              </a:defRPr>
            </a:lvl4pPr>
            <a:lvl5pPr marL="2057400" indent="-228600" defTabSz="639763" eaLnBrk="0" hangingPunct="0">
              <a:spcBef>
                <a:spcPct val="20000"/>
              </a:spcBef>
              <a:buFont typeface="Arial" charset="0"/>
              <a:buChar char="»"/>
              <a:defRPr sz="2000">
                <a:solidFill>
                  <a:schemeClr val="tx1"/>
                </a:solidFill>
                <a:latin typeface="Calibri" pitchFamily="34" charset="0"/>
              </a:defRPr>
            </a:lvl5pPr>
            <a:lvl6pPr marL="25146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6397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pt-PT" altLang="fr-FR" sz="2500" dirty="0" smtClean="0">
                <a:solidFill>
                  <a:schemeClr val="bg1"/>
                </a:solidFill>
                <a:latin typeface="Comic Sans MS" pitchFamily="66" charset="0"/>
              </a:rPr>
              <a:t>Hiperatividade</a:t>
            </a:r>
            <a:endParaRPr lang="en-US" altLang="fr-FR" sz="2500" dirty="0">
              <a:solidFill>
                <a:schemeClr val="bg1"/>
              </a:solidFill>
              <a:latin typeface="Comic Sans MS" pitchFamily="66" charset="0"/>
            </a:endParaRPr>
          </a:p>
          <a:p>
            <a:pPr algn="ctr" eaLnBrk="1" hangingPunct="1">
              <a:spcBef>
                <a:spcPct val="0"/>
              </a:spcBef>
              <a:buFontTx/>
              <a:buNone/>
            </a:pPr>
            <a:r>
              <a:rPr lang="en-US" altLang="fr-FR" sz="2500" dirty="0">
                <a:solidFill>
                  <a:schemeClr val="bg1"/>
                </a:solidFill>
                <a:latin typeface="Comic Sans MS" pitchFamily="66" charset="0"/>
              </a:rPr>
              <a:t>Sistema L</a:t>
            </a:r>
            <a:r>
              <a:rPr lang="fr-FR" altLang="fr-FR" sz="2500" dirty="0">
                <a:solidFill>
                  <a:schemeClr val="bg1"/>
                </a:solidFill>
                <a:latin typeface="Comic Sans MS" pitchFamily="66" charset="0"/>
              </a:rPr>
              <a:t>í</a:t>
            </a:r>
            <a:r>
              <a:rPr lang="en-US" altLang="fr-FR" sz="2500" dirty="0" err="1">
                <a:solidFill>
                  <a:schemeClr val="bg1"/>
                </a:solidFill>
                <a:latin typeface="Comic Sans MS" pitchFamily="66" charset="0"/>
              </a:rPr>
              <a:t>mbico</a:t>
            </a:r>
            <a:endParaRPr lang="en-US" altLang="fr-FR" sz="2500" dirty="0">
              <a:solidFill>
                <a:schemeClr val="bg1"/>
              </a:solidFill>
              <a:latin typeface="Comic Sans MS" pitchFamily="66"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40</a:t>
            </a:fld>
            <a:endParaRPr lang="pt-PT"/>
          </a:p>
        </p:txBody>
      </p:sp>
    </p:spTree>
    <p:extLst>
      <p:ext uri="{BB962C8B-B14F-4D97-AF65-F5344CB8AC3E}">
        <p14:creationId xmlns:p14="http://schemas.microsoft.com/office/powerpoint/2010/main" val="100721811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terapêuticos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Sedativos</a:t>
            </a: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41</a:t>
            </a:fld>
            <a:endParaRPr lang="pt-PT"/>
          </a:p>
        </p:txBody>
      </p:sp>
    </p:spTree>
    <p:extLst>
      <p:ext uri="{BB962C8B-B14F-4D97-AF65-F5344CB8AC3E}">
        <p14:creationId xmlns:p14="http://schemas.microsoft.com/office/powerpoint/2010/main" val="13341480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490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Indicações  terapêuticas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Esquizofrenia,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Delirantes,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Episódios mania com sintomas psicóticos ou agitação,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Bipolares,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Depressão psicótica,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Psicóticos breves,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Esquizoafetiva</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Esquizofreniforme</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Delirium</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Demência,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Agitação psicomotora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42</a:t>
            </a:fld>
            <a:endParaRPr lang="pt-PT"/>
          </a:p>
        </p:txBody>
      </p:sp>
    </p:spTree>
    <p:extLst>
      <p:ext uri="{BB962C8B-B14F-4D97-AF65-F5344CB8AC3E}">
        <p14:creationId xmlns:p14="http://schemas.microsoft.com/office/powerpoint/2010/main" val="27477386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cxnSp>
        <p:nvCxnSpPr>
          <p:cNvPr id="5" name="Conexão recta 4"/>
          <p:cNvCxnSpPr/>
          <p:nvPr/>
        </p:nvCxnSpPr>
        <p:spPr bwMode="auto">
          <a:xfrm>
            <a:off x="35496" y="1153177"/>
            <a:ext cx="8424936" cy="0"/>
          </a:xfrm>
          <a:prstGeom prst="line">
            <a:avLst/>
          </a:prstGeom>
          <a:ln w="47625" cap="sq" cmpd="dbl">
            <a:gradFill flip="none" rotWithShape="1">
              <a:gsLst>
                <a:gs pos="0">
                  <a:schemeClr val="accent1">
                    <a:tint val="66000"/>
                    <a:satMod val="160000"/>
                  </a:schemeClr>
                </a:gs>
                <a:gs pos="14000">
                  <a:srgbClr val="0070C0"/>
                </a:gs>
                <a:gs pos="82000">
                  <a:schemeClr val="accent1">
                    <a:tint val="23500"/>
                    <a:satMod val="160000"/>
                  </a:schemeClr>
                </a:gs>
              </a:gsLst>
              <a:lin ang="2700000" scaled="1"/>
              <a:tileRect/>
            </a:gradFill>
            <a:prstDash val="solid"/>
            <a:round/>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385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1745359021"/>
              </p:ext>
            </p:extLst>
          </p:nvPr>
        </p:nvGraphicFramePr>
        <p:xfrm>
          <a:off x="287524" y="2276872"/>
          <a:ext cx="7920880" cy="3416607"/>
        </p:xfrm>
        <a:graphic>
          <a:graphicData uri="http://schemas.openxmlformats.org/drawingml/2006/table">
            <a:tbl>
              <a:tblPr>
                <a:tableStyleId>{5C22544A-7EE6-4342-B048-85BDC9FD1C3A}</a:tableStyleId>
              </a:tblPr>
              <a:tblGrid>
                <a:gridCol w="3600400"/>
                <a:gridCol w="4320480"/>
              </a:tblGrid>
              <a:tr h="544759">
                <a:tc>
                  <a:txBody>
                    <a:bodyPr/>
                    <a:lstStyle/>
                    <a:p>
                      <a:pPr marL="269875" indent="-90488"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potenciador</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c>
                  <a:txBody>
                    <a:bodyPr/>
                    <a:lstStyle/>
                    <a:p>
                      <a:pPr marL="179388" indent="0" algn="l">
                        <a:lnSpc>
                          <a:spcPct val="150000"/>
                        </a:lnSpc>
                        <a:spcAft>
                          <a:spcPts val="0"/>
                        </a:spcAft>
                      </a:pPr>
                      <a:r>
                        <a:rPr lang="pt-PT" sz="1800" b="1" dirty="0">
                          <a:effectLst/>
                          <a:latin typeface="Verdana" panose="020B0604030504040204" pitchFamily="34" charset="0"/>
                          <a:ea typeface="Verdana" panose="020B0604030504040204" pitchFamily="34" charset="0"/>
                          <a:cs typeface="Verdana" panose="020B0604030504040204" pitchFamily="34" charset="0"/>
                        </a:rPr>
                        <a:t>Efeito </a:t>
                      </a:r>
                      <a:r>
                        <a:rPr lang="pt-PT" sz="1800" b="1" dirty="0" smtClean="0">
                          <a:effectLst/>
                          <a:latin typeface="Verdana" panose="020B0604030504040204" pitchFamily="34" charset="0"/>
                          <a:ea typeface="Verdana" panose="020B0604030504040204" pitchFamily="34" charset="0"/>
                          <a:cs typeface="Verdana" panose="020B0604030504040204" pitchFamily="34" charset="0"/>
                        </a:rPr>
                        <a:t>antagonista</a:t>
                      </a:r>
                      <a:endParaRPr lang="pt-PT" sz="1800" b="1"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nchor="ctr">
                    <a:solidFill>
                      <a:srgbClr val="EDF2F9"/>
                    </a:solidFill>
                  </a:tcPr>
                </a:tc>
              </a:tr>
              <a:tr h="2871848">
                <a:tc>
                  <a:txBody>
                    <a:bodyPr/>
                    <a:lstStyle/>
                    <a:p>
                      <a:pPr marL="449263" marR="0" indent="-179388" algn="just" defTabSz="914400" rtl="0" eaLnBrk="1" fontAlgn="auto" latinLnBrk="0" hangingPunct="1">
                        <a:lnSpc>
                          <a:spcPct val="150000"/>
                        </a:lnSpc>
                        <a:spcBef>
                          <a:spcPts val="60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Com depressores do SNC:</a:t>
                      </a:r>
                    </a:p>
                    <a:p>
                      <a:pPr marL="449263" marR="0" indent="-179388" algn="just" defTabSz="914400" rtl="0" eaLnBrk="1" fontAlgn="auto" latinLnBrk="0" hangingPunct="1">
                        <a:lnSpc>
                          <a:spcPct val="150000"/>
                        </a:lnSpc>
                        <a:spcBef>
                          <a:spcPts val="60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Álcool</a:t>
                      </a:r>
                    </a:p>
                    <a:p>
                      <a:pPr marL="449263" marR="0" indent="-179388" algn="just" defTabSz="914400" rtl="0" eaLnBrk="1" fontAlgn="auto" latinLnBrk="0" hangingPunct="1">
                        <a:lnSpc>
                          <a:spcPct val="150000"/>
                        </a:lnSpc>
                        <a:spcBef>
                          <a:spcPts val="0"/>
                        </a:spcBef>
                        <a:spcAft>
                          <a:spcPts val="0"/>
                        </a:spcAft>
                        <a:buClrTx/>
                        <a:buSzTx/>
                        <a:buFontTx/>
                        <a:buNone/>
                        <a:tabLst/>
                        <a:defRPr/>
                      </a:pPr>
                      <a:r>
                        <a:rPr lang="pt-PT" sz="1800" dirty="0" smtClean="0">
                          <a:effectLst/>
                          <a:latin typeface="Verdana" panose="020B0604030504040204" pitchFamily="34" charset="0"/>
                          <a:ea typeface="Verdana" panose="020B0604030504040204" pitchFamily="34" charset="0"/>
                          <a:cs typeface="Verdana" panose="020B0604030504040204" pitchFamily="34" charset="0"/>
                        </a:rPr>
                        <a:t>Opiáceos</a:t>
                      </a: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Anti-histamínicos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p>
                      <a:pPr marL="449263" indent="-179388" algn="just">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B-bloqueadores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solidFill>
                      <a:srgbClr val="EDF2F9"/>
                    </a:solidFill>
                  </a:tcPr>
                </a:tc>
                <a:tc>
                  <a:txBody>
                    <a:bodyPr/>
                    <a:lstStyle/>
                    <a:p>
                      <a:pPr marL="449263" indent="-179388" algn="l">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Nicotina</a:t>
                      </a:r>
                    </a:p>
                    <a:p>
                      <a:pPr marL="449263" indent="-179388" algn="l">
                        <a:lnSpc>
                          <a:spcPct val="150000"/>
                        </a:lnSpc>
                        <a:spcAft>
                          <a:spcPts val="0"/>
                        </a:spcAft>
                      </a:pPr>
                      <a:r>
                        <a:rPr lang="pt-PT" sz="1800" dirty="0" smtClean="0">
                          <a:effectLst/>
                          <a:latin typeface="Verdana" panose="020B0604030504040204" pitchFamily="34" charset="0"/>
                          <a:ea typeface="Verdana" panose="020B0604030504040204" pitchFamily="34" charset="0"/>
                          <a:cs typeface="Verdana" panose="020B0604030504040204" pitchFamily="34" charset="0"/>
                        </a:rPr>
                        <a:t>Cafeína</a:t>
                      </a:r>
                    </a:p>
                    <a:p>
                      <a:pPr marL="449263" indent="-179388" algn="l">
                        <a:lnSpc>
                          <a:spcPct val="150000"/>
                        </a:lnSpc>
                        <a:spcAft>
                          <a:spcPts val="0"/>
                        </a:spcAft>
                      </a:pPr>
                      <a:r>
                        <a:rPr lang="pt-PT" sz="1800" dirty="0" err="1" smtClean="0">
                          <a:effectLst/>
                          <a:latin typeface="Verdana" panose="020B0604030504040204" pitchFamily="34" charset="0"/>
                          <a:ea typeface="Verdana" panose="020B0604030504040204" pitchFamily="34" charset="0"/>
                          <a:cs typeface="Verdana" panose="020B0604030504040204" pitchFamily="34" charset="0"/>
                        </a:rPr>
                        <a:t>Anticolinergicos</a:t>
                      </a:r>
                      <a:endParaRPr lang="pt-PT" sz="1800" dirty="0">
                        <a:effectLst/>
                        <a:latin typeface="Verdana" panose="020B0604030504040204" pitchFamily="34" charset="0"/>
                        <a:ea typeface="Verdana" panose="020B0604030504040204" pitchFamily="34" charset="0"/>
                        <a:cs typeface="Verdana" panose="020B0604030504040204" pitchFamily="34" charset="0"/>
                      </a:endParaRPr>
                    </a:p>
                  </a:txBody>
                  <a:tcPr marL="44450" marR="44450" marT="0" marB="0">
                    <a:solidFill>
                      <a:srgbClr val="EDF2F9"/>
                    </a:solidFill>
                  </a:tcPr>
                </a:tc>
              </a:tr>
            </a:tbl>
          </a:graphicData>
        </a:graphic>
      </p:graphicFrame>
      <p:sp>
        <p:nvSpPr>
          <p:cNvPr id="7"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Posição do Rodapé 2"/>
          <p:cNvSpPr>
            <a:spLocks noGrp="1"/>
          </p:cNvSpPr>
          <p:nvPr>
            <p:ph type="ftr" sz="quarter" idx="11"/>
          </p:nvPr>
        </p:nvSpPr>
        <p:spPr/>
        <p:txBody>
          <a:bodyPr/>
          <a:lstStyle/>
          <a:p>
            <a:r>
              <a:rPr lang="pt-PT" smtClean="0"/>
              <a:t>Turma C- Helena Quaresma</a:t>
            </a:r>
            <a:endParaRPr lang="pt-PT"/>
          </a:p>
        </p:txBody>
      </p:sp>
      <p:sp>
        <p:nvSpPr>
          <p:cNvPr id="4" name="Marcador de Posição do Número do Diapositivo 3"/>
          <p:cNvSpPr>
            <a:spLocks noGrp="1"/>
          </p:cNvSpPr>
          <p:nvPr>
            <p:ph type="sldNum" sz="quarter" idx="12"/>
          </p:nvPr>
        </p:nvSpPr>
        <p:spPr/>
        <p:txBody>
          <a:bodyPr/>
          <a:lstStyle/>
          <a:p>
            <a:fld id="{804C69A0-970B-40B4-9DD1-9461DF4A4CF7}" type="slidenum">
              <a:rPr lang="pt-PT" smtClean="0"/>
              <a:t>43</a:t>
            </a:fld>
            <a:endParaRPr lang="pt-PT"/>
          </a:p>
        </p:txBody>
      </p:sp>
    </p:spTree>
    <p:extLst>
      <p:ext uri="{BB962C8B-B14F-4D97-AF65-F5344CB8AC3E}">
        <p14:creationId xmlns:p14="http://schemas.microsoft.com/office/powerpoint/2010/main" val="15744685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secundários/colaterais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4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Sedação excessiva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Hipotensão ortostática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Aumento do apetite/obesidade</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Secura da boca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Sialorreia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Visão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turva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Obstipação</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Hipersensibilidade ao sol</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Hiperpigmentação</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Galactorreia (aumento prolactina)</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Rash</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cutâneo</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Sintomas extrapiramidais</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Síndrome maligno dos neurolépticos (intoxicação)</a:t>
            </a:r>
          </a:p>
          <a:p>
            <a:pPr marL="719138" indent="-269875" algn="just" eaLnBrk="1" hangingPunct="1">
              <a:lnSpc>
                <a:spcPts val="24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Dislipidémias</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Efeitos hematológicos (agranulocitose, leucocitose)</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haveta à direita 2"/>
          <p:cNvSpPr/>
          <p:nvPr/>
        </p:nvSpPr>
        <p:spPr>
          <a:xfrm>
            <a:off x="5292080" y="2132856"/>
            <a:ext cx="216024" cy="21602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4" name="CaixaDeTexto 3"/>
          <p:cNvSpPr txBox="1"/>
          <p:nvPr/>
        </p:nvSpPr>
        <p:spPr>
          <a:xfrm>
            <a:off x="5868144" y="2780928"/>
            <a:ext cx="2736304" cy="707886"/>
          </a:xfrm>
          <a:prstGeom prst="rect">
            <a:avLst/>
          </a:prstGeom>
          <a:noFill/>
        </p:spPr>
        <p:txBody>
          <a:bodyPr wrap="square" rtlCol="0">
            <a:spAutoFit/>
          </a:bodyPr>
          <a:lstStyle/>
          <a:p>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Sintomas Anticolinérgicos</a:t>
            </a:r>
            <a:endPar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7" name="Marcador de Posição do Número do Diapositivo 6"/>
          <p:cNvSpPr>
            <a:spLocks noGrp="1"/>
          </p:cNvSpPr>
          <p:nvPr>
            <p:ph type="sldNum" sz="quarter" idx="12"/>
          </p:nvPr>
        </p:nvSpPr>
        <p:spPr/>
        <p:txBody>
          <a:bodyPr/>
          <a:lstStyle/>
          <a:p>
            <a:fld id="{804C69A0-970B-40B4-9DD1-9461DF4A4CF7}" type="slidenum">
              <a:rPr lang="pt-PT" smtClean="0"/>
              <a:t>44</a:t>
            </a:fld>
            <a:endParaRPr lang="pt-PT"/>
          </a:p>
        </p:txBody>
      </p:sp>
    </p:spTree>
    <p:extLst>
      <p:ext uri="{BB962C8B-B14F-4D97-AF65-F5344CB8AC3E}">
        <p14:creationId xmlns:p14="http://schemas.microsoft.com/office/powerpoint/2010/main" val="28804822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9" name="Rectangle 3"/>
          <p:cNvSpPr>
            <a:spLocks noChangeArrowheads="1"/>
          </p:cNvSpPr>
          <p:nvPr/>
        </p:nvSpPr>
        <p:spPr bwMode="auto">
          <a:xfrm>
            <a:off x="179512" y="288032"/>
            <a:ext cx="8748464"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pt-PT" altLang="pt-PT" b="1" dirty="0" smtClean="0">
                <a:solidFill>
                  <a:srgbClr val="F2B800"/>
                </a:solidFill>
                <a:latin typeface="Tahoma" pitchFamily="34" charset="0"/>
              </a:rPr>
              <a:t>Comparação dos perfis de efeitos adversos dos </a:t>
            </a:r>
            <a:r>
              <a:rPr lang="pt-PT" altLang="pt-PT" b="1" dirty="0" err="1" smtClean="0">
                <a:solidFill>
                  <a:srgbClr val="F2B800"/>
                </a:solidFill>
                <a:latin typeface="Tahoma" pitchFamily="34" charset="0"/>
              </a:rPr>
              <a:t>antipsicóticos</a:t>
            </a:r>
            <a:r>
              <a:rPr lang="pt-PT" altLang="pt-PT" b="1" dirty="0" smtClean="0">
                <a:solidFill>
                  <a:srgbClr val="F2B800"/>
                </a:solidFill>
                <a:latin typeface="Tahoma" pitchFamily="34" charset="0"/>
              </a:rPr>
              <a:t> atípicos</a:t>
            </a:r>
            <a:endParaRPr lang="pt-PT" altLang="pt-PT" sz="3600" b="1" dirty="0">
              <a:solidFill>
                <a:srgbClr val="F2B800"/>
              </a:solidFill>
              <a:latin typeface="Tahoma" pitchFamily="34" charset="0"/>
            </a:endParaRPr>
          </a:p>
        </p:txBody>
      </p:sp>
      <p:grpSp>
        <p:nvGrpSpPr>
          <p:cNvPr id="50180" name="Group 4"/>
          <p:cNvGrpSpPr>
            <a:grpSpLocks/>
          </p:cNvGrpSpPr>
          <p:nvPr/>
        </p:nvGrpSpPr>
        <p:grpSpPr bwMode="auto">
          <a:xfrm>
            <a:off x="255553" y="2852739"/>
            <a:ext cx="8636927" cy="3890963"/>
            <a:chOff x="297" y="1773"/>
            <a:chExt cx="5313" cy="2451"/>
          </a:xfrm>
        </p:grpSpPr>
        <p:sp>
          <p:nvSpPr>
            <p:cNvPr id="50189" name="Rectangle 5"/>
            <p:cNvSpPr>
              <a:spLocks noChangeArrowheads="1"/>
            </p:cNvSpPr>
            <p:nvPr/>
          </p:nvSpPr>
          <p:spPr bwMode="auto">
            <a:xfrm>
              <a:off x="297" y="1819"/>
              <a:ext cx="5313" cy="1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defTabSz="949325" eaLnBrk="0" hangingPunct="0">
                <a:spcBef>
                  <a:spcPct val="20000"/>
                </a:spcBef>
                <a:buFont typeface="Arial" charset="0"/>
                <a:buChar char="•"/>
                <a:tabLst>
                  <a:tab pos="3238500" algn="ctr"/>
                  <a:tab pos="4191000" algn="ctr"/>
                  <a:tab pos="5143500" algn="ctr"/>
                  <a:tab pos="6007100" algn="ctr"/>
                  <a:tab pos="6858000" algn="ctr"/>
                  <a:tab pos="7721600" algn="ctr"/>
                </a:tabLst>
                <a:defRPr sz="3200">
                  <a:solidFill>
                    <a:schemeClr val="tx1"/>
                  </a:solidFill>
                  <a:latin typeface="Calibri" pitchFamily="34" charset="0"/>
                </a:defRPr>
              </a:lvl1pPr>
              <a:lvl2pPr marL="742950" indent="-285750" defTabSz="949325" eaLnBrk="0" hangingPunct="0">
                <a:spcBef>
                  <a:spcPct val="20000"/>
                </a:spcBef>
                <a:buFont typeface="Arial" charset="0"/>
                <a:buChar char="–"/>
                <a:tabLst>
                  <a:tab pos="3238500" algn="ctr"/>
                  <a:tab pos="4191000" algn="ctr"/>
                  <a:tab pos="5143500" algn="ctr"/>
                  <a:tab pos="6007100" algn="ctr"/>
                  <a:tab pos="6858000" algn="ctr"/>
                  <a:tab pos="7721600" algn="ctr"/>
                </a:tabLst>
                <a:defRPr sz="2800">
                  <a:solidFill>
                    <a:schemeClr val="tx1"/>
                  </a:solidFill>
                  <a:latin typeface="Calibri" pitchFamily="34" charset="0"/>
                </a:defRPr>
              </a:lvl2pPr>
              <a:lvl3pPr marL="1143000" indent="-228600" defTabSz="949325" eaLnBrk="0" hangingPunct="0">
                <a:spcBef>
                  <a:spcPct val="20000"/>
                </a:spcBef>
                <a:buFont typeface="Arial" charset="0"/>
                <a:buChar char="•"/>
                <a:tabLst>
                  <a:tab pos="3238500" algn="ctr"/>
                  <a:tab pos="4191000" algn="ctr"/>
                  <a:tab pos="5143500" algn="ctr"/>
                  <a:tab pos="6007100" algn="ctr"/>
                  <a:tab pos="6858000" algn="ctr"/>
                  <a:tab pos="7721600" algn="ctr"/>
                </a:tabLst>
                <a:defRPr sz="2400">
                  <a:solidFill>
                    <a:schemeClr val="tx1"/>
                  </a:solidFill>
                  <a:latin typeface="Calibri" pitchFamily="34" charset="0"/>
                </a:defRPr>
              </a:lvl3pPr>
              <a:lvl4pPr marL="1600200" indent="-228600" defTabSz="949325" eaLnBrk="0" hangingPunct="0">
                <a:spcBef>
                  <a:spcPct val="20000"/>
                </a:spcBef>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4pPr>
              <a:lvl5pPr marL="2057400" indent="-228600" defTabSz="949325" eaLnBrk="0" hangingPunct="0">
                <a:spcBef>
                  <a:spcPct val="20000"/>
                </a:spcBef>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5pPr>
              <a:lvl6pPr marL="2514600" indent="-228600" defTabSz="949325" eaLnBrk="0" fontAlgn="base" hangingPunct="0">
                <a:spcBef>
                  <a:spcPct val="20000"/>
                </a:spcBef>
                <a:spcAft>
                  <a:spcPct val="0"/>
                </a:spcAft>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6pPr>
              <a:lvl7pPr marL="2971800" indent="-228600" defTabSz="949325" eaLnBrk="0" fontAlgn="base" hangingPunct="0">
                <a:spcBef>
                  <a:spcPct val="20000"/>
                </a:spcBef>
                <a:spcAft>
                  <a:spcPct val="0"/>
                </a:spcAft>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7pPr>
              <a:lvl8pPr marL="3429000" indent="-228600" defTabSz="949325" eaLnBrk="0" fontAlgn="base" hangingPunct="0">
                <a:spcBef>
                  <a:spcPct val="20000"/>
                </a:spcBef>
                <a:spcAft>
                  <a:spcPct val="0"/>
                </a:spcAft>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8pPr>
              <a:lvl9pPr marL="3886200" indent="-228600" defTabSz="949325" eaLnBrk="0" fontAlgn="base" hangingPunct="0">
                <a:spcBef>
                  <a:spcPct val="20000"/>
                </a:spcBef>
                <a:spcAft>
                  <a:spcPct val="0"/>
                </a:spcAft>
                <a:buFont typeface="Arial" charset="0"/>
                <a:buChar char="»"/>
                <a:tabLst>
                  <a:tab pos="3238500" algn="ctr"/>
                  <a:tab pos="4191000" algn="ctr"/>
                  <a:tab pos="5143500" algn="ctr"/>
                  <a:tab pos="6007100" algn="ctr"/>
                  <a:tab pos="6858000" algn="ctr"/>
                  <a:tab pos="7721600" algn="ctr"/>
                </a:tabLst>
                <a:defRPr sz="2000">
                  <a:solidFill>
                    <a:schemeClr val="tx1"/>
                  </a:solidFill>
                  <a:latin typeface="Calibri" pitchFamily="34" charset="0"/>
                </a:defRPr>
              </a:lvl9pPr>
            </a:lstStyle>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Sedação</a:t>
              </a:r>
              <a:r>
                <a:rPr lang="pt-PT" altLang="pt-PT" sz="20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	++	+	++	+/-	+	+</a:t>
              </a:r>
            </a:p>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Hipotensão ortostática</a:t>
              </a:r>
              <a:r>
                <a:rPr lang="pt-PT" altLang="pt-PT" sz="20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	++	+	(+)	-	+	+</a:t>
              </a:r>
            </a:p>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Aumento de Peso</a:t>
              </a:r>
              <a:r>
                <a:rPr lang="pt-PT" altLang="pt-PT" sz="20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	++	+ (+)	+ +	+	+ (+)	(+)</a:t>
              </a:r>
            </a:p>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Aumento da Prolactina</a:t>
              </a:r>
              <a:r>
                <a:rPr lang="pt-PT" altLang="pt-PT" sz="20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	(+)	++	(+)	++	(+)	+</a:t>
              </a:r>
            </a:p>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Salivação/boca seca</a:t>
              </a:r>
              <a:r>
                <a:rPr lang="pt-PT" altLang="pt-PT" sz="20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	+	(+)	+	-	(+)	(+)</a:t>
              </a:r>
            </a:p>
            <a:p>
              <a:pPr eaLnBrk="1" hangingPunct="1">
                <a:spcBef>
                  <a:spcPct val="55000"/>
                </a:spcBef>
                <a:buFontTx/>
                <a:buNone/>
              </a:pPr>
              <a:r>
                <a:rPr lang="pt-PT"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Efeitos hematológicos	</a:t>
              </a:r>
              <a:r>
                <a:rPr lang="en-GB" altLang="pt-PT" sz="18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a:t>
              </a:r>
              <a:r>
                <a:rPr lang="en-GB" altLang="pt-PT" sz="1800" b="1" dirty="0">
                  <a:solidFill>
                    <a:schemeClr val="tx2"/>
                  </a:solidFill>
                  <a:latin typeface="Tahoma" panose="020B0604030504040204" pitchFamily="34" charset="0"/>
                  <a:ea typeface="Tahoma" panose="020B0604030504040204" pitchFamily="34" charset="0"/>
                  <a:cs typeface="Tahoma" panose="020B0604030504040204" pitchFamily="34" charset="0"/>
                </a:rPr>
                <a:t>	(+)	+	(+)	(+)	(+)</a:t>
              </a:r>
            </a:p>
          </p:txBody>
        </p:sp>
        <p:sp>
          <p:nvSpPr>
            <p:cNvPr id="50190" name="Rectangle 6"/>
            <p:cNvSpPr>
              <a:spLocks noChangeArrowheads="1"/>
            </p:cNvSpPr>
            <p:nvPr/>
          </p:nvSpPr>
          <p:spPr bwMode="auto">
            <a:xfrm>
              <a:off x="3662" y="4004"/>
              <a:ext cx="181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defTabSz="949325" eaLnBrk="0" hangingPunct="0">
                <a:spcBef>
                  <a:spcPct val="20000"/>
                </a:spcBef>
                <a:buFont typeface="Arial" charset="0"/>
                <a:buChar char="•"/>
                <a:tabLst>
                  <a:tab pos="385763" algn="l"/>
                  <a:tab pos="4633913" algn="ctr"/>
                  <a:tab pos="5805488" algn="ctr"/>
                  <a:tab pos="6834188" algn="ctr"/>
                  <a:tab pos="7839075" algn="ctr"/>
                </a:tabLst>
                <a:defRPr sz="3200">
                  <a:solidFill>
                    <a:schemeClr val="tx1"/>
                  </a:solidFill>
                  <a:latin typeface="Calibri" pitchFamily="34" charset="0"/>
                </a:defRPr>
              </a:lvl1pPr>
              <a:lvl2pPr marL="742950" indent="-285750" defTabSz="949325" eaLnBrk="0" hangingPunct="0">
                <a:spcBef>
                  <a:spcPct val="20000"/>
                </a:spcBef>
                <a:buFont typeface="Arial" charset="0"/>
                <a:buChar char="–"/>
                <a:tabLst>
                  <a:tab pos="385763" algn="l"/>
                  <a:tab pos="4633913" algn="ctr"/>
                  <a:tab pos="5805488" algn="ctr"/>
                  <a:tab pos="6834188" algn="ctr"/>
                  <a:tab pos="7839075" algn="ctr"/>
                </a:tabLst>
                <a:defRPr sz="2800">
                  <a:solidFill>
                    <a:schemeClr val="tx1"/>
                  </a:solidFill>
                  <a:latin typeface="Calibri" pitchFamily="34" charset="0"/>
                </a:defRPr>
              </a:lvl2pPr>
              <a:lvl3pPr marL="1143000" indent="-228600" defTabSz="949325" eaLnBrk="0" hangingPunct="0">
                <a:spcBef>
                  <a:spcPct val="20000"/>
                </a:spcBef>
                <a:buFont typeface="Arial" charset="0"/>
                <a:buChar char="•"/>
                <a:tabLst>
                  <a:tab pos="385763" algn="l"/>
                  <a:tab pos="4633913" algn="ctr"/>
                  <a:tab pos="5805488" algn="ctr"/>
                  <a:tab pos="6834188" algn="ctr"/>
                  <a:tab pos="7839075" algn="ctr"/>
                </a:tabLst>
                <a:defRPr sz="2400">
                  <a:solidFill>
                    <a:schemeClr val="tx1"/>
                  </a:solidFill>
                  <a:latin typeface="Calibri" pitchFamily="34" charset="0"/>
                </a:defRPr>
              </a:lvl3pPr>
              <a:lvl4pPr marL="1600200" indent="-228600" defTabSz="949325" eaLnBrk="0" hangingPunct="0">
                <a:spcBef>
                  <a:spcPct val="20000"/>
                </a:spcBef>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4pPr>
              <a:lvl5pPr marL="2057400" indent="-228600" defTabSz="949325" eaLnBrk="0" hangingPunct="0">
                <a:spcBef>
                  <a:spcPct val="20000"/>
                </a:spcBef>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5pPr>
              <a:lvl6pPr marL="2514600" indent="-228600" defTabSz="949325" eaLnBrk="0" fontAlgn="base" hangingPunct="0">
                <a:spcBef>
                  <a:spcPct val="20000"/>
                </a:spcBef>
                <a:spcAft>
                  <a:spcPct val="0"/>
                </a:spcAft>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6pPr>
              <a:lvl7pPr marL="2971800" indent="-228600" defTabSz="949325" eaLnBrk="0" fontAlgn="base" hangingPunct="0">
                <a:spcBef>
                  <a:spcPct val="20000"/>
                </a:spcBef>
                <a:spcAft>
                  <a:spcPct val="0"/>
                </a:spcAft>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7pPr>
              <a:lvl8pPr marL="3429000" indent="-228600" defTabSz="949325" eaLnBrk="0" fontAlgn="base" hangingPunct="0">
                <a:spcBef>
                  <a:spcPct val="20000"/>
                </a:spcBef>
                <a:spcAft>
                  <a:spcPct val="0"/>
                </a:spcAft>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8pPr>
              <a:lvl9pPr marL="3886200" indent="-228600" defTabSz="949325" eaLnBrk="0" fontAlgn="base" hangingPunct="0">
                <a:spcBef>
                  <a:spcPct val="20000"/>
                </a:spcBef>
                <a:spcAft>
                  <a:spcPct val="0"/>
                </a:spcAft>
                <a:buFont typeface="Arial" charset="0"/>
                <a:buChar char="»"/>
                <a:tabLst>
                  <a:tab pos="385763" algn="l"/>
                  <a:tab pos="4633913" algn="ctr"/>
                  <a:tab pos="5805488" algn="ctr"/>
                  <a:tab pos="6834188" algn="ctr"/>
                  <a:tab pos="7839075" algn="ctr"/>
                </a:tabLst>
                <a:defRPr sz="2000">
                  <a:solidFill>
                    <a:schemeClr val="tx1"/>
                  </a:solidFill>
                  <a:latin typeface="Calibri" pitchFamily="34" charset="0"/>
                </a:defRPr>
              </a:lvl9pPr>
            </a:lstStyle>
            <a:p>
              <a:pPr eaLnBrk="1" hangingPunct="1">
                <a:lnSpc>
                  <a:spcPct val="120000"/>
                </a:lnSpc>
                <a:spcBef>
                  <a:spcPct val="45000"/>
                </a:spcBef>
                <a:buFontTx/>
                <a:buNone/>
              </a:pPr>
              <a:r>
                <a:rPr lang="en-GB" altLang="pt-PT" sz="1400" b="1" dirty="0">
                  <a:solidFill>
                    <a:schemeClr val="tx2"/>
                  </a:solidFill>
                  <a:latin typeface="Tahoma" panose="020B0604030504040204" pitchFamily="34" charset="0"/>
                  <a:ea typeface="Tahoma" panose="020B0604030504040204" pitchFamily="34" charset="0"/>
                  <a:cs typeface="Tahoma" panose="020B0604030504040204" pitchFamily="34" charset="0"/>
                </a:rPr>
                <a:t>+  </a:t>
              </a:r>
              <a:r>
                <a:rPr lang="en-GB" altLang="pt-PT" sz="1400" b="1" dirty="0" err="1">
                  <a:solidFill>
                    <a:schemeClr val="tx2"/>
                  </a:solidFill>
                  <a:latin typeface="Tahoma" panose="020B0604030504040204" pitchFamily="34" charset="0"/>
                  <a:ea typeface="Tahoma" panose="020B0604030504040204" pitchFamily="34" charset="0"/>
                  <a:cs typeface="Tahoma" panose="020B0604030504040204" pitchFamily="34" charset="0"/>
                </a:rPr>
                <a:t>ligeiro</a:t>
              </a:r>
              <a:r>
                <a:rPr lang="en-GB" altLang="pt-PT" sz="1400" b="1" dirty="0">
                  <a:solidFill>
                    <a:schemeClr val="tx2"/>
                  </a:solidFill>
                  <a:latin typeface="Tahoma" panose="020B0604030504040204" pitchFamily="34" charset="0"/>
                  <a:ea typeface="Tahoma" panose="020B0604030504040204" pitchFamily="34" charset="0"/>
                  <a:cs typeface="Tahoma" panose="020B0604030504040204" pitchFamily="34" charset="0"/>
                </a:rPr>
                <a:t>      ++  </a:t>
              </a:r>
              <a:r>
                <a:rPr lang="en-GB" altLang="pt-PT" sz="1400" b="1" dirty="0" err="1">
                  <a:solidFill>
                    <a:schemeClr val="tx2"/>
                  </a:solidFill>
                  <a:latin typeface="Tahoma" panose="020B0604030504040204" pitchFamily="34" charset="0"/>
                  <a:ea typeface="Tahoma" panose="020B0604030504040204" pitchFamily="34" charset="0"/>
                  <a:cs typeface="Tahoma" panose="020B0604030504040204" pitchFamily="34" charset="0"/>
                </a:rPr>
                <a:t>moderado</a:t>
              </a:r>
              <a:endParaRPr lang="en-GB" altLang="pt-PT" sz="16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50191" name="Line 7"/>
            <p:cNvSpPr>
              <a:spLocks noChangeShapeType="1"/>
            </p:cNvSpPr>
            <p:nvPr/>
          </p:nvSpPr>
          <p:spPr bwMode="auto">
            <a:xfrm>
              <a:off x="348" y="1773"/>
              <a:ext cx="5082"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lIns="92075" tIns="46038" rIns="92075" bIns="46038" anchor="ctr"/>
            <a:lstStyle/>
            <a:p>
              <a:endParaRPr lang="pt-PT">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50192" name="Line 8"/>
            <p:cNvSpPr>
              <a:spLocks noChangeShapeType="1"/>
            </p:cNvSpPr>
            <p:nvPr/>
          </p:nvSpPr>
          <p:spPr bwMode="auto">
            <a:xfrm>
              <a:off x="348" y="4029"/>
              <a:ext cx="5082"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lIns="92075" tIns="46038" rIns="92075" bIns="46038" anchor="ctr"/>
            <a:lstStyle/>
            <a:p>
              <a:endParaRPr lang="pt-PT">
                <a:solidFill>
                  <a:schemeClr val="tx2"/>
                </a:solidFill>
                <a:latin typeface="Tahoma" panose="020B0604030504040204" pitchFamily="34" charset="0"/>
                <a:ea typeface="Tahoma" panose="020B0604030504040204" pitchFamily="34" charset="0"/>
                <a:cs typeface="Tahoma" panose="020B0604030504040204" pitchFamily="34" charset="0"/>
              </a:endParaRPr>
            </a:p>
          </p:txBody>
        </p:sp>
      </p:grpSp>
      <p:sp>
        <p:nvSpPr>
          <p:cNvPr id="50181" name="Text Box 15"/>
          <p:cNvSpPr txBox="1">
            <a:spLocks noChangeArrowheads="1"/>
          </p:cNvSpPr>
          <p:nvPr/>
        </p:nvSpPr>
        <p:spPr bwMode="auto">
          <a:xfrm>
            <a:off x="3346648" y="23622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dirty="0" err="1"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Cloz</a:t>
            </a:r>
            <a:endParaRPr lang="pt-PT" altLang="pt-PT" sz="16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0182" name="Text Box 16"/>
          <p:cNvSpPr txBox="1">
            <a:spLocks noChangeArrowheads="1"/>
          </p:cNvSpPr>
          <p:nvPr/>
        </p:nvSpPr>
        <p:spPr bwMode="auto">
          <a:xfrm>
            <a:off x="4261048" y="23622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Risp</a:t>
            </a:r>
          </a:p>
        </p:txBody>
      </p:sp>
      <p:sp>
        <p:nvSpPr>
          <p:cNvPr id="50183" name="Text Box 17"/>
          <p:cNvSpPr txBox="1">
            <a:spLocks noChangeArrowheads="1"/>
          </p:cNvSpPr>
          <p:nvPr/>
        </p:nvSpPr>
        <p:spPr bwMode="auto">
          <a:xfrm>
            <a:off x="5175448" y="23622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dirty="0" err="1"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Olanz</a:t>
            </a:r>
            <a:endParaRPr lang="pt-PT" altLang="pt-PT" sz="16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0184" name="Text Box 18"/>
          <p:cNvSpPr txBox="1">
            <a:spLocks noChangeArrowheads="1"/>
          </p:cNvSpPr>
          <p:nvPr/>
        </p:nvSpPr>
        <p:spPr bwMode="auto">
          <a:xfrm>
            <a:off x="6089848" y="23622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Ami</a:t>
            </a:r>
          </a:p>
        </p:txBody>
      </p:sp>
      <p:sp>
        <p:nvSpPr>
          <p:cNvPr id="50185" name="Text Box 19"/>
          <p:cNvSpPr txBox="1">
            <a:spLocks noChangeArrowheads="1"/>
          </p:cNvSpPr>
          <p:nvPr/>
        </p:nvSpPr>
        <p:spPr bwMode="auto">
          <a:xfrm>
            <a:off x="6928048" y="23622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Quet</a:t>
            </a:r>
          </a:p>
        </p:txBody>
      </p:sp>
      <p:sp>
        <p:nvSpPr>
          <p:cNvPr id="50186" name="Text Box 20"/>
          <p:cNvSpPr txBox="1">
            <a:spLocks noChangeArrowheads="1"/>
          </p:cNvSpPr>
          <p:nvPr/>
        </p:nvSpPr>
        <p:spPr bwMode="auto">
          <a:xfrm>
            <a:off x="7766248" y="2362200"/>
            <a:ext cx="838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pt-PT" altLang="pt-PT" sz="16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Zipra</a:t>
            </a: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45</a:t>
            </a:fld>
            <a:endParaRPr lang="pt-PT"/>
          </a:p>
        </p:txBody>
      </p:sp>
    </p:spTree>
    <p:extLst>
      <p:ext uri="{BB962C8B-B14F-4D97-AF65-F5344CB8AC3E}">
        <p14:creationId xmlns:p14="http://schemas.microsoft.com/office/powerpoint/2010/main" val="2584446035"/>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3"/>
          <p:cNvSpPr>
            <a:spLocks noChangeArrowheads="1"/>
          </p:cNvSpPr>
          <p:nvPr/>
        </p:nvSpPr>
        <p:spPr bwMode="auto">
          <a:xfrm>
            <a:off x="323528" y="485800"/>
            <a:ext cx="849694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90487" tIns="44450" rIns="90487" bIns="44450" anchor="b"/>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de-DE" altLang="de-DE" b="1" dirty="0">
                <a:solidFill>
                  <a:srgbClr val="FFC000"/>
                </a:solidFill>
                <a:latin typeface="Tahoma" panose="020B0604030504040204" pitchFamily="34" charset="0"/>
                <a:ea typeface="Tahoma" panose="020B0604030504040204" pitchFamily="34" charset="0"/>
                <a:cs typeface="Tahoma" panose="020B0604030504040204" pitchFamily="34" charset="0"/>
              </a:rPr>
              <a:t>Melhoria da eficácia </a:t>
            </a:r>
            <a:r>
              <a:rPr lang="de-DE" altLang="de-DE" b="1" dirty="0" smtClean="0">
                <a:solidFill>
                  <a:srgbClr val="FFC000"/>
                </a:solidFill>
                <a:latin typeface="Tahoma" panose="020B0604030504040204" pitchFamily="34" charset="0"/>
                <a:ea typeface="Tahoma" panose="020B0604030504040204" pitchFamily="34" charset="0"/>
                <a:cs typeface="Tahoma" panose="020B0604030504040204" pitchFamily="34" charset="0"/>
              </a:rPr>
              <a:t>com antipsicóticos atípicos</a:t>
            </a:r>
            <a:endParaRPr lang="de-DE" altLang="de-DE" b="1"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grpSp>
        <p:nvGrpSpPr>
          <p:cNvPr id="51204" name="Group 4"/>
          <p:cNvGrpSpPr>
            <a:grpSpLocks/>
          </p:cNvGrpSpPr>
          <p:nvPr/>
        </p:nvGrpSpPr>
        <p:grpSpPr bwMode="auto">
          <a:xfrm>
            <a:off x="0" y="1860550"/>
            <a:ext cx="9144000" cy="4997450"/>
            <a:chOff x="307" y="1148"/>
            <a:chExt cx="5234" cy="3148"/>
          </a:xfrm>
        </p:grpSpPr>
        <p:sp>
          <p:nvSpPr>
            <p:cNvPr id="51205" name="Line 5"/>
            <p:cNvSpPr>
              <a:spLocks noChangeShapeType="1"/>
            </p:cNvSpPr>
            <p:nvPr/>
          </p:nvSpPr>
          <p:spPr bwMode="auto">
            <a:xfrm>
              <a:off x="378" y="1591"/>
              <a:ext cx="5040"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28398" dir="1593903" algn="ctr" rotWithShape="0">
                      <a:schemeClr val="tx1"/>
                    </a:outerShdw>
                  </a:effectLst>
                </a14:hiddenEffects>
              </a:ext>
            </a:extLst>
          </p:spPr>
          <p:txBody>
            <a:bodyPr wrap="none" anchor="ctr"/>
            <a:lstStyle/>
            <a:p>
              <a:endParaRPr lang="pt-PT">
                <a:latin typeface="Tahoma" panose="020B0604030504040204" pitchFamily="34" charset="0"/>
                <a:ea typeface="Tahoma" panose="020B0604030504040204" pitchFamily="34" charset="0"/>
                <a:cs typeface="Tahoma" panose="020B0604030504040204" pitchFamily="34" charset="0"/>
              </a:endParaRPr>
            </a:p>
          </p:txBody>
        </p:sp>
        <p:sp>
          <p:nvSpPr>
            <p:cNvPr id="51206" name="Rectangle 6"/>
            <p:cNvSpPr>
              <a:spLocks noChangeArrowheads="1"/>
            </p:cNvSpPr>
            <p:nvPr/>
          </p:nvSpPr>
          <p:spPr bwMode="auto">
            <a:xfrm>
              <a:off x="328" y="3696"/>
              <a:ext cx="5174" cy="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900" dirty="0">
                  <a:solidFill>
                    <a:schemeClr val="tx2"/>
                  </a:solidFill>
                  <a:latin typeface="Tahoma" panose="020B0604030504040204" pitchFamily="34" charset="0"/>
                  <a:ea typeface="Tahoma" panose="020B0604030504040204" pitchFamily="34" charset="0"/>
                  <a:cs typeface="Tahoma" panose="020B0604030504040204" pitchFamily="34" charset="0"/>
                </a:rPr>
                <a:t>73 estudos comparativos de antipsicóticos tipicos e atipicos</a:t>
              </a: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buFontTx/>
                <a:buNone/>
              </a:pPr>
              <a:r>
                <a:rPr lang="de-DE" altLang="de-DE" sz="1600" dirty="0">
                  <a:solidFill>
                    <a:schemeClr val="bg1"/>
                  </a:solidFill>
                  <a:latin typeface="Tahoma" panose="020B0604030504040204" pitchFamily="34" charset="0"/>
                  <a:ea typeface="Tahoma" panose="020B0604030504040204" pitchFamily="34" charset="0"/>
                  <a:cs typeface="Tahoma" panose="020B0604030504040204" pitchFamily="34" charset="0"/>
                </a:rPr>
                <a:t>Neurolépticos tipicos utilizados e.x., haloperidol, flufenazina and flupentixol</a:t>
              </a:r>
              <a:endParaRPr lang="de-DE" altLang="de-DE" sz="1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07" name="Rectangle 7"/>
            <p:cNvSpPr>
              <a:spLocks noChangeArrowheads="1"/>
            </p:cNvSpPr>
            <p:nvPr/>
          </p:nvSpPr>
          <p:spPr bwMode="auto">
            <a:xfrm>
              <a:off x="307" y="1651"/>
              <a:ext cx="1680" cy="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Sintomas positivos</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Sintomas negativos</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Sintomas negativos primários</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Sintomas cognitivos</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Humor deprimido</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Bem estar subjectivo</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Eficácia na resistência ao tratamento</a:t>
              </a:r>
            </a:p>
            <a:p>
              <a:pP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Adesão</a:t>
              </a:r>
            </a:p>
          </p:txBody>
        </p:sp>
        <p:sp>
          <p:nvSpPr>
            <p:cNvPr id="51208" name="Rectangle 8"/>
            <p:cNvSpPr>
              <a:spLocks noChangeArrowheads="1"/>
            </p:cNvSpPr>
            <p:nvPr/>
          </p:nvSpPr>
          <p:spPr bwMode="auto">
            <a:xfrm>
              <a:off x="1818" y="1651"/>
              <a:ext cx="619"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ø ou +</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p:txBody>
        </p:sp>
        <p:sp>
          <p:nvSpPr>
            <p:cNvPr id="51209" name="Rectangle 9"/>
            <p:cNvSpPr>
              <a:spLocks noChangeArrowheads="1"/>
            </p:cNvSpPr>
            <p:nvPr/>
          </p:nvSpPr>
          <p:spPr bwMode="auto">
            <a:xfrm>
              <a:off x="2532" y="1651"/>
              <a:ext cx="619"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ø ou +</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p:txBody>
        </p:sp>
        <p:sp>
          <p:nvSpPr>
            <p:cNvPr id="51210" name="Rectangle 10"/>
            <p:cNvSpPr>
              <a:spLocks noChangeArrowheads="1"/>
            </p:cNvSpPr>
            <p:nvPr/>
          </p:nvSpPr>
          <p:spPr bwMode="auto">
            <a:xfrm>
              <a:off x="3250" y="1651"/>
              <a:ext cx="619"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ø ou +</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endParaRPr lang="de-DE" altLang="de-DE" sz="1800" b="1"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51211" name="Rectangle 11"/>
            <p:cNvSpPr>
              <a:spLocks noChangeArrowheads="1"/>
            </p:cNvSpPr>
            <p:nvPr/>
          </p:nvSpPr>
          <p:spPr bwMode="auto">
            <a:xfrm>
              <a:off x="4017" y="1651"/>
              <a:ext cx="619"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ø ou +</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endParaRPr lang="de-DE" altLang="de-DE" sz="1800" b="1"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51212" name="Rectangle 12"/>
            <p:cNvSpPr>
              <a:spLocks noChangeArrowheads="1"/>
            </p:cNvSpPr>
            <p:nvPr/>
          </p:nvSpPr>
          <p:spPr bwMode="auto">
            <a:xfrm>
              <a:off x="4775" y="1651"/>
              <a:ext cx="619"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ø ou +</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
              </a:r>
              <a:b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br>
              <a:endPar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95000"/>
                </a:lnSpc>
                <a:spcBef>
                  <a:spcPct val="25000"/>
                </a:spcBef>
                <a:buFontTx/>
                <a:buNone/>
              </a:pPr>
              <a:r>
                <a:rPr lang="de-DE" altLang="de-DE" sz="1800" dirty="0">
                  <a:solidFill>
                    <a:schemeClr val="tx2"/>
                  </a:solidFill>
                  <a:latin typeface="Tahoma" panose="020B0604030504040204" pitchFamily="34" charset="0"/>
                  <a:ea typeface="Tahoma" panose="020B0604030504040204" pitchFamily="34" charset="0"/>
                  <a:cs typeface="Tahoma" panose="020B0604030504040204" pitchFamily="34" charset="0"/>
                </a:rPr>
                <a:t>++</a:t>
              </a:r>
            </a:p>
          </p:txBody>
        </p:sp>
        <p:sp>
          <p:nvSpPr>
            <p:cNvPr id="51213" name="Rectangle 13"/>
            <p:cNvSpPr>
              <a:spLocks noChangeArrowheads="1"/>
            </p:cNvSpPr>
            <p:nvPr/>
          </p:nvSpPr>
          <p:spPr bwMode="auto">
            <a:xfrm>
              <a:off x="2481" y="1148"/>
              <a:ext cx="720"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Zotepina</a:t>
              </a:r>
            </a:p>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Nipolept</a:t>
              </a:r>
              <a:r>
                <a:rPr lang="de-DE" altLang="de-DE" sz="1500" b="1" baseline="30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51214" name="Rectangle 14"/>
            <p:cNvSpPr>
              <a:spLocks noChangeArrowheads="1"/>
            </p:cNvSpPr>
            <p:nvPr/>
          </p:nvSpPr>
          <p:spPr bwMode="auto">
            <a:xfrm>
              <a:off x="3141" y="1148"/>
              <a:ext cx="837"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Risperidona</a:t>
              </a:r>
            </a:p>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Risperdal</a:t>
              </a:r>
              <a:r>
                <a:rPr lang="de-DE" altLang="de-DE" sz="1500" b="1" baseline="30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51215" name="Rectangle 15"/>
            <p:cNvSpPr>
              <a:spLocks noChangeArrowheads="1"/>
            </p:cNvSpPr>
            <p:nvPr/>
          </p:nvSpPr>
          <p:spPr bwMode="auto">
            <a:xfrm>
              <a:off x="3942" y="1148"/>
              <a:ext cx="768"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05000"/>
                </a:lnSpc>
                <a:spcBef>
                  <a:spcPct val="0"/>
                </a:spcBef>
                <a:buFontTx/>
                <a:buNone/>
              </a:pPr>
              <a:r>
                <a:rPr lang="de-DE" altLang="de-DE" sz="15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Olanzapina</a:t>
              </a:r>
            </a:p>
            <a:p>
              <a:pPr algn="ctr" eaLnBrk="1" hangingPunct="1">
                <a:lnSpc>
                  <a:spcPct val="105000"/>
                </a:lnSpc>
                <a:spcBef>
                  <a:spcPct val="0"/>
                </a:spcBef>
                <a:buFontTx/>
                <a:buNone/>
              </a:pPr>
              <a:r>
                <a:rPr lang="de-DE" altLang="de-DE" sz="1500" b="1">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Zyprexa</a:t>
              </a:r>
              <a:r>
                <a:rPr lang="de-DE" altLang="de-DE" sz="1500" b="1" baseline="3000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51216" name="Rectangle 16"/>
            <p:cNvSpPr>
              <a:spLocks noChangeArrowheads="1"/>
            </p:cNvSpPr>
            <p:nvPr/>
          </p:nvSpPr>
          <p:spPr bwMode="auto">
            <a:xfrm>
              <a:off x="4629" y="1148"/>
              <a:ext cx="912"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Amisulpride</a:t>
              </a:r>
            </a:p>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Amitrex</a:t>
              </a:r>
              <a:r>
                <a:rPr lang="de-DE" altLang="de-DE" sz="1500" b="1" baseline="30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51217" name="Rectangle 17"/>
            <p:cNvSpPr>
              <a:spLocks noChangeArrowheads="1"/>
            </p:cNvSpPr>
            <p:nvPr/>
          </p:nvSpPr>
          <p:spPr bwMode="auto">
            <a:xfrm>
              <a:off x="1767" y="1148"/>
              <a:ext cx="720" cy="362"/>
            </a:xfrm>
            <a:prstGeom prst="rect">
              <a:avLst/>
            </a:prstGeom>
            <a:noFill/>
            <a:ln w="12700">
              <a:noFill/>
              <a:miter lim="800000"/>
              <a:headEnd/>
              <a:tailEnd/>
            </a:ln>
            <a:effectLst/>
            <a:extLs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Clozapina</a:t>
              </a:r>
            </a:p>
            <a:p>
              <a:pPr algn="ctr" eaLnBrk="1" hangingPunct="1">
                <a:lnSpc>
                  <a:spcPct val="105000"/>
                </a:lnSpc>
                <a:spcBef>
                  <a:spcPct val="0"/>
                </a:spcBef>
                <a:buFontTx/>
                <a:buNone/>
              </a:pPr>
              <a:r>
                <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Leponex</a:t>
              </a:r>
              <a:r>
                <a:rPr lang="de-DE" altLang="de-DE" sz="1500" b="1" baseline="30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t>
              </a:r>
              <a:endParaRPr lang="de-DE" altLang="de-DE" sz="15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1218" name="Line 18"/>
            <p:cNvSpPr>
              <a:spLocks noChangeShapeType="1"/>
            </p:cNvSpPr>
            <p:nvPr/>
          </p:nvSpPr>
          <p:spPr bwMode="auto">
            <a:xfrm>
              <a:off x="378" y="3688"/>
              <a:ext cx="5040"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28398" dir="1593903" algn="ctr" rotWithShape="0">
                      <a:schemeClr val="tx1"/>
                    </a:outerShdw>
                  </a:effectLst>
                </a14:hiddenEffects>
              </a:ext>
            </a:extLst>
          </p:spPr>
          <p:txBody>
            <a:bodyPr wrap="none" anchor="ctr"/>
            <a:lstStyle/>
            <a:p>
              <a:endParaRPr lang="pt-PT">
                <a:latin typeface="Tahoma" panose="020B0604030504040204" pitchFamily="34" charset="0"/>
                <a:ea typeface="Tahoma" panose="020B0604030504040204" pitchFamily="34" charset="0"/>
                <a:cs typeface="Tahoma" panose="020B0604030504040204" pitchFamily="34" charset="0"/>
              </a:endParaRPr>
            </a:p>
          </p:txBody>
        </p:sp>
        <p:sp>
          <p:nvSpPr>
            <p:cNvPr id="51219" name="Rectangle 19"/>
            <p:cNvSpPr>
              <a:spLocks noChangeArrowheads="1"/>
            </p:cNvSpPr>
            <p:nvPr/>
          </p:nvSpPr>
          <p:spPr bwMode="auto">
            <a:xfrm>
              <a:off x="1818" y="2131"/>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0" name="Rectangle 20"/>
            <p:cNvSpPr>
              <a:spLocks noChangeArrowheads="1"/>
            </p:cNvSpPr>
            <p:nvPr/>
          </p:nvSpPr>
          <p:spPr bwMode="auto">
            <a:xfrm>
              <a:off x="2532" y="2131"/>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1" name="Rectangle 21"/>
            <p:cNvSpPr>
              <a:spLocks noChangeArrowheads="1"/>
            </p:cNvSpPr>
            <p:nvPr/>
          </p:nvSpPr>
          <p:spPr bwMode="auto">
            <a:xfrm>
              <a:off x="3250" y="2131"/>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2" name="Rectangle 22"/>
            <p:cNvSpPr>
              <a:spLocks noChangeArrowheads="1"/>
            </p:cNvSpPr>
            <p:nvPr/>
          </p:nvSpPr>
          <p:spPr bwMode="auto">
            <a:xfrm>
              <a:off x="4017" y="2131"/>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3" name="Rectangle 23"/>
            <p:cNvSpPr>
              <a:spLocks noChangeArrowheads="1"/>
            </p:cNvSpPr>
            <p:nvPr/>
          </p:nvSpPr>
          <p:spPr bwMode="auto">
            <a:xfrm>
              <a:off x="4775" y="2131"/>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4" name="Rectangle 24"/>
            <p:cNvSpPr>
              <a:spLocks noChangeArrowheads="1"/>
            </p:cNvSpPr>
            <p:nvPr/>
          </p:nvSpPr>
          <p:spPr bwMode="auto">
            <a:xfrm>
              <a:off x="1818" y="3136"/>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5" name="Rectangle 25"/>
            <p:cNvSpPr>
              <a:spLocks noChangeArrowheads="1"/>
            </p:cNvSpPr>
            <p:nvPr/>
          </p:nvSpPr>
          <p:spPr bwMode="auto">
            <a:xfrm>
              <a:off x="2532" y="3136"/>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+/ø</a:t>
              </a:r>
            </a:p>
          </p:txBody>
        </p:sp>
        <p:sp>
          <p:nvSpPr>
            <p:cNvPr id="51226" name="Rectangle 26"/>
            <p:cNvSpPr>
              <a:spLocks noChangeArrowheads="1"/>
            </p:cNvSpPr>
            <p:nvPr/>
          </p:nvSpPr>
          <p:spPr bwMode="auto">
            <a:xfrm>
              <a:off x="3250" y="3136"/>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+/ø</a:t>
              </a:r>
            </a:p>
          </p:txBody>
        </p:sp>
        <p:sp>
          <p:nvSpPr>
            <p:cNvPr id="51227" name="Rectangle 27"/>
            <p:cNvSpPr>
              <a:spLocks noChangeArrowheads="1"/>
            </p:cNvSpPr>
            <p:nvPr/>
          </p:nvSpPr>
          <p:spPr bwMode="auto">
            <a:xfrm>
              <a:off x="4017" y="3136"/>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8" name="Rectangle 28"/>
            <p:cNvSpPr>
              <a:spLocks noChangeArrowheads="1"/>
            </p:cNvSpPr>
            <p:nvPr/>
          </p:nvSpPr>
          <p:spPr bwMode="auto">
            <a:xfrm>
              <a:off x="4775" y="3136"/>
              <a:ext cx="619"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tx1"/>
                    </a:outerShdw>
                  </a:effectLst>
                </a14:hiddenEffects>
              </a:ext>
            </a:extLst>
          </p:spPr>
          <p:txBody>
            <a:bodyPr lIns="90487" tIns="44450" rIns="90487" bIns="4445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5000"/>
                </a:lnSpc>
                <a:spcBef>
                  <a:spcPct val="25000"/>
                </a:spcBef>
                <a:buFontTx/>
                <a:buNone/>
              </a:pPr>
              <a:r>
                <a:rPr lang="de-DE" altLang="de-DE" sz="180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29" name="Text Box 29"/>
            <p:cNvSpPr txBox="1">
              <a:spLocks noChangeArrowheads="1"/>
            </p:cNvSpPr>
            <p:nvPr/>
          </p:nvSpPr>
          <p:spPr bwMode="auto">
            <a:xfrm>
              <a:off x="336" y="4104"/>
              <a:ext cx="15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fr-FR" sz="140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46</a:t>
            </a:fld>
            <a:endParaRPr lang="pt-PT"/>
          </a:p>
        </p:txBody>
      </p:sp>
    </p:spTree>
    <p:extLst>
      <p:ext uri="{BB962C8B-B14F-4D97-AF65-F5344CB8AC3E}">
        <p14:creationId xmlns:p14="http://schemas.microsoft.com/office/powerpoint/2010/main" val="8727782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Sintomas extrapiramidais</a:t>
            </a:r>
          </a:p>
          <a:p>
            <a:pPr algn="just" eaLnBrk="1" hangingPunct="1">
              <a:lnSpc>
                <a:spcPts val="24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b="1" dirty="0" smtClean="0">
                <a:solidFill>
                  <a:srgbClr val="FFC000"/>
                </a:solidFill>
                <a:latin typeface="Verdana" panose="020B0604030504040204" pitchFamily="34" charset="0"/>
                <a:ea typeface="Verdana" panose="020B0604030504040204" pitchFamily="34" charset="0"/>
                <a:cs typeface="Verdana" panose="020B0604030504040204" pitchFamily="34" charset="0"/>
              </a:rPr>
              <a:t>Distonia</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90488" lvl="0" algn="just" eaLnBrk="1" hangingPunct="1">
              <a:lnSpc>
                <a:spcPts val="2400"/>
              </a:lnSpc>
              <a:spcBef>
                <a:spcPct val="0"/>
              </a:spcBef>
              <a:buClrTx/>
              <a:buSzTx/>
              <a:buNone/>
            </a:pPr>
            <a:r>
              <a:rPr lang="pt-PT" sz="2000" dirty="0" smtClean="0">
                <a:solidFill>
                  <a:schemeClr val="tx2"/>
                </a:solidFill>
              </a:rPr>
              <a:t>Rigidez ou espasmos musculares (que podem ser acompanhados de </a:t>
            </a:r>
            <a:r>
              <a:rPr lang="pt-PT" sz="2000" dirty="0" err="1" smtClean="0">
                <a:solidFill>
                  <a:schemeClr val="tx2"/>
                </a:solidFill>
              </a:rPr>
              <a:t>cãimbras</a:t>
            </a:r>
            <a:r>
              <a:rPr lang="pt-PT" sz="2000" dirty="0" smtClean="0">
                <a:solidFill>
                  <a:schemeClr val="tx2"/>
                </a:solidFill>
              </a:rPr>
              <a:t>), geralmente nos músculos do face, pescoço, língua, região lombar e membros superiores. </a:t>
            </a:r>
          </a:p>
          <a:p>
            <a:pPr marL="90488" lvl="0" algn="just" eaLnBrk="1" hangingPunct="1">
              <a:lnSpc>
                <a:spcPts val="2400"/>
              </a:lnSpc>
              <a:spcBef>
                <a:spcPct val="0"/>
              </a:spcBef>
              <a:buClrTx/>
              <a:buSzTx/>
              <a:buNone/>
            </a:pPr>
            <a:r>
              <a:rPr lang="pt-PT" sz="2000" dirty="0" smtClean="0">
                <a:solidFill>
                  <a:schemeClr val="tx2"/>
                </a:solidFill>
              </a:rPr>
              <a:t>Podem ocorrer </a:t>
            </a:r>
            <a:r>
              <a:rPr lang="pt-PT" sz="2000" b="1" dirty="0" smtClean="0">
                <a:solidFill>
                  <a:schemeClr val="tx2"/>
                </a:solidFill>
              </a:rPr>
              <a:t>contrações orofaríngeas</a:t>
            </a:r>
            <a:r>
              <a:rPr lang="pt-PT" sz="2000" dirty="0" smtClean="0">
                <a:solidFill>
                  <a:schemeClr val="tx2"/>
                </a:solidFill>
              </a:rPr>
              <a:t> que se manifestam por dificuldade em deglutir, sensação de espessamento da língua, protusão da língua, sialorreia e perturbação da fala. </a:t>
            </a:r>
          </a:p>
          <a:p>
            <a:pPr marL="90488" lvl="0" algn="just" eaLnBrk="1" hangingPunct="1">
              <a:lnSpc>
                <a:spcPts val="2400"/>
              </a:lnSpc>
              <a:spcBef>
                <a:spcPct val="0"/>
              </a:spcBef>
              <a:buClrTx/>
              <a:buSzTx/>
              <a:buNone/>
            </a:pPr>
            <a:r>
              <a:rPr lang="pt-PT" sz="2000" dirty="0" smtClean="0">
                <a:solidFill>
                  <a:schemeClr val="tx2"/>
                </a:solidFill>
              </a:rPr>
              <a:t>Eventualmente a distonia aguda pode ser grave e provocar sequelas como luxações, dificuldade respiratória (distonia da laringe).</a:t>
            </a:r>
          </a:p>
          <a:p>
            <a:pPr marL="90488" lvl="0" algn="just" eaLnBrk="1" hangingPunct="1">
              <a:lnSpc>
                <a:spcPts val="2400"/>
              </a:lnSpc>
              <a:spcBef>
                <a:spcPct val="0"/>
              </a:spcBef>
              <a:buClrTx/>
              <a:buSzTx/>
              <a:buNone/>
            </a:pPr>
            <a:r>
              <a:rPr lang="pt-PT" sz="2000" dirty="0" smtClean="0">
                <a:solidFill>
                  <a:schemeClr val="tx2"/>
                </a:solidFill>
              </a:rPr>
              <a:t>Surge de 2º dia a 8 semanas.</a:t>
            </a: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47</a:t>
            </a:fld>
            <a:endParaRPr lang="pt-PT"/>
          </a:p>
        </p:txBody>
      </p:sp>
    </p:spTree>
    <p:extLst>
      <p:ext uri="{BB962C8B-B14F-4D97-AF65-F5344CB8AC3E}">
        <p14:creationId xmlns:p14="http://schemas.microsoft.com/office/powerpoint/2010/main" val="24919318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Sintomas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extrapiramidais</a:t>
            </a:r>
            <a:endParaRPr lang="pt-PT" sz="2000" b="1" dirty="0" smtClean="0">
              <a:solidFill>
                <a:srgbClr val="FFC000"/>
              </a:solidFill>
            </a:endParaRPr>
          </a:p>
          <a:p>
            <a:pPr marL="449263" algn="just" eaLnBrk="1" hangingPunct="1">
              <a:lnSpc>
                <a:spcPts val="2400"/>
              </a:lnSpc>
              <a:spcBef>
                <a:spcPct val="0"/>
              </a:spcBef>
              <a:buClrTx/>
              <a:buSzTx/>
              <a:buNone/>
            </a:pPr>
            <a:r>
              <a:rPr lang="pt-PT" sz="2000" b="1" dirty="0" err="1" smtClean="0">
                <a:solidFill>
                  <a:srgbClr val="FFC000"/>
                </a:solidFill>
              </a:rPr>
              <a:t>Acinésia</a:t>
            </a:r>
            <a:r>
              <a:rPr lang="pt-PT" sz="2000" dirty="0" smtClean="0">
                <a:solidFill>
                  <a:srgbClr val="FFC000"/>
                </a:solidFill>
              </a:rPr>
              <a:t>  - </a:t>
            </a:r>
            <a:r>
              <a:rPr lang="pt-PT" sz="2000" dirty="0" smtClean="0">
                <a:solidFill>
                  <a:schemeClr val="tx2"/>
                </a:solidFill>
              </a:rPr>
              <a:t>incapacidade em iniciar o movimento</a:t>
            </a:r>
          </a:p>
          <a:p>
            <a:pPr marL="449263" algn="just" eaLnBrk="1" hangingPunct="1">
              <a:lnSpc>
                <a:spcPts val="2400"/>
              </a:lnSpc>
              <a:spcBef>
                <a:spcPct val="0"/>
              </a:spcBef>
              <a:buClrTx/>
              <a:buSz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449263" lvl="0" algn="just" eaLnBrk="1" hangingPunct="1">
              <a:lnSpc>
                <a:spcPts val="2400"/>
              </a:lnSpc>
              <a:spcBef>
                <a:spcPct val="0"/>
              </a:spcBef>
              <a:buClrTx/>
              <a:buSzTx/>
              <a:buNone/>
            </a:pPr>
            <a:r>
              <a:rPr lang="pt-PT" altLang="pt-PT" sz="2000" b="1" dirty="0" smtClean="0">
                <a:solidFill>
                  <a:srgbClr val="FFC000"/>
                </a:solidFill>
                <a:latin typeface="Verdana" panose="020B0604030504040204" pitchFamily="34" charset="0"/>
                <a:ea typeface="Verdana" panose="020B0604030504040204" pitchFamily="34" charset="0"/>
                <a:cs typeface="Verdana" panose="020B0604030504040204" pitchFamily="34" charset="0"/>
              </a:rPr>
              <a:t>Acatisia</a:t>
            </a:r>
            <a:r>
              <a:rPr lang="pt-PT" altLang="pt-PT" sz="2000" dirty="0"/>
              <a:t> </a:t>
            </a:r>
            <a:r>
              <a:rPr lang="pt-PT" altLang="pt-PT" sz="2000" dirty="0" smtClean="0">
                <a:solidFill>
                  <a:schemeClr val="tx2"/>
                </a:solidFill>
              </a:rPr>
              <a:t>- </a:t>
            </a:r>
            <a:r>
              <a:rPr lang="pt-PT" sz="2000" dirty="0" smtClean="0">
                <a:solidFill>
                  <a:schemeClr val="tx2"/>
                </a:solidFill>
              </a:rPr>
              <a:t>incapacidade em estar parado, quieto</a:t>
            </a:r>
            <a:r>
              <a:rPr lang="pt-PT" sz="2000" dirty="0">
                <a:solidFill>
                  <a:schemeClr val="tx2"/>
                </a:solidFill>
              </a:rPr>
              <a:t>;</a:t>
            </a:r>
            <a:r>
              <a:rPr lang="pt-PT" sz="2000" dirty="0" smtClean="0">
                <a:solidFill>
                  <a:schemeClr val="tx2"/>
                </a:solidFill>
              </a:rPr>
              <a:t> </a:t>
            </a:r>
            <a:r>
              <a:rPr lang="pt-PT" sz="2000" dirty="0">
                <a:solidFill>
                  <a:schemeClr val="tx2"/>
                </a:solidFill>
              </a:rPr>
              <a:t>acompanhada de grande ansiedade. </a:t>
            </a:r>
            <a:endParaRPr lang="pt-PT" sz="2000" dirty="0" smtClean="0">
              <a:solidFill>
                <a:schemeClr val="tx2"/>
              </a:solidFill>
            </a:endParaRPr>
          </a:p>
          <a:p>
            <a:pPr marL="449263" lvl="0" algn="just" eaLnBrk="1" hangingPunct="1">
              <a:lnSpc>
                <a:spcPts val="2400"/>
              </a:lnSpc>
              <a:spcBef>
                <a:spcPct val="0"/>
              </a:spcBef>
              <a:buClrTx/>
              <a:buSzTx/>
              <a:buNone/>
            </a:pPr>
            <a:r>
              <a:rPr lang="pt-PT" sz="2000" dirty="0" smtClean="0">
                <a:solidFill>
                  <a:schemeClr val="tx2"/>
                </a:solidFill>
              </a:rPr>
              <a:t>Pode </a:t>
            </a:r>
            <a:r>
              <a:rPr lang="pt-PT" sz="2000" dirty="0">
                <a:solidFill>
                  <a:schemeClr val="tx2"/>
                </a:solidFill>
              </a:rPr>
              <a:t>ser difícil distinguir </a:t>
            </a:r>
            <a:r>
              <a:rPr lang="pt-PT" sz="2000" dirty="0" smtClean="0">
                <a:solidFill>
                  <a:schemeClr val="tx2"/>
                </a:solidFill>
              </a:rPr>
              <a:t>acatisia </a:t>
            </a:r>
            <a:r>
              <a:rPr lang="pt-PT" sz="2000" dirty="0">
                <a:solidFill>
                  <a:schemeClr val="tx2"/>
                </a:solidFill>
              </a:rPr>
              <a:t>dos sintomas de ansiedade presentes na doença psiquiátrica</a:t>
            </a:r>
            <a:r>
              <a:rPr lang="pt-PT" sz="2000" dirty="0" smtClean="0">
                <a:solidFill>
                  <a:schemeClr val="tx2"/>
                </a:solidFill>
              </a:rPr>
              <a:t>.</a:t>
            </a:r>
          </a:p>
          <a:p>
            <a:pPr marL="449263" algn="just" eaLnBrk="1" hangingPunct="1">
              <a:lnSpc>
                <a:spcPts val="2400"/>
              </a:lnSpc>
              <a:spcBef>
                <a:spcPct val="0"/>
              </a:spcBef>
              <a:buClrTx/>
              <a:buSzTx/>
              <a:buNone/>
            </a:pPr>
            <a:r>
              <a:rPr lang="pt-PT" sz="2000" dirty="0">
                <a:solidFill>
                  <a:schemeClr val="tx2"/>
                </a:solidFill>
              </a:rPr>
              <a:t>Surge de </a:t>
            </a:r>
            <a:r>
              <a:rPr lang="pt-PT" sz="2000" dirty="0" smtClean="0">
                <a:solidFill>
                  <a:schemeClr val="tx2"/>
                </a:solidFill>
              </a:rPr>
              <a:t>3º dia </a:t>
            </a:r>
            <a:r>
              <a:rPr lang="pt-PT" sz="2000" dirty="0">
                <a:solidFill>
                  <a:schemeClr val="tx2"/>
                </a:solidFill>
              </a:rPr>
              <a:t>a </a:t>
            </a:r>
            <a:r>
              <a:rPr lang="pt-PT" sz="2000" dirty="0" smtClean="0">
                <a:solidFill>
                  <a:schemeClr val="tx2"/>
                </a:solidFill>
              </a:rPr>
              <a:t>10 </a:t>
            </a:r>
            <a:r>
              <a:rPr lang="pt-PT" sz="2000" dirty="0">
                <a:solidFill>
                  <a:schemeClr val="tx2"/>
                </a:solidFill>
              </a:rPr>
              <a:t>semanas.</a:t>
            </a:r>
          </a:p>
          <a:p>
            <a:pPr marL="449263" algn="just" eaLnBrk="1" hangingPunct="1">
              <a:lnSpc>
                <a:spcPts val="2400"/>
              </a:lnSpc>
              <a:spcBef>
                <a:spcPct val="0"/>
              </a:spcBef>
              <a:buClrTx/>
              <a:buSzTx/>
              <a:buNone/>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b="1" dirty="0">
                <a:solidFill>
                  <a:srgbClr val="FFC000"/>
                </a:solidFill>
                <a:latin typeface="Verdana" panose="020B0604030504040204" pitchFamily="34" charset="0"/>
                <a:ea typeface="Verdana" panose="020B0604030504040204" pitchFamily="34" charset="0"/>
                <a:cs typeface="Verdana" panose="020B0604030504040204" pitchFamily="34" charset="0"/>
              </a:rPr>
              <a:t>Parkinsonismo -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apresenta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bradicinesia,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rigidez e tremor. A mímica é empobrecida (fácies inexpressivo) e a marcha modificada por pequenos passos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449263" algn="just" eaLnBrk="1" hangingPunct="1">
              <a:lnSpc>
                <a:spcPts val="2400"/>
              </a:lnSpc>
              <a:spcBef>
                <a:spcPct val="0"/>
              </a:spcBef>
              <a:buClrTx/>
              <a:buSzTx/>
              <a:buNone/>
            </a:pPr>
            <a:r>
              <a:rPr lang="pt-PT" sz="2000" dirty="0">
                <a:solidFill>
                  <a:schemeClr val="tx2"/>
                </a:solidFill>
              </a:rPr>
              <a:t>Surge de </a:t>
            </a:r>
            <a:r>
              <a:rPr lang="pt-PT" sz="2000" dirty="0" smtClean="0">
                <a:solidFill>
                  <a:schemeClr val="tx2"/>
                </a:solidFill>
              </a:rPr>
              <a:t>1ª semana a 3 meses.</a:t>
            </a:r>
            <a:endParaRPr lang="pt-PT" sz="2000" dirty="0">
              <a:solidFill>
                <a:schemeClr val="tx2"/>
              </a:solidFill>
            </a:endParaRPr>
          </a:p>
          <a:p>
            <a:pPr marL="719138" indent="-269875" algn="just" eaLnBrk="1" hangingPunct="1">
              <a:lnSpc>
                <a:spcPts val="24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48</a:t>
            </a:fld>
            <a:endParaRPr lang="pt-PT"/>
          </a:p>
        </p:txBody>
      </p:sp>
    </p:spTree>
    <p:extLst>
      <p:ext uri="{BB962C8B-B14F-4D97-AF65-F5344CB8AC3E}">
        <p14:creationId xmlns:p14="http://schemas.microsoft.com/office/powerpoint/2010/main" val="3083136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6458" y="1307803"/>
            <a:ext cx="8424863"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FontTx/>
              <a:buNone/>
            </a:pP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Sintomas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extrapiramidais</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b="1" dirty="0" err="1" smtClean="0">
                <a:solidFill>
                  <a:srgbClr val="FFC000"/>
                </a:solidFill>
                <a:latin typeface="Verdana" panose="020B0604030504040204" pitchFamily="34" charset="0"/>
                <a:ea typeface="Verdana" panose="020B0604030504040204" pitchFamily="34" charset="0"/>
                <a:cs typeface="Verdana" panose="020B0604030504040204" pitchFamily="34" charset="0"/>
              </a:rPr>
              <a:t>Discinésia</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movimentos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involuntários anormais, frequentemente permanentes e por vezes parcialmente reversíveis. </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Os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movimentos são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orofaciais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 pescoço, do tronco e das extremidades. Movimentos bucolinguais/mastigatórios são comuns no início do síndrome e consistem em movimentos da língua que empurram as bochechas ou os lábios, na protusão da língua e dos lábios, estalos provocados pelos lábios em movimentos mastigatórios, no insuflar de bochechas, em movimentos faciais excessivos e desnecessários como piscar os olhos e fazer caretas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449263" algn="just" eaLnBrk="1" hangingPunct="1">
              <a:lnSpc>
                <a:spcPts val="2400"/>
              </a:lnSpc>
              <a:spcBef>
                <a:spcPct val="0"/>
              </a:spcBef>
              <a:buClrTx/>
              <a:buSzTx/>
              <a:buNone/>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Surge após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o uso prolongado de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neurolépticos (após vários meses ou anos).</a:t>
            </a:r>
          </a:p>
          <a:p>
            <a:pPr marL="449263" algn="just" eaLnBrk="1" hangingPunct="1">
              <a:lnSpc>
                <a:spcPts val="2400"/>
              </a:lnSpc>
              <a:spcBef>
                <a:spcPct val="0"/>
              </a:spcBef>
              <a:buClrTx/>
              <a:buSzTx/>
              <a:buNone/>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rPr>
              <a:t>Tratamento:  </a:t>
            </a:r>
            <a:r>
              <a:rPr lang="pt-PT" altLang="pt-PT" sz="2000" b="1" dirty="0" err="1">
                <a:solidFill>
                  <a:srgbClr val="00B0F0"/>
                </a:solidFill>
                <a:latin typeface="Verdana" panose="020B0604030504040204" pitchFamily="34" charset="0"/>
                <a:ea typeface="Verdana" panose="020B0604030504040204" pitchFamily="34" charset="0"/>
                <a:cs typeface="Verdana" panose="020B0604030504040204" pitchFamily="34" charset="0"/>
              </a:rPr>
              <a:t>Antiparkinsónicos</a:t>
            </a:r>
            <a:r>
              <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rPr>
              <a:t> = </a:t>
            </a:r>
            <a:r>
              <a:rPr lang="pt-PT" altLang="pt-PT" sz="2000" b="1" dirty="0" err="1">
                <a:solidFill>
                  <a:srgbClr val="00B0F0"/>
                </a:solidFill>
                <a:latin typeface="Verdana" panose="020B0604030504040204" pitchFamily="34" charset="0"/>
                <a:ea typeface="Verdana" panose="020B0604030504040204" pitchFamily="34" charset="0"/>
                <a:cs typeface="Verdana" panose="020B0604030504040204" pitchFamily="34" charset="0"/>
              </a:rPr>
              <a:t>Biperideno</a:t>
            </a:r>
            <a:r>
              <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err="1" smtClean="0">
                <a:solidFill>
                  <a:srgbClr val="00B0F0"/>
                </a:solidFill>
                <a:latin typeface="Verdana" panose="020B0604030504040204" pitchFamily="34" charset="0"/>
                <a:ea typeface="Verdana" panose="020B0604030504040204" pitchFamily="34" charset="0"/>
                <a:cs typeface="Verdana" panose="020B0604030504040204" pitchFamily="34" charset="0"/>
              </a:rPr>
              <a:t>Akineton</a:t>
            </a:r>
            <a:r>
              <a:rPr lang="pt-PT" altLang="pt-PT" sz="2000" dirty="0">
                <a:solidFill>
                  <a:srgbClr val="00B0F0"/>
                </a:solidFill>
                <a:latin typeface="Verdana" panose="020B0604030504040204" pitchFamily="34" charset="0"/>
                <a:ea typeface="Verdana" panose="020B0604030504040204" pitchFamily="34" charset="0"/>
                <a:cs typeface="Verdana" panose="020B0604030504040204" pitchFamily="34" charset="0"/>
              </a:rPr>
              <a:t>®</a:t>
            </a:r>
            <a:r>
              <a:rPr lang="pt-PT" altLang="pt-PT" sz="2000" b="1" dirty="0" smtClean="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rPr>
              <a:t>e </a:t>
            </a:r>
            <a:r>
              <a:rPr lang="pt-PT" altLang="pt-PT" sz="2000" b="1" dirty="0" err="1" smtClean="0">
                <a:solidFill>
                  <a:srgbClr val="00B0F0"/>
                </a:solidFill>
                <a:latin typeface="Verdana" panose="020B0604030504040204" pitchFamily="34" charset="0"/>
                <a:ea typeface="Verdana" panose="020B0604030504040204" pitchFamily="34" charset="0"/>
                <a:cs typeface="Verdana" panose="020B0604030504040204" pitchFamily="34" charset="0"/>
              </a:rPr>
              <a:t>Artane</a:t>
            </a:r>
            <a:r>
              <a:rPr lang="pt-PT" altLang="pt-PT" sz="2000" dirty="0">
                <a:solidFill>
                  <a:srgbClr val="00B0F0"/>
                </a:solidFill>
                <a:latin typeface="Verdana" panose="020B0604030504040204" pitchFamily="34" charset="0"/>
                <a:ea typeface="Verdana" panose="020B0604030504040204" pitchFamily="34" charset="0"/>
                <a:cs typeface="Verdana" panose="020B0604030504040204" pitchFamily="34" charset="0"/>
              </a:rPr>
              <a:t>®</a:t>
            </a:r>
            <a:r>
              <a:rPr lang="pt-PT" altLang="pt-PT" sz="2000" b="1" dirty="0" smtClean="0">
                <a:solidFill>
                  <a:srgbClr val="00B0F0"/>
                </a:solidFill>
                <a:latin typeface="Verdana" panose="020B0604030504040204" pitchFamily="34" charset="0"/>
                <a:ea typeface="Verdana" panose="020B0604030504040204" pitchFamily="34" charset="0"/>
                <a:cs typeface="Verdana" panose="020B0604030504040204" pitchFamily="34" charset="0"/>
              </a:rPr>
              <a:t>)</a:t>
            </a:r>
            <a:endPar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49</a:t>
            </a:fld>
            <a:endParaRPr lang="pt-PT"/>
          </a:p>
        </p:txBody>
      </p:sp>
    </p:spTree>
    <p:extLst>
      <p:ext uri="{BB962C8B-B14F-4D97-AF65-F5344CB8AC3E}">
        <p14:creationId xmlns:p14="http://schemas.microsoft.com/office/powerpoint/2010/main" val="4031482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484688" y="3059113"/>
            <a:ext cx="18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pt-PT" altLang="pt-PT" sz="440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7171" name="Rectangle 3"/>
          <p:cNvSpPr>
            <a:spLocks noChangeArrowheads="1"/>
          </p:cNvSpPr>
          <p:nvPr/>
        </p:nvSpPr>
        <p:spPr bwMode="auto">
          <a:xfrm>
            <a:off x="4484688" y="3059113"/>
            <a:ext cx="18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pt-PT" altLang="pt-PT" sz="440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9221" name="Text Box 5"/>
          <p:cNvSpPr txBox="1">
            <a:spLocks noChangeArrowheads="1"/>
          </p:cNvSpPr>
          <p:nvPr/>
        </p:nvSpPr>
        <p:spPr bwMode="auto">
          <a:xfrm>
            <a:off x="-3829" y="1201709"/>
            <a:ext cx="8588375" cy="3787833"/>
          </a:xfrm>
          <a:prstGeom prst="rect">
            <a:avLst/>
          </a:prstGeom>
          <a:noFill/>
          <a:ln>
            <a:noFill/>
          </a:ln>
          <a:effectLst/>
        </p:spPr>
        <p:txBody>
          <a:bodyPr lIns="90000" tIns="46800" rIns="90000" bIns="4680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457200" indent="-457200" eaLnBrk="1" hangingPunct="1">
              <a:spcBef>
                <a:spcPts val="1800"/>
              </a:spcBef>
              <a:buSzPct val="91000"/>
              <a:defRP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Pico concentração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plasmática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2-4 horas (após a toma)</a:t>
            </a:r>
          </a:p>
          <a:p>
            <a:pPr marL="342900" indent="-342900" eaLnBrk="1" hangingPunct="1">
              <a:spcBef>
                <a:spcPts val="1800"/>
              </a:spcBef>
              <a:defRP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Níveis plasmáticos inferiores por via IM  (exceto o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Lorazepam</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eaLnBrk="1" hangingPunct="1">
              <a:spcBef>
                <a:spcPts val="1800"/>
              </a:spcBef>
              <a:defRP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Administração por via EV (administração lenta)</a:t>
            </a:r>
          </a:p>
          <a:p>
            <a:pPr marL="449263" indent="-85725" eaLnBrk="1" hangingPunct="1">
              <a:spcBef>
                <a:spcPts val="1800"/>
              </a:spcBef>
              <a:defRP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Circulam no sangue unidas às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proteinas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plasmáticas          atravessam facilmente a B.H.E.  Acumulando-se no tecido cerebral.</a:t>
            </a:r>
          </a:p>
          <a:p>
            <a:pPr eaLnBrk="1" hangingPunct="1">
              <a:spcBef>
                <a:spcPts val="1800"/>
              </a:spcBef>
              <a:defRP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Clorazepato</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altLang="pt-PT" sz="2000" b="1"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dipotássico</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só administração Oral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Medipax</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 </a:t>
            </a:r>
            <a:r>
              <a:rPr lang="pt-PT" alt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Tranxene</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p:txBody>
      </p:sp>
      <p:sp>
        <p:nvSpPr>
          <p:cNvPr id="7174" name="AutoShape 6"/>
          <p:cNvSpPr>
            <a:spLocks noChangeArrowheads="1"/>
          </p:cNvSpPr>
          <p:nvPr/>
        </p:nvSpPr>
        <p:spPr bwMode="auto">
          <a:xfrm>
            <a:off x="238094" y="1127724"/>
            <a:ext cx="142875" cy="360363"/>
          </a:xfrm>
          <a:prstGeom prst="upArrow">
            <a:avLst>
              <a:gd name="adj1" fmla="val 50000"/>
              <a:gd name="adj2" fmla="val 630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7175" name="AutoShape 8"/>
          <p:cNvSpPr>
            <a:spLocks noChangeArrowheads="1"/>
          </p:cNvSpPr>
          <p:nvPr/>
        </p:nvSpPr>
        <p:spPr bwMode="auto">
          <a:xfrm>
            <a:off x="288131" y="1892052"/>
            <a:ext cx="142875" cy="358775"/>
          </a:xfrm>
          <a:prstGeom prst="downArrow">
            <a:avLst>
              <a:gd name="adj1" fmla="val 50000"/>
              <a:gd name="adj2" fmla="val 627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t-PT" altLang="pt-PT" sz="240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7176" name="AutoShape 9"/>
          <p:cNvSpPr>
            <a:spLocks noChangeArrowheads="1"/>
          </p:cNvSpPr>
          <p:nvPr/>
        </p:nvSpPr>
        <p:spPr bwMode="auto">
          <a:xfrm>
            <a:off x="7380188" y="3116738"/>
            <a:ext cx="431800" cy="36004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7177" name="Rectangle 11"/>
          <p:cNvSpPr>
            <a:spLocks noChangeArrowheads="1"/>
          </p:cNvSpPr>
          <p:nvPr/>
        </p:nvSpPr>
        <p:spPr bwMode="auto">
          <a:xfrm>
            <a:off x="1331640" y="5114388"/>
            <a:ext cx="468153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pt-PT" altLang="pt-PT" sz="24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Dependência</a:t>
            </a:r>
            <a:endParaRPr lang="en-GB" altLang="pt-PT" sz="24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7178" name="Text Box 12"/>
          <p:cNvSpPr txBox="1">
            <a:spLocks noChangeArrowheads="1"/>
          </p:cNvSpPr>
          <p:nvPr/>
        </p:nvSpPr>
        <p:spPr bwMode="auto">
          <a:xfrm>
            <a:off x="540149" y="5733256"/>
            <a:ext cx="727233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Char char="•"/>
            </a:pP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Menor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semivida       maior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dependência</a:t>
            </a:r>
          </a:p>
          <a:p>
            <a:pPr eaLnBrk="1" hangingPunct="1">
              <a:spcBef>
                <a:spcPct val="50000"/>
              </a:spcBef>
              <a:buFontTx/>
              <a:buChar char="•"/>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Semivida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curta (4-5 horas)</a:t>
            </a: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5</a:t>
            </a:fld>
            <a:endParaRPr lang="pt-PT"/>
          </a:p>
        </p:txBody>
      </p:sp>
      <p:sp>
        <p:nvSpPr>
          <p:cNvPr id="12" name="Rectangle 2"/>
          <p:cNvSpPr txBox="1">
            <a:spLocks noChangeArrowheads="1"/>
          </p:cNvSpPr>
          <p:nvPr/>
        </p:nvSpPr>
        <p:spPr bwMode="auto">
          <a:xfrm>
            <a:off x="359569" y="0"/>
            <a:ext cx="6300664"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3" name="Conexão recta 12"/>
          <p:cNvCxnSpPr/>
          <p:nvPr/>
        </p:nvCxnSpPr>
        <p:spPr bwMode="auto">
          <a:xfrm>
            <a:off x="35496" y="692696"/>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4" name="AutoShape 9"/>
          <p:cNvSpPr>
            <a:spLocks noChangeArrowheads="1"/>
          </p:cNvSpPr>
          <p:nvPr/>
        </p:nvSpPr>
        <p:spPr bwMode="auto">
          <a:xfrm>
            <a:off x="3078101" y="5874842"/>
            <a:ext cx="431800" cy="18002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PT">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622812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p:nvSpPr>
        <p:spPr bwMode="auto">
          <a:xfrm>
            <a:off x="359568" y="1484784"/>
            <a:ext cx="842486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400"/>
              </a:lnSpc>
              <a:spcBef>
                <a:spcPct val="0"/>
              </a:spcBef>
              <a:buClrTx/>
              <a:buSzTx/>
              <a:buNone/>
            </a:pPr>
            <a:r>
              <a:rPr lang="pt-PT" altLang="pt-PT" sz="2000" b="1" dirty="0" smtClean="0">
                <a:solidFill>
                  <a:srgbClr val="00B0F0"/>
                </a:solidFill>
                <a:latin typeface="Verdana" panose="020B0604030504040204" pitchFamily="34" charset="0"/>
                <a:ea typeface="Verdana" panose="020B0604030504040204" pitchFamily="34" charset="0"/>
                <a:cs typeface="Verdana" panose="020B0604030504040204" pitchFamily="34" charset="0"/>
              </a:rPr>
              <a:t>Síndrome </a:t>
            </a:r>
            <a:r>
              <a:rPr lang="pt-PT" altLang="pt-PT" sz="2000" b="1" dirty="0">
                <a:solidFill>
                  <a:srgbClr val="00B0F0"/>
                </a:solidFill>
                <a:latin typeface="Verdana" panose="020B0604030504040204" pitchFamily="34" charset="0"/>
                <a:ea typeface="Verdana" panose="020B0604030504040204" pitchFamily="34" charset="0"/>
                <a:cs typeface="Verdana" panose="020B0604030504040204" pitchFamily="34" charset="0"/>
              </a:rPr>
              <a:t>maligno dos neurolépticos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(toxicidade</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b="1" dirty="0" smtClean="0">
              <a:solidFill>
                <a:srgbClr val="00B0F0"/>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400"/>
              </a:lnSpc>
              <a:spcBef>
                <a:spcPct val="0"/>
              </a:spcBef>
              <a:buClrTx/>
              <a:buSzTx/>
              <a:buFontTx/>
              <a:buNone/>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(pouco frequente, mas grave, pode ser fatal 20 a 30%)</a:t>
            </a:r>
            <a:endParaRPr lang="pt-PT" sz="2000" dirty="0" smtClean="0">
              <a:solidFill>
                <a:schemeClr val="tx2"/>
              </a:solidFill>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Alteração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 estado de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consciência/</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delirium</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Rigidez muscular generalizada</a:t>
            </a:r>
          </a:p>
          <a:p>
            <a:pPr marL="792163" indent="-342900"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Hipertermia incontrolada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(41C ou +)</a:t>
            </a: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Instabilidade autonómica (TA, taquicardia,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sudorese</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intensa, taquipneia, palidez)</a:t>
            </a: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Tremor</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Toxicidade cardíaca</a:t>
            </a: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Insuficiência renal renal </a:t>
            </a:r>
          </a:p>
          <a:p>
            <a:pPr marL="792163" indent="-342900" algn="just" eaLnBrk="1" hangingPunct="1">
              <a:lnSpc>
                <a:spcPts val="2400"/>
              </a:lnSpc>
              <a:spcBef>
                <a:spcPct val="0"/>
              </a:spcBef>
              <a:buClrTx/>
              <a:buSzTx/>
              <a:buFont typeface="Arial" panose="020B0604020202020204" pitchFamily="34" charset="0"/>
              <a:buChar char="•"/>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Tratamento</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449263" algn="just" eaLnBrk="1" hangingPunct="1">
              <a:lnSpc>
                <a:spcPts val="2400"/>
              </a:lnSpc>
              <a:spcBef>
                <a:spcPct val="0"/>
              </a:spcBef>
              <a:buClrTx/>
              <a:buSzTx/>
              <a:buNone/>
            </a:pPr>
            <a:r>
              <a:rPr lang="pt-PT" altLang="pt-PT" sz="2000" dirty="0">
                <a:solidFill>
                  <a:srgbClr val="FF0000"/>
                </a:solidFill>
                <a:latin typeface="Verdana" panose="020B0604030504040204" pitchFamily="34" charset="0"/>
                <a:ea typeface="Verdana" panose="020B0604030504040204" pitchFamily="34" charset="0"/>
                <a:cs typeface="Verdana" panose="020B0604030504040204" pitchFamily="34" charset="0"/>
              </a:rPr>
              <a:t>Importância de deteção precoce</a:t>
            </a: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Suspensão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imediata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dos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neuroléticos</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Administração de </a:t>
            </a:r>
            <a:r>
              <a:rPr lang="pt-PT" altLang="pt-PT" sz="2000" dirty="0" err="1">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anti-parkinsónicos</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Equilíbrio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hidroeletrolítico</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92163" indent="-342900" algn="just" eaLnBrk="1" hangingPunct="1">
              <a:lnSpc>
                <a:spcPts val="24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Terapêutica das complicações médicas </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50</a:t>
            </a:fld>
            <a:endParaRPr lang="pt-PT"/>
          </a:p>
        </p:txBody>
      </p:sp>
    </p:spTree>
    <p:extLst>
      <p:ext uri="{BB962C8B-B14F-4D97-AF65-F5344CB8AC3E}">
        <p14:creationId xmlns:p14="http://schemas.microsoft.com/office/powerpoint/2010/main" val="38096732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marL="3492500" indent="-3492500" eaLnBrk="1" hangingPunct="1">
              <a:spcBef>
                <a:spcPct val="0"/>
              </a:spcBef>
              <a:buClrTx/>
              <a:buSzTx/>
              <a:buNone/>
            </a:pPr>
            <a:r>
              <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4 – </a:t>
            </a:r>
            <a:r>
              <a:rPr lang="pt-PT" altLang="pt-PT" sz="2400" b="1" dirty="0" err="1"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Antipsicóticos</a:t>
            </a: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pt-PT" altLang="pt-PT" sz="22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Intervenções </a:t>
            </a:r>
            <a:r>
              <a:rPr lang="pt-PT" altLang="pt-PT" sz="22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de </a:t>
            </a:r>
            <a:r>
              <a:rPr lang="pt-PT" altLang="pt-PT" sz="22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enfermagem</a:t>
            </a:r>
            <a:endParaRPr lang="pt-PT" altLang="pt-PT" sz="22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496" y="1484784"/>
            <a:ext cx="8424863" cy="4580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Ensinar </a:t>
            </a:r>
            <a:r>
              <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rPr>
              <a:t>doente e </a:t>
            </a: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família acerca:</a:t>
            </a: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Dosagem, efeitos terapêuticos e secundários </a:t>
            </a:r>
          </a:p>
          <a:p>
            <a:pPr marL="342900" indent="-342900"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Interações (álcool, antiácidos, …)</a:t>
            </a:r>
          </a:p>
          <a:p>
            <a:pPr marL="342900" indent="-342900" algn="just" eaLnBrk="1" hangingPunct="1">
              <a:lnSpc>
                <a:spcPts val="2500"/>
              </a:lnSpc>
              <a:spcBef>
                <a:spcPct val="0"/>
              </a:spcBef>
              <a:buClrTx/>
              <a:buSzTx/>
              <a:buFont typeface="Arial" panose="020B0604020202020204" pitchFamily="34" charset="0"/>
              <a:buChar char="•"/>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Proteção </a:t>
            </a:r>
            <a:r>
              <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pele e olhos (protetor solar, chapéu, óculos de sol</a:t>
            </a: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eaLnBrk="1" hangingPunct="1">
              <a:lnSpc>
                <a:spcPts val="2500"/>
              </a:lnSpc>
              <a:spcBef>
                <a:spcPct val="0"/>
              </a:spcBef>
              <a:buClrTx/>
              <a:buSzTx/>
              <a:buFont typeface="Arial" panose="020B0604020202020204" pitchFamily="34" charset="0"/>
              <a:buChar char="•"/>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Informar sobre estabilização só ocorre depois de algumas semanas (pode demorar + de 1 mês).</a:t>
            </a:r>
          </a:p>
          <a:p>
            <a:pPr algn="just" eaLnBrk="1" hangingPunct="1">
              <a:lnSpc>
                <a:spcPts val="2500"/>
              </a:lnSpc>
              <a:spcBef>
                <a:spcPct val="0"/>
              </a:spcBef>
              <a:buClrTx/>
              <a:buSzTx/>
              <a:buNone/>
            </a:pPr>
            <a:endPar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endPar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Avaliação </a:t>
            </a:r>
            <a:r>
              <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do grau de adesão</a:t>
            </a:r>
            <a:endPar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I</a:t>
            </a: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dentificação </a:t>
            </a:r>
            <a:r>
              <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do apoio familiar </a:t>
            </a:r>
            <a:endPar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Introdução do plano intermédio: consolidação da adesão </a:t>
            </a:r>
          </a:p>
          <a:p>
            <a:pPr algn="just" eaLnBrk="1" hangingPunct="1">
              <a:lnSpc>
                <a:spcPts val="2500"/>
              </a:lnSpc>
              <a:spcBef>
                <a:spcPct val="0"/>
              </a:spcBef>
              <a:buClrTx/>
              <a:buSzTx/>
              <a:buNone/>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Calendarizar </a:t>
            </a:r>
            <a:r>
              <a:rPr 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antipsicóticos</a:t>
            </a: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pt-PT" sz="2000" dirty="0" err="1" smtClean="0">
                <a:solidFill>
                  <a:schemeClr val="tx2"/>
                </a:solidFill>
                <a:latin typeface="Verdana" panose="020B0604030504040204" pitchFamily="34" charset="0"/>
                <a:ea typeface="Verdana" panose="020B0604030504040204" pitchFamily="34" charset="0"/>
                <a:cs typeface="Verdana" panose="020B0604030504040204" pitchFamily="34" charset="0"/>
              </a:rPr>
              <a:t>retard</a:t>
            </a: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p>
          <a:p>
            <a:pPr algn="just" eaLnBrk="1" hangingPunct="1">
              <a:lnSpc>
                <a:spcPts val="2500"/>
              </a:lnSpc>
              <a:spcBef>
                <a:spcPct val="0"/>
              </a:spcBef>
              <a:buClrTx/>
              <a:buSzTx/>
              <a:buNone/>
            </a:pPr>
            <a:r>
              <a:rPr 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Promover cuidados continuados.</a:t>
            </a:r>
            <a:r>
              <a:rPr lang="pt-PT" sz="2000" dirty="0">
                <a:solidFill>
                  <a:schemeClr val="tx2"/>
                </a:solidFill>
                <a:latin typeface="Verdana" panose="020B0604030504040204" pitchFamily="34" charset="0"/>
                <a:ea typeface="Verdana" panose="020B0604030504040204" pitchFamily="34" charset="0"/>
                <a:cs typeface="Verdana" panose="020B0604030504040204" pitchFamily="34" charset="0"/>
              </a:rPr>
              <a:t> </a:t>
            </a:r>
          </a:p>
          <a:p>
            <a:pPr algn="just" eaLnBrk="1" hangingPunct="1">
              <a:lnSpc>
                <a:spcPts val="2500"/>
              </a:lnSpc>
              <a:spcBef>
                <a:spcPct val="0"/>
              </a:spcBef>
              <a:buClrTx/>
              <a:buSz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51</a:t>
            </a:fld>
            <a:endParaRPr lang="pt-PT"/>
          </a:p>
        </p:txBody>
      </p:sp>
    </p:spTree>
    <p:extLst>
      <p:ext uri="{BB962C8B-B14F-4D97-AF65-F5344CB8AC3E}">
        <p14:creationId xmlns:p14="http://schemas.microsoft.com/office/powerpoint/2010/main" val="2703374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934" y="1486757"/>
            <a:ext cx="8424863" cy="4580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terapêuticos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Ansiolíticos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Sedativos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Hipnóticos</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Miorrelaxantes</a:t>
            </a: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Anticonvulsivantes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e anestésicos (Taborda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et</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al, 1996)</a:t>
            </a: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Indicações  terapêuticas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Perturbações de ansiedade</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Perturbações de humor</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Insónia</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Síndrome de abstinência de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álcool</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6</a:t>
            </a:fld>
            <a:endParaRPr lang="pt-PT"/>
          </a:p>
        </p:txBody>
      </p:sp>
    </p:spTree>
    <p:extLst>
      <p:ext uri="{BB962C8B-B14F-4D97-AF65-F5344CB8AC3E}">
        <p14:creationId xmlns:p14="http://schemas.microsoft.com/office/powerpoint/2010/main" val="7394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359568" y="1484784"/>
            <a:ext cx="8424863" cy="4580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secundários/colaterais</a:t>
            </a:r>
            <a:r>
              <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Dependência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Sedação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Visão turva</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Fadiga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Sonolência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Diminuição do desempenho </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Amnésia </a:t>
            </a:r>
            <a:r>
              <a:rPr lang="pt-PT" altLang="pt-PT" sz="2000" dirty="0" err="1">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anterógrada</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transitória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Diminuição da coordenação motora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Prejuízo da função cognitiva</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Diminuição da capacidade de concentração e atenção</a:t>
            </a:r>
          </a:p>
          <a:p>
            <a:pPr marL="719138"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Efeitos paradoxais</a:t>
            </a: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7</a:t>
            </a:fld>
            <a:endParaRPr lang="pt-PT"/>
          </a:p>
        </p:txBody>
      </p:sp>
    </p:spTree>
    <p:extLst>
      <p:ext uri="{BB962C8B-B14F-4D97-AF65-F5344CB8AC3E}">
        <p14:creationId xmlns:p14="http://schemas.microsoft.com/office/powerpoint/2010/main" val="3081233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42380" y="1107707"/>
            <a:ext cx="3492500" cy="40011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pt-PT" altLang="pt-PT" sz="2000" b="1"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Hipnoindutores</a:t>
            </a:r>
            <a:endParaRPr lang="pt-PT" altLang="pt-PT" sz="20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8195" name="Text Box 10"/>
          <p:cNvSpPr txBox="1">
            <a:spLocks noChangeArrowheads="1"/>
          </p:cNvSpPr>
          <p:nvPr/>
        </p:nvSpPr>
        <p:spPr bwMode="auto">
          <a:xfrm>
            <a:off x="4716016" y="1821796"/>
            <a:ext cx="3492500" cy="40011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pt-PT" altLang="pt-PT"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Ansiolíticos</a:t>
            </a:r>
            <a:endParaRPr lang="pt-PT" altLang="pt-PT" sz="20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8196" name="Rectangle 13"/>
          <p:cNvSpPr>
            <a:spLocks noChangeArrowheads="1"/>
          </p:cNvSpPr>
          <p:nvPr/>
        </p:nvSpPr>
        <p:spPr bwMode="auto">
          <a:xfrm>
            <a:off x="206635" y="5537758"/>
            <a:ext cx="82135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nSpc>
                <a:spcPct val="120000"/>
              </a:lnSpc>
              <a:spcBef>
                <a:spcPct val="0"/>
              </a:spcBef>
              <a:buFontTx/>
              <a:buNone/>
            </a:pPr>
            <a:r>
              <a:rPr lang="pt-PT" altLang="pt-PT" sz="2000" b="1" dirty="0" smtClean="0">
                <a:latin typeface="Verdana" panose="020B0604030504040204" pitchFamily="34" charset="0"/>
                <a:ea typeface="Verdana" panose="020B0604030504040204" pitchFamily="34" charset="0"/>
                <a:cs typeface="Verdana" panose="020B0604030504040204" pitchFamily="34" charset="0"/>
              </a:rPr>
              <a:t>Diazepam -</a:t>
            </a:r>
            <a:r>
              <a:rPr lang="pt-PT" altLang="pt-PT" sz="2000" dirty="0" smtClean="0">
                <a:latin typeface="Verdana" panose="020B0604030504040204" pitchFamily="34" charset="0"/>
                <a:ea typeface="Verdana" panose="020B0604030504040204" pitchFamily="34" charset="0"/>
                <a:cs typeface="Verdana" panose="020B0604030504040204" pitchFamily="34" charset="0"/>
              </a:rPr>
              <a:t> </a:t>
            </a:r>
            <a:r>
              <a:rPr lang="pt-PT" altLang="pt-PT" sz="2000" dirty="0" err="1">
                <a:latin typeface="Verdana" panose="020B0604030504040204" pitchFamily="34" charset="0"/>
                <a:ea typeface="Verdana" panose="020B0604030504040204" pitchFamily="34" charset="0"/>
                <a:cs typeface="Verdana" panose="020B0604030504040204" pitchFamily="34" charset="0"/>
              </a:rPr>
              <a:t>Metamidol</a:t>
            </a:r>
            <a:r>
              <a:rPr lang="pt-PT" altLang="pt-PT" sz="2000" dirty="0">
                <a:latin typeface="Verdana" panose="020B0604030504040204" pitchFamily="34" charset="0"/>
                <a:ea typeface="Verdana" panose="020B0604030504040204" pitchFamily="34" charset="0"/>
                <a:cs typeface="Verdana" panose="020B0604030504040204" pitchFamily="34" charset="0"/>
              </a:rPr>
              <a:t>; </a:t>
            </a:r>
            <a:r>
              <a:rPr lang="pt-PT" altLang="pt-PT" sz="2000" dirty="0" err="1">
                <a:latin typeface="Verdana" panose="020B0604030504040204" pitchFamily="34" charset="0"/>
                <a:ea typeface="Verdana" panose="020B0604030504040204" pitchFamily="34" charset="0"/>
                <a:cs typeface="Verdana" panose="020B0604030504040204" pitchFamily="34" charset="0"/>
              </a:rPr>
              <a:t>bialzepam</a:t>
            </a:r>
            <a:r>
              <a:rPr lang="pt-PT" altLang="pt-PT" sz="2000" dirty="0">
                <a:latin typeface="Verdana" panose="020B0604030504040204" pitchFamily="34" charset="0"/>
                <a:ea typeface="Verdana" panose="020B0604030504040204" pitchFamily="34" charset="0"/>
                <a:cs typeface="Verdana" panose="020B0604030504040204" pitchFamily="34" charset="0"/>
              </a:rPr>
              <a:t>; </a:t>
            </a:r>
            <a:r>
              <a:rPr lang="pt-PT" altLang="pt-PT" sz="2000" dirty="0" err="1">
                <a:latin typeface="Verdana" panose="020B0604030504040204" pitchFamily="34" charset="0"/>
                <a:ea typeface="Verdana" panose="020B0604030504040204" pitchFamily="34" charset="0"/>
                <a:cs typeface="Verdana" panose="020B0604030504040204" pitchFamily="34" charset="0"/>
              </a:rPr>
              <a:t>unisedil</a:t>
            </a:r>
            <a:r>
              <a:rPr lang="pt-PT" altLang="pt-PT" sz="2000" dirty="0">
                <a:latin typeface="Verdana" panose="020B0604030504040204" pitchFamily="34" charset="0"/>
                <a:ea typeface="Verdana" panose="020B0604030504040204" pitchFamily="34" charset="0"/>
                <a:cs typeface="Verdana" panose="020B0604030504040204" pitchFamily="34" charset="0"/>
              </a:rPr>
              <a:t>; </a:t>
            </a:r>
            <a:r>
              <a:rPr lang="pt-PT" altLang="pt-PT" sz="2000" dirty="0" err="1">
                <a:latin typeface="Verdana" panose="020B0604030504040204" pitchFamily="34" charset="0"/>
                <a:ea typeface="Verdana" panose="020B0604030504040204" pitchFamily="34" charset="0"/>
                <a:cs typeface="Verdana" panose="020B0604030504040204" pitchFamily="34" charset="0"/>
              </a:rPr>
              <a:t>valium</a:t>
            </a:r>
            <a:endParaRPr lang="pt-PT" altLang="pt-PT" sz="2000" dirty="0">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ct val="0"/>
              </a:spcBef>
              <a:buFontTx/>
              <a:buNone/>
            </a:pPr>
            <a:r>
              <a:rPr lang="pt-PT" altLang="pt-PT" sz="2000" dirty="0">
                <a:latin typeface="Verdana" panose="020B0604030504040204" pitchFamily="34" charset="0"/>
                <a:ea typeface="Verdana" panose="020B0604030504040204" pitchFamily="34" charset="0"/>
                <a:cs typeface="Verdana" panose="020B0604030504040204" pitchFamily="34" charset="0"/>
              </a:rPr>
              <a:t>Benzodiazepina de ação ansiolítica e </a:t>
            </a:r>
            <a:r>
              <a:rPr lang="pt-PT" altLang="pt-PT" sz="2000" dirty="0" err="1">
                <a:latin typeface="Verdana" panose="020B0604030504040204" pitchFamily="34" charset="0"/>
                <a:ea typeface="Verdana" panose="020B0604030504040204" pitchFamily="34" charset="0"/>
                <a:cs typeface="Verdana" panose="020B0604030504040204" pitchFamily="34" charset="0"/>
              </a:rPr>
              <a:t>miorrelaxante</a:t>
            </a:r>
            <a:endParaRPr lang="pt-PT" altLang="pt-PT" sz="2000" dirty="0">
              <a:latin typeface="Verdana" panose="020B0604030504040204" pitchFamily="34" charset="0"/>
              <a:ea typeface="Verdana" panose="020B0604030504040204" pitchFamily="34" charset="0"/>
              <a:cs typeface="Verdana" panose="020B0604030504040204" pitchFamily="34" charset="0"/>
            </a:endParaRPr>
          </a:p>
        </p:txBody>
      </p:sp>
      <p:sp>
        <p:nvSpPr>
          <p:cNvPr id="2" name="Rectângulo 1"/>
          <p:cNvSpPr/>
          <p:nvPr/>
        </p:nvSpPr>
        <p:spPr>
          <a:xfrm>
            <a:off x="18555" y="1672108"/>
            <a:ext cx="3616325" cy="1899815"/>
          </a:xfrm>
          <a:prstGeom prst="rect">
            <a:avLst/>
          </a:prstGeom>
          <a:ln>
            <a:solidFill>
              <a:schemeClr val="tx1"/>
            </a:solidFill>
          </a:ln>
        </p:spPr>
        <p:txBody>
          <a:bodyPr>
            <a:spAutoFit/>
          </a:bodyPr>
          <a:lstStyle/>
          <a:p>
            <a:pPr>
              <a:lnSpc>
                <a:spcPct val="120000"/>
              </a:lnSpc>
              <a:defRPr/>
            </a:pPr>
            <a:r>
              <a:rPr lang="pt-PT" altLang="pt-PT" sz="2000" b="1" dirty="0" err="1">
                <a:solidFill>
                  <a:prstClr val="black"/>
                </a:solidFill>
                <a:latin typeface="Verdana" panose="020B0604030504040204" pitchFamily="34" charset="0"/>
                <a:ea typeface="Verdana" panose="020B0604030504040204" pitchFamily="34" charset="0"/>
                <a:cs typeface="Verdana" panose="020B0604030504040204" pitchFamily="34" charset="0"/>
              </a:rPr>
              <a:t>Flurazepam</a:t>
            </a:r>
            <a:r>
              <a:rPr lang="pt-PT" altLang="pt-PT" sz="20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prstClr val="black"/>
                </a:solidFill>
                <a:latin typeface="Verdana" panose="020B0604030504040204" pitchFamily="34" charset="0"/>
                <a:ea typeface="Verdana" panose="020B0604030504040204" pitchFamily="34" charset="0"/>
                <a:cs typeface="Verdana" panose="020B0604030504040204" pitchFamily="34" charset="0"/>
              </a:rPr>
              <a:t>Dalmadorm</a:t>
            </a:r>
            <a:endParaRPr lang="pt-PT" altLang="pt-PT"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nSpc>
                <a:spcPct val="120000"/>
              </a:lnSpc>
              <a:defRPr/>
            </a:pPr>
            <a:r>
              <a:rPr lang="pt-PT" altLang="pt-PT" sz="2000" b="1" dirty="0" err="1">
                <a:solidFill>
                  <a:prstClr val="black"/>
                </a:solidFill>
                <a:latin typeface="Verdana" panose="020B0604030504040204" pitchFamily="34" charset="0"/>
                <a:ea typeface="Verdana" panose="020B0604030504040204" pitchFamily="34" charset="0"/>
                <a:cs typeface="Verdana" panose="020B0604030504040204" pitchFamily="34" charset="0"/>
              </a:rPr>
              <a:t>Flunitrazepam</a:t>
            </a:r>
            <a:r>
              <a:rPr lang="pt-PT" altLang="pt-PT" sz="20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prstClr val="black"/>
                </a:solidFill>
                <a:latin typeface="Verdana" panose="020B0604030504040204" pitchFamily="34" charset="0"/>
                <a:ea typeface="Verdana" panose="020B0604030504040204" pitchFamily="34" charset="0"/>
                <a:cs typeface="Verdana" panose="020B0604030504040204" pitchFamily="34" charset="0"/>
              </a:rPr>
              <a:t>Roypnol</a:t>
            </a:r>
            <a:endParaRPr lang="pt-PT" altLang="pt-PT"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1698625" indent="-1698625">
              <a:lnSpc>
                <a:spcPct val="120000"/>
              </a:lnSpc>
              <a:defRPr/>
            </a:pPr>
            <a:r>
              <a:rPr lang="pt-PT" altLang="pt-PT" sz="2000" b="1" dirty="0" err="1">
                <a:solidFill>
                  <a:prstClr val="black"/>
                </a:solidFill>
                <a:latin typeface="Verdana" panose="020B0604030504040204" pitchFamily="34" charset="0"/>
                <a:ea typeface="Verdana" panose="020B0604030504040204" pitchFamily="34" charset="0"/>
                <a:cs typeface="Verdana" panose="020B0604030504040204" pitchFamily="34" charset="0"/>
              </a:rPr>
              <a:t>Midazolam</a:t>
            </a:r>
            <a:r>
              <a:rPr lang="pt-PT" altLang="pt-PT" sz="20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prstClr val="black"/>
                </a:solidFill>
                <a:latin typeface="Verdana" panose="020B0604030504040204" pitchFamily="34" charset="0"/>
                <a:ea typeface="Verdana" panose="020B0604030504040204" pitchFamily="34" charset="0"/>
                <a:cs typeface="Verdana" panose="020B0604030504040204" pitchFamily="34" charset="0"/>
              </a:rPr>
              <a:t>Dormicum</a:t>
            </a:r>
            <a:r>
              <a:rPr lang="pt-PT" altLang="pt-PT" sz="20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prstClr val="black"/>
                </a:solidFill>
                <a:latin typeface="Verdana" panose="020B0604030504040204" pitchFamily="34" charset="0"/>
                <a:ea typeface="Verdana" panose="020B0604030504040204" pitchFamily="34" charset="0"/>
                <a:cs typeface="Verdana" panose="020B0604030504040204" pitchFamily="34" charset="0"/>
              </a:rPr>
              <a:t>Zolomid</a:t>
            </a:r>
            <a:endParaRPr lang="pt-PT" altLang="pt-PT"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nSpc>
                <a:spcPct val="120000"/>
              </a:lnSpc>
              <a:defRPr/>
            </a:pPr>
            <a:r>
              <a:rPr lang="pt-PT" altLang="pt-PT" sz="2000" b="1" dirty="0" err="1">
                <a:solidFill>
                  <a:prstClr val="black"/>
                </a:solidFill>
                <a:latin typeface="Verdana" panose="020B0604030504040204" pitchFamily="34" charset="0"/>
                <a:ea typeface="Verdana" panose="020B0604030504040204" pitchFamily="34" charset="0"/>
                <a:cs typeface="Verdana" panose="020B0604030504040204" pitchFamily="34" charset="0"/>
              </a:rPr>
              <a:t>Triazolam</a:t>
            </a:r>
            <a:r>
              <a:rPr lang="pt-PT" altLang="pt-PT" sz="20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pt-PT" altLang="pt-PT" sz="2000" dirty="0" err="1">
                <a:solidFill>
                  <a:prstClr val="black"/>
                </a:solidFill>
                <a:latin typeface="Verdana" panose="020B0604030504040204" pitchFamily="34" charset="0"/>
                <a:ea typeface="Verdana" panose="020B0604030504040204" pitchFamily="34" charset="0"/>
                <a:cs typeface="Verdana" panose="020B0604030504040204" pitchFamily="34" charset="0"/>
              </a:rPr>
              <a:t>Halcion</a:t>
            </a:r>
            <a:endParaRPr lang="pt-PT" altLang="pt-PT"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198" name="Rectângulo 2"/>
          <p:cNvSpPr>
            <a:spLocks noChangeArrowheads="1"/>
          </p:cNvSpPr>
          <p:nvPr/>
        </p:nvSpPr>
        <p:spPr bwMode="auto">
          <a:xfrm>
            <a:off x="3910694" y="2622015"/>
            <a:ext cx="4621746" cy="255454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Alprazolam</a:t>
            </a:r>
            <a:r>
              <a:rPr lang="es-ES_tradnl" altLang="pt-PT" sz="2000" b="1" dirty="0">
                <a:latin typeface="Verdana" panose="020B0604030504040204" pitchFamily="34" charset="0"/>
                <a:ea typeface="Verdana" panose="020B0604030504040204" pitchFamily="34" charset="0"/>
                <a:cs typeface="Verdana" panose="020B0604030504040204" pitchFamily="34" charset="0"/>
              </a:rPr>
              <a:t>-</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Unilam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Xanax</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Bromazepam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Lexotan</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Clonazepam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Rivotril</a:t>
            </a:r>
            <a:r>
              <a:rPr lang="es-ES_tradnl" altLang="pt-PT" sz="2000" dirty="0">
                <a:latin typeface="Verdana" panose="020B0604030504040204" pitchFamily="34" charset="0"/>
                <a:ea typeface="Verdana" panose="020B0604030504040204" pitchFamily="34" charset="0"/>
                <a:cs typeface="Verdana" panose="020B0604030504040204" pitchFamily="34" charset="0"/>
              </a:rPr>
              <a:t>;</a:t>
            </a: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Cloxazolam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Olcadil</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Clobazam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Castilim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Urbanil</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Lorazepam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Lorenin</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ansilor</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Oxazepam</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Serenal</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pPr>
            <a:r>
              <a:rPr lang="es-ES_tradnl" altLang="pt-PT" sz="2000" b="1" dirty="0" err="1">
                <a:latin typeface="Verdana" panose="020B0604030504040204" pitchFamily="34" charset="0"/>
                <a:ea typeface="Verdana" panose="020B0604030504040204" pitchFamily="34" charset="0"/>
                <a:cs typeface="Verdana" panose="020B0604030504040204" pitchFamily="34" charset="0"/>
              </a:rPr>
              <a:t>Clorazepato</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Medipax</a:t>
            </a:r>
            <a:r>
              <a:rPr lang="es-ES_tradnl" altLang="pt-PT" sz="2000" dirty="0">
                <a:latin typeface="Verdana" panose="020B0604030504040204" pitchFamily="34" charset="0"/>
                <a:ea typeface="Verdana" panose="020B0604030504040204" pitchFamily="34" charset="0"/>
                <a:cs typeface="Verdana" panose="020B0604030504040204" pitchFamily="34" charset="0"/>
              </a:rPr>
              <a:t>; </a:t>
            </a:r>
            <a:r>
              <a:rPr lang="es-ES_tradnl" altLang="pt-PT" sz="2000" dirty="0" err="1">
                <a:latin typeface="Verdana" panose="020B0604030504040204" pitchFamily="34" charset="0"/>
                <a:ea typeface="Verdana" panose="020B0604030504040204" pitchFamily="34" charset="0"/>
                <a:cs typeface="Verdana" panose="020B0604030504040204" pitchFamily="34" charset="0"/>
              </a:rPr>
              <a:t>Tranxene</a:t>
            </a:r>
            <a:endParaRPr lang="es-ES_tradnl" altLang="pt-PT" sz="20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Posição do Rodapé 2"/>
          <p:cNvSpPr>
            <a:spLocks noGrp="1"/>
          </p:cNvSpPr>
          <p:nvPr>
            <p:ph type="ftr" sz="quarter" idx="11"/>
          </p:nvPr>
        </p:nvSpPr>
        <p:spPr/>
        <p:txBody>
          <a:bodyPr/>
          <a:lstStyle/>
          <a:p>
            <a:r>
              <a:rPr lang="pt-PT" smtClean="0"/>
              <a:t>Turma C- Helena Quaresma</a:t>
            </a:r>
            <a:endParaRPr lang="pt-PT"/>
          </a:p>
        </p:txBody>
      </p:sp>
      <p:sp>
        <p:nvSpPr>
          <p:cNvPr id="4" name="Marcador de Posição do Número do Diapositivo 3"/>
          <p:cNvSpPr>
            <a:spLocks noGrp="1"/>
          </p:cNvSpPr>
          <p:nvPr>
            <p:ph type="sldNum" sz="quarter" idx="12"/>
          </p:nvPr>
        </p:nvSpPr>
        <p:spPr/>
        <p:txBody>
          <a:bodyPr/>
          <a:lstStyle/>
          <a:p>
            <a:fld id="{804C69A0-970B-40B4-9DD1-9461DF4A4CF7}" type="slidenum">
              <a:rPr lang="pt-PT" smtClean="0"/>
              <a:t>8</a:t>
            </a:fld>
            <a:endParaRPr lang="pt-PT"/>
          </a:p>
        </p:txBody>
      </p:sp>
      <p:cxnSp>
        <p:nvCxnSpPr>
          <p:cNvPr id="9" name="Conexão recta 8"/>
          <p:cNvCxnSpPr/>
          <p:nvPr/>
        </p:nvCxnSpPr>
        <p:spPr bwMode="auto">
          <a:xfrm>
            <a:off x="0" y="850998"/>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0" name="Rectangle 2"/>
          <p:cNvSpPr txBox="1">
            <a:spLocks noChangeArrowheads="1"/>
          </p:cNvSpPr>
          <p:nvPr/>
        </p:nvSpPr>
        <p:spPr bwMode="auto">
          <a:xfrm>
            <a:off x="215105" y="5135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48373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xão recta 11"/>
          <p:cNvCxnSpPr/>
          <p:nvPr/>
        </p:nvCxnSpPr>
        <p:spPr bwMode="auto">
          <a:xfrm>
            <a:off x="35496" y="1268760"/>
            <a:ext cx="5832648" cy="0"/>
          </a:xfrm>
          <a:prstGeom prst="line">
            <a:avLst/>
          </a:prstGeom>
          <a:ln w="47625" cap="sq" cmpd="dbl">
            <a:gradFill flip="none" rotWithShape="1">
              <a:gsLst>
                <a:gs pos="0">
                  <a:schemeClr val="accent6">
                    <a:lumMod val="75000"/>
                  </a:schemeClr>
                </a:gs>
                <a:gs pos="100000">
                  <a:schemeClr val="accent6">
                    <a:lumMod val="75000"/>
                  </a:schemeClr>
                </a:gs>
                <a:gs pos="0">
                  <a:srgbClr val="FFC000"/>
                </a:gs>
              </a:gsLst>
              <a:path path="rect">
                <a:fillToRect l="100000" t="100000"/>
              </a:path>
              <a:tileRect r="-100000" b="-100000"/>
            </a:gradFill>
            <a:prstDash val="solid"/>
            <a:round/>
          </a:ln>
          <a:effectLst/>
        </p:spPr>
        <p:style>
          <a:lnRef idx="1">
            <a:schemeClr val="accent1"/>
          </a:lnRef>
          <a:fillRef idx="0">
            <a:schemeClr val="accent1"/>
          </a:fillRef>
          <a:effectRef idx="0">
            <a:schemeClr val="accent1"/>
          </a:effectRef>
          <a:fontRef idx="minor">
            <a:schemeClr val="tx1"/>
          </a:fontRef>
        </p:style>
      </p:cxnSp>
      <p:sp>
        <p:nvSpPr>
          <p:cNvPr id="13316" name="Rectangle 2"/>
          <p:cNvSpPr txBox="1">
            <a:spLocks noChangeArrowheads="1"/>
          </p:cNvSpPr>
          <p:nvPr/>
        </p:nvSpPr>
        <p:spPr bwMode="auto">
          <a:xfrm>
            <a:off x="359568" y="260648"/>
            <a:ext cx="8424863" cy="791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pt-PT" altLang="pt-PT" sz="2400" b="1" dirty="0" smtClean="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 Ansiolíticos</a:t>
            </a:r>
            <a:endParaRPr lang="pt-PT" altLang="pt-PT" sz="24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2"/>
          <p:cNvSpPr txBox="1">
            <a:spLocks noChangeArrowheads="1"/>
          </p:cNvSpPr>
          <p:nvPr/>
        </p:nvSpPr>
        <p:spPr bwMode="auto">
          <a:xfrm>
            <a:off x="67484" y="1536184"/>
            <a:ext cx="8424863" cy="5221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lvl1pPr eaLnBrk="0" hangingPunct="0">
              <a:spcBef>
                <a:spcPct val="20000"/>
              </a:spcBef>
              <a:buClr>
                <a:schemeClr val="hlink"/>
              </a:buClr>
              <a:buSzPct val="7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tx1"/>
              </a:buClr>
              <a:buChar char="–"/>
              <a:defRPr sz="2800">
                <a:solidFill>
                  <a:schemeClr val="tx1"/>
                </a:solidFill>
                <a:latin typeface="Tahoma" pitchFamily="34" charset="0"/>
              </a:defRPr>
            </a:lvl2pPr>
            <a:lvl3pPr marL="1143000" indent="-228600" eaLnBrk="0" hangingPunct="0">
              <a:spcBef>
                <a:spcPct val="20000"/>
              </a:spcBef>
              <a:buClr>
                <a:schemeClr val="hlink"/>
              </a:buClr>
              <a:buSzPct val="7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tx1"/>
              </a:buClr>
              <a:buChar char="–"/>
              <a:defRPr sz="2000">
                <a:solidFill>
                  <a:schemeClr val="tx1"/>
                </a:solidFill>
                <a:latin typeface="Tahoma" pitchFamily="34"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Tahoma" pitchFamily="34" charset="0"/>
              </a:defRPr>
            </a:lvl9pPr>
          </a:lstStyle>
          <a:p>
            <a:pPr algn="just" eaLnBrk="1" hangingPunct="1">
              <a:lnSpc>
                <a:spcPts val="2500"/>
              </a:lnSpc>
              <a:spcBef>
                <a:spcPct val="0"/>
              </a:spcBef>
              <a:buClrTx/>
              <a:buSzTx/>
              <a:buFontTx/>
              <a:buNone/>
            </a:pPr>
            <a:r>
              <a:rPr lang="pt-PT" altLang="pt-PT" sz="20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Efeitos de Privação</a:t>
            </a:r>
          </a:p>
          <a:p>
            <a:pPr algn="just" eaLnBrk="1" hangingPunct="1">
              <a:lnSpc>
                <a:spcPts val="2500"/>
              </a:lnSpc>
              <a:spcBef>
                <a:spcPct val="0"/>
              </a:spcBef>
              <a:buClrTx/>
              <a:buSzTx/>
              <a:buFontTx/>
              <a:buNone/>
            </a:pPr>
            <a:endParaRPr lang="pt-PT" altLang="pt-PT" sz="20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pPr>
            <a:r>
              <a:rPr lang="pt-PT" altLang="pt-PT"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Menor semivida, maior dependência</a:t>
            </a:r>
          </a:p>
          <a:p>
            <a:pPr marL="342900" indent="-342900" algn="just" eaLnBrk="1" hangingPunct="1">
              <a:lnSpc>
                <a:spcPts val="2500"/>
              </a:lnSpc>
              <a:spcBef>
                <a:spcPct val="0"/>
              </a:spcBef>
              <a:buClrTx/>
              <a:buSzTx/>
              <a:buFont typeface="Wingdings" panose="05000000000000000000" pitchFamily="2" charset="2"/>
              <a:buChar char="Ø"/>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FontTx/>
              <a:buNone/>
            </a:pPr>
            <a:endParaRPr lang="pt-PT" altLang="pt-PT" sz="20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eaLnBrk="1" hangingPunct="1">
              <a:lnSpc>
                <a:spcPts val="2500"/>
              </a:lnSpc>
              <a:spcBef>
                <a:spcPct val="0"/>
              </a:spcBef>
              <a:buClrTx/>
              <a:buSzTx/>
              <a:buFont typeface="Arial" panose="020B0604020202020204" pitchFamily="34" charset="0"/>
              <a:buChar char="•"/>
            </a:pP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Iniciam-se 2-3 dias após a suspensão de drogas de curta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ação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 após 7 dias das de longa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ação</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Os sintomas duram entre 3 a 10 dias</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539750" indent="-269875" algn="just" eaLnBrk="1" hangingPunct="1">
              <a:lnSpc>
                <a:spcPts val="2500"/>
              </a:lnSpc>
              <a:spcBef>
                <a:spcPct val="0"/>
              </a:spcBef>
              <a:buClrTx/>
              <a:buSzTx/>
              <a:buFont typeface="Arial" panose="020B0604020202020204" pitchFamily="34" charset="0"/>
              <a:buChar char="•"/>
            </a:pP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39750" indent="-269875" algn="just" eaLnBrk="1" hangingPunct="1">
              <a:lnSpc>
                <a:spcPts val="2500"/>
              </a:lnSpc>
              <a:spcBef>
                <a:spcPct val="0"/>
              </a:spcBef>
              <a:buClrTx/>
              <a:buSzTx/>
              <a:buFont typeface="Arial" panose="020B0604020202020204" pitchFamily="34" charset="0"/>
              <a:buChar char="•"/>
            </a:pP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Ansiedade/Apreensão</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insónia, náuseas, tremor, aumento da sensibilidade a estímulos,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ataque </a:t>
            </a:r>
            <a:r>
              <a:rPr lang="pt-PT" altLang="pt-PT"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epiléptico</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p>
          <a:p>
            <a:pPr marL="719138" indent="-269875" algn="just" eaLnBrk="1" hangingPunct="1">
              <a:lnSpc>
                <a:spcPts val="2500"/>
              </a:lnSpc>
              <a:spcBef>
                <a:spcPct val="0"/>
              </a:spcBef>
              <a:buClrTx/>
              <a:buSzTx/>
              <a:buFont typeface="Arial" panose="020B0604020202020204" pitchFamily="34" charset="0"/>
              <a:buChar char="•"/>
            </a:pPr>
            <a:endPar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tabLst>
                <a:tab pos="0" algn="l"/>
              </a:tabLst>
            </a:pPr>
            <a:endParaRPr lang="pt-PT" altLang="pt-PT"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tabLst>
                <a:tab pos="0" algn="l"/>
              </a:tabLst>
            </a:pPr>
            <a:r>
              <a:rPr lang="pt-PT" altLang="pt-PT"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Processo de suspensão -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Deve </a:t>
            </a:r>
            <a:r>
              <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ser sempre </a:t>
            </a:r>
            <a:r>
              <a:rPr lang="pt-PT" altLang="pt-PT"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gradual (“desmame”)</a:t>
            </a:r>
            <a:endParaRPr lang="pt-PT" altLang="pt-PT"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hangingPunct="1">
              <a:lnSpc>
                <a:spcPts val="2500"/>
              </a:lnSpc>
              <a:spcBef>
                <a:spcPct val="0"/>
              </a:spcBef>
              <a:buClrTx/>
              <a:buSzTx/>
              <a:buNone/>
              <a:tabLst>
                <a:tab pos="0" algn="l"/>
              </a:tabLst>
            </a:pPr>
            <a:endParaRPr lang="pt-PT" altLang="pt-PT"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Marcador de Posição do Rodapé 1"/>
          <p:cNvSpPr>
            <a:spLocks noGrp="1"/>
          </p:cNvSpPr>
          <p:nvPr>
            <p:ph type="ftr" sz="quarter" idx="11"/>
          </p:nvPr>
        </p:nvSpPr>
        <p:spPr/>
        <p:txBody>
          <a:bodyPr/>
          <a:lstStyle/>
          <a:p>
            <a:r>
              <a:rPr lang="pt-PT" smtClean="0"/>
              <a:t>Turma C- Helena Quaresma</a:t>
            </a:r>
            <a:endParaRPr lang="pt-PT"/>
          </a:p>
        </p:txBody>
      </p:sp>
      <p:sp>
        <p:nvSpPr>
          <p:cNvPr id="3" name="Marcador de Posição do Número do Diapositivo 2"/>
          <p:cNvSpPr>
            <a:spLocks noGrp="1"/>
          </p:cNvSpPr>
          <p:nvPr>
            <p:ph type="sldNum" sz="quarter" idx="12"/>
          </p:nvPr>
        </p:nvSpPr>
        <p:spPr/>
        <p:txBody>
          <a:bodyPr/>
          <a:lstStyle/>
          <a:p>
            <a:fld id="{804C69A0-970B-40B4-9DD1-9461DF4A4CF7}" type="slidenum">
              <a:rPr lang="pt-PT" smtClean="0"/>
              <a:t>9</a:t>
            </a:fld>
            <a:endParaRPr lang="pt-PT"/>
          </a:p>
        </p:txBody>
      </p:sp>
    </p:spTree>
    <p:extLst>
      <p:ext uri="{BB962C8B-B14F-4D97-AF65-F5344CB8AC3E}">
        <p14:creationId xmlns:p14="http://schemas.microsoft.com/office/powerpoint/2010/main" val="957842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idade">
  <a:themeElements>
    <a:clrScheme name="Contiguidad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idad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17994</TotalTime>
  <Words>3372</Words>
  <Application>Microsoft Office PowerPoint</Application>
  <PresentationFormat>Apresentação no Ecrã (4:3)</PresentationFormat>
  <Paragraphs>795</Paragraphs>
  <Slides>51</Slides>
  <Notes>46</Notes>
  <HiddenSlides>0</HiddenSlides>
  <MMClips>0</MMClips>
  <ScaleCrop>false</ScaleCrop>
  <HeadingPairs>
    <vt:vector size="4" baseType="variant">
      <vt:variant>
        <vt:lpstr>Tema</vt:lpstr>
      </vt:variant>
      <vt:variant>
        <vt:i4>1</vt:i4>
      </vt:variant>
      <vt:variant>
        <vt:lpstr>Títulos dos diapositivos</vt:lpstr>
      </vt:variant>
      <vt:variant>
        <vt:i4>51</vt:i4>
      </vt:variant>
    </vt:vector>
  </HeadingPairs>
  <TitlesOfParts>
    <vt:vector size="52" baseType="lpstr">
      <vt:lpstr>Contiguidade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Hipótese Dopaminérgica da Esquizofrenia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Rosa Lopes</dc:creator>
  <cp:lastModifiedBy>Helena</cp:lastModifiedBy>
  <cp:revision>97</cp:revision>
  <dcterms:created xsi:type="dcterms:W3CDTF">2015-11-05T12:56:04Z</dcterms:created>
  <dcterms:modified xsi:type="dcterms:W3CDTF">2016-12-26T09:21:06Z</dcterms:modified>
</cp:coreProperties>
</file>