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2064F-6C73-4C97-B386-3B6F046196B7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3FBA4-1C73-4CF7-AC96-D1166BF712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114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EAF1-7C61-4B87-BEA5-AC71468D01EF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35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011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603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24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733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520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014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235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532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474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98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063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B587-89C2-433A-A737-C3FFF5AFD00D}" type="datetimeFigureOut">
              <a:rPr lang="pt-PT" smtClean="0"/>
              <a:t>17-10-2016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1CAD-AA62-40EB-9F54-5954A1519F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59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mpomedicina.com/noticias/3127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s.pt/directrizes-da-dgs/normas-e-circulares-normativas/circular-normativa-n-2dsmia-de-16012006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gs.pt/directrizes-da-dgs/orientacoes-e-circulares-informativas/orientacao-n-0022016-de-15072016.aspx" TargetMode="External"/><Relationship Id="rId4" Type="http://schemas.openxmlformats.org/officeDocument/2006/relationships/hyperlink" Target="http://www.dgs.pt/directrizes-da-dgs/normas-e-circulares-normativas/circular-normativa-n-18dsmia-de-07092004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484784"/>
            <a:ext cx="91757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346"/>
            <a:ext cx="24511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69" y="2883570"/>
            <a:ext cx="3672408" cy="293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43" y="4283029"/>
            <a:ext cx="3057061" cy="244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a L 3"/>
          <p:cNvSpPr/>
          <p:nvPr/>
        </p:nvSpPr>
        <p:spPr>
          <a:xfrm rot="18853191">
            <a:off x="1841068" y="2060412"/>
            <a:ext cx="1548690" cy="476791"/>
          </a:xfrm>
          <a:prstGeom prst="corner">
            <a:avLst>
              <a:gd name="adj1" fmla="val 50000"/>
              <a:gd name="adj2" fmla="val 5802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2987824" y="405219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PRECONCEÇÃO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732240" y="508518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/>
              <a:t>VPN</a:t>
            </a:r>
            <a:endParaRPr lang="pt-PT" sz="2800" dirty="0"/>
          </a:p>
        </p:txBody>
      </p:sp>
      <p:sp>
        <p:nvSpPr>
          <p:cNvPr id="8" name="Pentágono 7"/>
          <p:cNvSpPr/>
          <p:nvPr/>
        </p:nvSpPr>
        <p:spPr>
          <a:xfrm rot="9159070">
            <a:off x="5904560" y="3251859"/>
            <a:ext cx="933315" cy="385609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Divisa 8"/>
          <p:cNvSpPr/>
          <p:nvPr/>
        </p:nvSpPr>
        <p:spPr>
          <a:xfrm rot="9305479">
            <a:off x="5164038" y="3632148"/>
            <a:ext cx="550478" cy="53936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71" y="3326250"/>
            <a:ext cx="7985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9" y="116632"/>
            <a:ext cx="83407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971600" y="908720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• Rastreio do cancro do colo do útero</a:t>
            </a:r>
            <a:r>
              <a:rPr lang="pt-PT" sz="2000" dirty="0"/>
              <a:t>, se o anterior foi efetuado há mais de 3 </a:t>
            </a:r>
            <a:r>
              <a:rPr lang="pt-PT" sz="2000" dirty="0" smtClean="0"/>
              <a:t>anos, após </a:t>
            </a:r>
            <a:r>
              <a:rPr lang="pt-PT" sz="2000" dirty="0"/>
              <a:t>2 exames anuais negativos</a:t>
            </a:r>
            <a:r>
              <a:rPr lang="pt-PT" sz="2000" dirty="0" smtClean="0"/>
              <a:t>;</a:t>
            </a:r>
          </a:p>
          <a:p>
            <a:endParaRPr lang="pt-PT" sz="2000" dirty="0"/>
          </a:p>
          <a:p>
            <a:r>
              <a:rPr lang="pt-PT" sz="2000" b="1" dirty="0"/>
              <a:t>• Avaliação do estado vacinal </a:t>
            </a:r>
            <a:r>
              <a:rPr lang="pt-PT" sz="2000" dirty="0"/>
              <a:t>e atualização do PNV (prioridade na vacinação contra </a:t>
            </a:r>
            <a:r>
              <a:rPr lang="pt-PT" sz="2000" dirty="0" smtClean="0"/>
              <a:t>o tétano</a:t>
            </a:r>
            <a:r>
              <a:rPr lang="pt-PT" sz="2000" dirty="0"/>
              <a:t>, a difteria, a rubéola e o sarampo</a:t>
            </a:r>
            <a:r>
              <a:rPr lang="pt-PT" sz="2000" dirty="0" smtClean="0"/>
              <a:t>);</a:t>
            </a:r>
          </a:p>
          <a:p>
            <a:pPr algn="ctr"/>
            <a:r>
              <a:rPr lang="pt-PT" sz="2000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pt-PT" sz="2000" dirty="0" smtClean="0">
                <a:solidFill>
                  <a:srgbClr val="0070C0"/>
                </a:solidFill>
                <a:hlinkClick r:id="rId2"/>
              </a:rPr>
              <a:t>www.tempomedicina.com/noticias/31279</a:t>
            </a:r>
            <a:r>
              <a:rPr lang="pt-PT" sz="20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pt-PT" sz="2000" dirty="0" smtClean="0">
                <a:solidFill>
                  <a:srgbClr val="0070C0"/>
                </a:solidFill>
              </a:rPr>
              <a:t>Recomendar </a:t>
            </a:r>
            <a:r>
              <a:rPr lang="pt-PT" sz="2000" dirty="0">
                <a:solidFill>
                  <a:srgbClr val="0070C0"/>
                </a:solidFill>
              </a:rPr>
              <a:t>a </a:t>
            </a:r>
            <a:r>
              <a:rPr lang="pt-PT" sz="2000" b="1" dirty="0">
                <a:solidFill>
                  <a:srgbClr val="0070C0"/>
                </a:solidFill>
              </a:rPr>
              <a:t>vacinação</a:t>
            </a:r>
            <a:r>
              <a:rPr lang="pt-PT" sz="2000" dirty="0">
                <a:solidFill>
                  <a:srgbClr val="0070C0"/>
                </a:solidFill>
              </a:rPr>
              <a:t> contra a </a:t>
            </a:r>
            <a:r>
              <a:rPr lang="pt-PT" sz="2000" b="1" dirty="0" smtClean="0">
                <a:solidFill>
                  <a:srgbClr val="0070C0"/>
                </a:solidFill>
              </a:rPr>
              <a:t>gripe</a:t>
            </a:r>
          </a:p>
          <a:p>
            <a:pPr algn="ctr"/>
            <a:endParaRPr lang="pt-PT" sz="2000" dirty="0"/>
          </a:p>
          <a:p>
            <a:r>
              <a:rPr lang="pt-PT" sz="2000" b="1" dirty="0"/>
              <a:t>• Avaliação do estado nutricional</a:t>
            </a:r>
            <a:r>
              <a:rPr lang="pt-PT" sz="2000" dirty="0"/>
              <a:t>, peso adequado e distúrbios do comportamento alimentar</a:t>
            </a:r>
            <a:r>
              <a:rPr lang="pt-PT" sz="2000" dirty="0" smtClean="0"/>
              <a:t>;</a:t>
            </a:r>
          </a:p>
          <a:p>
            <a:endParaRPr lang="pt-PT" sz="2000" dirty="0"/>
          </a:p>
          <a:p>
            <a:r>
              <a:rPr lang="pt-PT" sz="2000" b="1" dirty="0" smtClean="0"/>
              <a:t>• </a:t>
            </a:r>
            <a:r>
              <a:rPr lang="pt-PT" sz="2000" b="1" dirty="0"/>
              <a:t>Avaliação de fatores de risco social</a:t>
            </a:r>
            <a:r>
              <a:rPr lang="pt-PT" sz="2000" dirty="0"/>
              <a:t>, tais como pobreza, imigração, </a:t>
            </a:r>
            <a:endParaRPr lang="pt-PT" sz="2000" dirty="0" smtClean="0"/>
          </a:p>
          <a:p>
            <a:r>
              <a:rPr lang="pt-PT" sz="2000" dirty="0" smtClean="0"/>
              <a:t>desemprego</a:t>
            </a:r>
            <a:r>
              <a:rPr lang="pt-PT" sz="2000" dirty="0"/>
              <a:t>, </a:t>
            </a:r>
            <a:r>
              <a:rPr lang="pt-PT" sz="2000" dirty="0" smtClean="0"/>
              <a:t>refugiados, condições </a:t>
            </a:r>
            <a:r>
              <a:rPr lang="pt-PT" sz="2000" dirty="0"/>
              <a:t>habitacionais precárias</a:t>
            </a:r>
            <a:r>
              <a:rPr lang="pt-PT" sz="2000" dirty="0" smtClean="0"/>
              <a:t>;</a:t>
            </a:r>
          </a:p>
          <a:p>
            <a:endParaRPr lang="pt-PT" sz="2000" dirty="0" smtClean="0"/>
          </a:p>
          <a:p>
            <a:pPr algn="ctr"/>
            <a:r>
              <a:rPr lang="pt-PT" sz="2000" b="1" dirty="0" smtClean="0">
                <a:solidFill>
                  <a:srgbClr val="0070C0"/>
                </a:solidFill>
              </a:rPr>
              <a:t>Ponderar </a:t>
            </a:r>
            <a:r>
              <a:rPr lang="pt-PT" sz="2000" b="1" dirty="0">
                <a:solidFill>
                  <a:srgbClr val="0070C0"/>
                </a:solidFill>
              </a:rPr>
              <a:t>referenciação para consulta de psicologia, consulta com assistente social ou para Unidade de Cuidados na Comunidade;</a:t>
            </a:r>
          </a:p>
          <a:p>
            <a:endParaRPr lang="pt-PT" sz="20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-3011690" y="3018722"/>
            <a:ext cx="6858002" cy="8205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dirty="0" smtClean="0"/>
              <a:t>C</a:t>
            </a:r>
            <a:r>
              <a:rPr lang="pt-PT" sz="2400" dirty="0" smtClean="0"/>
              <a:t>UIDADOS PRÉ-</a:t>
            </a:r>
            <a:r>
              <a:rPr lang="pt-PT" sz="2400" dirty="0" err="1" smtClean="0"/>
              <a:t>CONCEPCIONAIS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400" dirty="0" smtClean="0"/>
              <a:t>PROCEDIMENTOS</a:t>
            </a:r>
            <a:r>
              <a:rPr lang="pt-PT" sz="1200" dirty="0" smtClean="0"/>
              <a:t>)</a:t>
            </a:r>
            <a:endParaRPr lang="pt-PT" sz="12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7588" y="1341"/>
            <a:ext cx="8316412" cy="69135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2800" dirty="0" smtClean="0"/>
              <a:t>Determinar/efetuar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93078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554461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PT" sz="2000" dirty="0" smtClean="0"/>
              <a:t>Riscos </a:t>
            </a:r>
            <a:r>
              <a:rPr lang="pt-PT" sz="2000" dirty="0"/>
              <a:t>inerentes a qualquer </a:t>
            </a:r>
            <a:r>
              <a:rPr lang="pt-PT" sz="2000" b="1" dirty="0"/>
              <a:t>consumo de álcool </a:t>
            </a:r>
            <a:r>
              <a:rPr lang="pt-PT" sz="2000" dirty="0" smtClean="0"/>
              <a:t>durante </a:t>
            </a:r>
            <a:r>
              <a:rPr lang="pt-PT" sz="2000" dirty="0"/>
              <a:t>a </a:t>
            </a:r>
            <a:r>
              <a:rPr lang="pt-PT" sz="2000" dirty="0" smtClean="0"/>
              <a:t>pré-</a:t>
            </a:r>
            <a:r>
              <a:rPr lang="pt-PT" sz="2000" dirty="0" err="1" smtClean="0"/>
              <a:t>conceção</a:t>
            </a:r>
            <a:r>
              <a:rPr lang="pt-PT" sz="2000" dirty="0" smtClean="0"/>
              <a:t> e </a:t>
            </a:r>
            <a:r>
              <a:rPr lang="pt-PT" sz="2000" dirty="0"/>
              <a:t>nos primeiros momentos da gravidez</a:t>
            </a:r>
            <a:r>
              <a:rPr lang="pt-PT" sz="2000" dirty="0" smtClean="0"/>
              <a:t>;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pt-PT" sz="2000" b="1" dirty="0" smtClean="0">
                <a:solidFill>
                  <a:srgbClr val="0070C0"/>
                </a:solidFill>
              </a:rPr>
              <a:t>Ponderar </a:t>
            </a:r>
            <a:r>
              <a:rPr lang="pt-PT" sz="2000" b="1" dirty="0">
                <a:solidFill>
                  <a:srgbClr val="0070C0"/>
                </a:solidFill>
              </a:rPr>
              <a:t>referenciação para consulta especializada as mulheres que não são capazes de abandonar os consumos de </a:t>
            </a:r>
            <a:r>
              <a:rPr lang="pt-PT" sz="2000" b="1" dirty="0" smtClean="0">
                <a:solidFill>
                  <a:srgbClr val="0070C0"/>
                </a:solidFill>
              </a:rPr>
              <a:t>álcool;</a:t>
            </a:r>
            <a:endParaRPr lang="pt-PT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pt-PT" sz="2000" b="1" dirty="0" smtClean="0"/>
              <a:t> </a:t>
            </a:r>
            <a:r>
              <a:rPr lang="pt-PT" sz="2000" dirty="0"/>
              <a:t>Riscos do </a:t>
            </a:r>
            <a:r>
              <a:rPr lang="pt-PT" sz="2000" b="1" dirty="0"/>
              <a:t>consumo de tabaco </a:t>
            </a:r>
            <a:r>
              <a:rPr lang="pt-PT" sz="2000" dirty="0"/>
              <a:t>durante a gravidez -</a:t>
            </a:r>
            <a:r>
              <a:rPr lang="pt-PT" sz="2000" b="1" dirty="0">
                <a:solidFill>
                  <a:srgbClr val="0070C0"/>
                </a:solidFill>
              </a:rPr>
              <a:t>Ponderar referenciação para consulta de cessação tabágica</a:t>
            </a:r>
            <a:r>
              <a:rPr lang="pt-PT" sz="2000" b="1" dirty="0" smtClean="0">
                <a:solidFill>
                  <a:srgbClr val="0070C0"/>
                </a:solidFill>
              </a:rPr>
              <a:t>;</a:t>
            </a:r>
            <a:endParaRPr lang="pt-PT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pt-PT" sz="2000" b="1" dirty="0" smtClean="0"/>
              <a:t> </a:t>
            </a:r>
            <a:r>
              <a:rPr lang="pt-PT" sz="2000" dirty="0"/>
              <a:t>Risco de </a:t>
            </a:r>
            <a:r>
              <a:rPr lang="pt-PT" sz="2000" b="1" dirty="0"/>
              <a:t>infeções de transmissão sexual </a:t>
            </a:r>
            <a:r>
              <a:rPr lang="pt-PT" sz="2000" dirty="0"/>
              <a:t>e adoção de comportamentos seguros;</a:t>
            </a:r>
          </a:p>
          <a:p>
            <a:pPr marL="0" indent="0">
              <a:lnSpc>
                <a:spcPct val="200000"/>
              </a:lnSpc>
              <a:buNone/>
            </a:pPr>
            <a:endParaRPr lang="pt-PT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-3011690" y="3018722"/>
            <a:ext cx="6858002" cy="8205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dirty="0" smtClean="0"/>
              <a:t>C</a:t>
            </a:r>
            <a:r>
              <a:rPr lang="pt-PT" sz="2400" dirty="0" smtClean="0"/>
              <a:t>UIDADOS PRÉ-</a:t>
            </a:r>
            <a:r>
              <a:rPr lang="pt-PT" sz="2400" dirty="0" err="1" smtClean="0"/>
              <a:t>CONCEPCIONAIS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400" dirty="0" smtClean="0"/>
              <a:t>PROCEDIMENTOS</a:t>
            </a:r>
            <a:r>
              <a:rPr lang="pt-PT" sz="1200" dirty="0" smtClean="0"/>
              <a:t>)</a:t>
            </a:r>
            <a:endParaRPr lang="pt-PT" sz="12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8" y="1341"/>
            <a:ext cx="8316412" cy="69135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2800" dirty="0" smtClean="0"/>
              <a:t>Determinar/efetuar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08886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259632" y="1052736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000" b="1" dirty="0"/>
              <a:t>•  </a:t>
            </a:r>
            <a:r>
              <a:rPr lang="pt-PT" sz="2000" b="1" dirty="0" err="1"/>
              <a:t>Aspetos</a:t>
            </a:r>
            <a:r>
              <a:rPr lang="pt-PT" sz="2000" b="1" dirty="0"/>
              <a:t> psicológicos, familiares, sociais e financeiros </a:t>
            </a:r>
            <a:r>
              <a:rPr lang="pt-PT" sz="2000" dirty="0"/>
              <a:t>relacionados com a preparação da gravidez e da </a:t>
            </a:r>
            <a:r>
              <a:rPr lang="pt-PT" sz="2000" dirty="0" err="1"/>
              <a:t>parentalidade</a:t>
            </a:r>
            <a:r>
              <a:rPr lang="pt-PT" sz="2000" dirty="0" smtClean="0"/>
              <a:t>;</a:t>
            </a:r>
            <a:endParaRPr lang="pt-PT" sz="2000" b="1" dirty="0" smtClean="0"/>
          </a:p>
          <a:p>
            <a:pPr>
              <a:lnSpc>
                <a:spcPct val="200000"/>
              </a:lnSpc>
            </a:pPr>
            <a:r>
              <a:rPr lang="pt-PT" sz="2000" b="1" dirty="0"/>
              <a:t>• </a:t>
            </a:r>
            <a:r>
              <a:rPr lang="pt-PT" sz="2000" dirty="0" smtClean="0"/>
              <a:t>Recomendar </a:t>
            </a:r>
            <a:r>
              <a:rPr lang="pt-PT" sz="2000" dirty="0"/>
              <a:t>o </a:t>
            </a:r>
            <a:r>
              <a:rPr lang="pt-PT" sz="2000" b="1" dirty="0"/>
              <a:t>registo da data das menstruações</a:t>
            </a:r>
            <a:r>
              <a:rPr lang="pt-PT" sz="2000" dirty="0" smtClean="0"/>
              <a:t>;</a:t>
            </a:r>
          </a:p>
          <a:p>
            <a:pPr>
              <a:lnSpc>
                <a:spcPct val="200000"/>
              </a:lnSpc>
            </a:pPr>
            <a:r>
              <a:rPr lang="pt-PT" sz="2000" b="1" dirty="0"/>
              <a:t>• </a:t>
            </a:r>
            <a:r>
              <a:rPr lang="pt-PT" sz="2000" dirty="0"/>
              <a:t>Suplemento de </a:t>
            </a:r>
            <a:r>
              <a:rPr lang="pt-PT" sz="2000" b="1" dirty="0"/>
              <a:t>ácido fólico e iodo </a:t>
            </a:r>
            <a:r>
              <a:rPr lang="pt-PT" sz="2000" dirty="0"/>
              <a:t>(a iniciar antes de parar a </a:t>
            </a:r>
            <a:r>
              <a:rPr lang="pt-PT" sz="2000" dirty="0" err="1"/>
              <a:t>contraceção</a:t>
            </a:r>
            <a:r>
              <a:rPr lang="pt-PT" sz="2000" dirty="0" smtClean="0"/>
              <a:t>);</a:t>
            </a:r>
          </a:p>
          <a:p>
            <a:pPr>
              <a:lnSpc>
                <a:spcPct val="200000"/>
              </a:lnSpc>
            </a:pPr>
            <a:r>
              <a:rPr lang="pt-PT" sz="2000" b="1" dirty="0" smtClean="0"/>
              <a:t>• </a:t>
            </a:r>
            <a:r>
              <a:rPr lang="pt-PT" sz="2000" dirty="0" smtClean="0"/>
              <a:t>Prevenção </a:t>
            </a:r>
            <a:r>
              <a:rPr lang="pt-PT" sz="2000" dirty="0"/>
              <a:t>de</a:t>
            </a:r>
            <a:r>
              <a:rPr lang="pt-PT" sz="2000" b="1" dirty="0"/>
              <a:t> </a:t>
            </a:r>
            <a:r>
              <a:rPr lang="pt-PT" sz="2000" b="1" dirty="0" err="1"/>
              <a:t>toxinfeções</a:t>
            </a:r>
            <a:r>
              <a:rPr lang="pt-PT" sz="2000" dirty="0"/>
              <a:t>;</a:t>
            </a:r>
          </a:p>
          <a:p>
            <a:pPr>
              <a:lnSpc>
                <a:spcPct val="200000"/>
              </a:lnSpc>
            </a:pPr>
            <a:r>
              <a:rPr lang="pt-PT" sz="2000" b="1" dirty="0" smtClean="0"/>
              <a:t>• </a:t>
            </a:r>
            <a:r>
              <a:rPr lang="pt-PT" sz="2000" dirty="0" smtClean="0"/>
              <a:t>Crianças </a:t>
            </a:r>
            <a:r>
              <a:rPr lang="pt-PT" sz="2000" dirty="0"/>
              <a:t>e Jovens em Risco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 rot="16200000">
            <a:off x="-3011690" y="3018722"/>
            <a:ext cx="6858002" cy="8205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dirty="0" smtClean="0"/>
              <a:t>C</a:t>
            </a:r>
            <a:r>
              <a:rPr lang="pt-PT" sz="2400" dirty="0" smtClean="0"/>
              <a:t>UIDADOS PRÉ-</a:t>
            </a:r>
            <a:r>
              <a:rPr lang="pt-PT" sz="2400" dirty="0" err="1" smtClean="0"/>
              <a:t>CONCEPCIONAIS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400" dirty="0" smtClean="0"/>
              <a:t>PROCEDIMENTOS</a:t>
            </a:r>
            <a:r>
              <a:rPr lang="pt-PT" sz="1200" dirty="0" smtClean="0"/>
              <a:t>)</a:t>
            </a:r>
            <a:endParaRPr lang="pt-PT" sz="1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8" y="1341"/>
            <a:ext cx="8316412" cy="6913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smtClean="0"/>
              <a:t>Determinar/efetuar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44834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003380" y="1124744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• Rastreio da violência </a:t>
            </a:r>
            <a:r>
              <a:rPr lang="pt-PT" sz="2000" dirty="0"/>
              <a:t>nas relações de intimidade através de perguntas tipo, como:</a:t>
            </a:r>
          </a:p>
          <a:p>
            <a:r>
              <a:rPr lang="pt-PT" sz="2000" dirty="0"/>
              <a:t>“</a:t>
            </a:r>
            <a:r>
              <a:rPr lang="pt-PT" sz="2000" i="1" dirty="0"/>
              <a:t>Existem conflitos familiares que a estejam a preocupar? Tem tido problemas</a:t>
            </a:r>
          </a:p>
          <a:p>
            <a:r>
              <a:rPr lang="pt-PT" sz="2000" i="1" dirty="0"/>
              <a:t> de relacionamento com o seu companheiro? Sente-se segura na sua relação?”;</a:t>
            </a:r>
          </a:p>
          <a:p>
            <a:pPr algn="ctr"/>
            <a:endParaRPr lang="pt-PT" sz="2000" b="1" dirty="0"/>
          </a:p>
          <a:p>
            <a:pPr algn="ctr"/>
            <a:r>
              <a:rPr lang="pt-PT" sz="2000" b="1" dirty="0" smtClean="0">
                <a:solidFill>
                  <a:srgbClr val="0070C0"/>
                </a:solidFill>
              </a:rPr>
              <a:t>Ponderar </a:t>
            </a:r>
            <a:r>
              <a:rPr lang="pt-PT" sz="2000" b="1" dirty="0">
                <a:solidFill>
                  <a:srgbClr val="0070C0"/>
                </a:solidFill>
              </a:rPr>
              <a:t>referenciação para as Equipas para a Prevenção da Violência em Adultos(EPVA).</a:t>
            </a:r>
          </a:p>
          <a:p>
            <a:endParaRPr lang="pt-PT" sz="2000" dirty="0"/>
          </a:p>
          <a:p>
            <a:r>
              <a:rPr lang="pt-PT" sz="2000" b="1" dirty="0"/>
              <a:t>• </a:t>
            </a:r>
            <a:r>
              <a:rPr lang="pt-PT" sz="2000" dirty="0" smtClean="0"/>
              <a:t>Boletim </a:t>
            </a:r>
            <a:r>
              <a:rPr lang="pt-PT" sz="2000" dirty="0"/>
              <a:t>Saúde Reprodutiva / Planeamento Familiar;</a:t>
            </a:r>
          </a:p>
          <a:p>
            <a:endParaRPr lang="pt-PT" sz="2000" dirty="0"/>
          </a:p>
          <a:p>
            <a:r>
              <a:rPr lang="pt-PT" sz="2000" b="1" dirty="0"/>
              <a:t>• </a:t>
            </a:r>
            <a:r>
              <a:rPr lang="pt-PT" sz="2000" dirty="0" smtClean="0"/>
              <a:t>Vantagens </a:t>
            </a:r>
            <a:r>
              <a:rPr lang="pt-PT" sz="2000" dirty="0"/>
              <a:t>de um </a:t>
            </a:r>
            <a:r>
              <a:rPr lang="pt-PT" sz="2000" b="1" dirty="0"/>
              <a:t>início precoce e continuado da vigilância pré-natal</a:t>
            </a:r>
            <a:r>
              <a:rPr lang="pt-PT" sz="2000" dirty="0"/>
              <a:t>;</a:t>
            </a:r>
          </a:p>
          <a:p>
            <a:endParaRPr lang="pt-PT" sz="2000" dirty="0"/>
          </a:p>
          <a:p>
            <a:r>
              <a:rPr lang="pt-PT" sz="2000" b="1" dirty="0"/>
              <a:t>• </a:t>
            </a:r>
            <a:r>
              <a:rPr lang="pt-PT" sz="2000" dirty="0"/>
              <a:t>Ponderar referenciação para </a:t>
            </a:r>
            <a:r>
              <a:rPr lang="pt-PT" sz="2000" dirty="0" err="1" smtClean="0"/>
              <a:t>HAP</a:t>
            </a:r>
            <a:r>
              <a:rPr lang="pt-PT" sz="2000" dirty="0" smtClean="0"/>
              <a:t> (Hospitais de Apoio Perinatal)  </a:t>
            </a:r>
            <a:r>
              <a:rPr lang="pt-PT" sz="2000" dirty="0"/>
              <a:t>ou </a:t>
            </a:r>
            <a:r>
              <a:rPr lang="pt-PT" sz="2000" dirty="0" err="1"/>
              <a:t>HAPD</a:t>
            </a:r>
            <a:r>
              <a:rPr lang="pt-PT" sz="2000" dirty="0"/>
              <a:t> (de acordo com protocolo de cada </a:t>
            </a:r>
            <a:r>
              <a:rPr lang="pt-PT" sz="2000" dirty="0" err="1"/>
              <a:t>UCF</a:t>
            </a:r>
            <a:r>
              <a:rPr lang="pt-PT" sz="2000" dirty="0" smtClean="0"/>
              <a:t>);</a:t>
            </a:r>
          </a:p>
          <a:p>
            <a:endParaRPr lang="pt-PT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-3011690" y="3018722"/>
            <a:ext cx="6858002" cy="8205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dirty="0" smtClean="0"/>
              <a:t>C</a:t>
            </a:r>
            <a:r>
              <a:rPr lang="pt-PT" sz="2400" dirty="0" smtClean="0"/>
              <a:t>UIDADOS PRÉ-</a:t>
            </a:r>
            <a:r>
              <a:rPr lang="pt-PT" sz="2400" dirty="0" err="1" smtClean="0"/>
              <a:t>CONCEPCIONAIS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400" dirty="0" smtClean="0"/>
              <a:t>PROCEDIMENTOS</a:t>
            </a:r>
            <a:r>
              <a:rPr lang="pt-PT" sz="1200" dirty="0" smtClean="0"/>
              <a:t>)</a:t>
            </a:r>
            <a:endParaRPr lang="pt-PT" sz="12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8" y="1341"/>
            <a:ext cx="8316412" cy="69135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2800" dirty="0" smtClean="0"/>
              <a:t>Determinar/efetuar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07356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4" name="Objec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55778"/>
              </p:ext>
            </p:extLst>
          </p:nvPr>
        </p:nvGraphicFramePr>
        <p:xfrm>
          <a:off x="467544" y="260648"/>
          <a:ext cx="8280920" cy="621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6858000" imgH="5143500" progId="AcroExch.Document.11">
                  <p:embed/>
                </p:oleObj>
              </mc:Choice>
              <mc:Fallback>
                <p:oleObj name="Acrobat Document" r:id="rId3" imgW="6858000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60648"/>
                        <a:ext cx="8280920" cy="621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1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8794"/>
            <a:ext cx="8424936" cy="5616624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CUIDADOS PRÉ-</a:t>
            </a:r>
            <a:r>
              <a:rPr lang="pt-PT" dirty="0" err="1" smtClean="0"/>
              <a:t>CONCEPCIONAIS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24128" y="606193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INSTRUMENTO DE REGISTOS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13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200" dirty="0" smtClean="0"/>
              <a:t>ASPETOS FUNDAMENTAIS PARA GANHOS EM SAÚDE</a:t>
            </a:r>
            <a:endParaRPr lang="pt-PT" sz="3200" dirty="0"/>
          </a:p>
        </p:txBody>
      </p:sp>
      <p:sp>
        <p:nvSpPr>
          <p:cNvPr id="4" name="Oval 3"/>
          <p:cNvSpPr/>
          <p:nvPr/>
        </p:nvSpPr>
        <p:spPr>
          <a:xfrm>
            <a:off x="179512" y="1445565"/>
            <a:ext cx="3024336" cy="1800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</a:rPr>
              <a:t>Desenvolvimento de uma boa relação</a:t>
            </a:r>
            <a:endParaRPr lang="pt-PT" sz="2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59732" y="2276872"/>
            <a:ext cx="2088232" cy="26642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</a:rPr>
              <a:t>Encorajar a confiança</a:t>
            </a:r>
            <a:endParaRPr lang="pt-PT" sz="2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95936" y="1448780"/>
            <a:ext cx="2664296" cy="24842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</a:rPr>
              <a:t>Comunicação</a:t>
            </a:r>
            <a:endParaRPr lang="pt-PT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78826" y="2378224"/>
            <a:ext cx="3085661" cy="20882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Acolhimento do casal nos serviço de saúde sexual e reprodutiva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27984" y="4149080"/>
            <a:ext cx="3456384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Ajudar o casal a preparar-se para as suas funções parentais</a:t>
            </a:r>
            <a:endParaRPr lang="pt-P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611560" y="692696"/>
            <a:ext cx="7488238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b="1" dirty="0"/>
              <a:t>BIBLIOGRAFIA</a:t>
            </a:r>
            <a:endParaRPr lang="pt-PT" altLang="pt-PT" dirty="0"/>
          </a:p>
          <a:p>
            <a:pPr eaLnBrk="1" hangingPunct="1"/>
            <a:r>
              <a:rPr lang="pt-PT" altLang="pt-PT" b="1" dirty="0"/>
              <a:t> </a:t>
            </a:r>
            <a:endParaRPr lang="pt-PT" altLang="pt-PT" dirty="0"/>
          </a:p>
          <a:p>
            <a:pPr eaLnBrk="1" hangingPunct="1"/>
            <a:r>
              <a:rPr lang="pt-PT" altLang="pt-PT" b="1" dirty="0"/>
              <a:t>Prestação de Cuidados Pré-Concepcionais.</a:t>
            </a:r>
            <a:r>
              <a:rPr lang="pt-PT" altLang="pt-PT" dirty="0"/>
              <a:t> Lisboa: Direcção-Geral da Saúde, </a:t>
            </a:r>
            <a:r>
              <a:rPr lang="pt-PT" altLang="pt-PT" dirty="0" smtClean="0"/>
              <a:t>2006 (Circular </a:t>
            </a:r>
            <a:r>
              <a:rPr lang="pt-PT" altLang="pt-PT" dirty="0"/>
              <a:t>Normativa nº2/DSMIA de 16/01/06) - </a:t>
            </a:r>
            <a:r>
              <a:rPr lang="pt-PT" altLang="pt-PT" dirty="0">
                <a:hlinkClick r:id="rId3"/>
              </a:rPr>
              <a:t>http://</a:t>
            </a:r>
            <a:r>
              <a:rPr lang="pt-PT" altLang="pt-PT" dirty="0" smtClean="0">
                <a:hlinkClick r:id="rId3"/>
              </a:rPr>
              <a:t>www.dgs.pt/directrizes-da-dgs/normas-e-circulares-normativas/circular-normativa-n-2dsmia-de-16012006.aspx</a:t>
            </a:r>
            <a:r>
              <a:rPr lang="pt-PT" altLang="pt-PT" dirty="0" smtClean="0"/>
              <a:t> </a:t>
            </a:r>
            <a:endParaRPr lang="pt-PT" altLang="pt-PT" dirty="0"/>
          </a:p>
          <a:p>
            <a:pPr eaLnBrk="1" hangingPunct="1"/>
            <a:endParaRPr lang="pt-PT" b="1" dirty="0" smtClean="0"/>
          </a:p>
          <a:p>
            <a:pPr eaLnBrk="1" hangingPunct="1"/>
            <a:r>
              <a:rPr lang="pt-PT" b="1" dirty="0" smtClean="0"/>
              <a:t>Prevenção </a:t>
            </a:r>
            <a:r>
              <a:rPr lang="pt-PT" b="1" dirty="0"/>
              <a:t>das formas graves de </a:t>
            </a:r>
            <a:r>
              <a:rPr lang="pt-PT" b="1" dirty="0" smtClean="0"/>
              <a:t>Hemoglobinopatia.</a:t>
            </a:r>
            <a:r>
              <a:rPr lang="pt-PT" dirty="0" smtClean="0"/>
              <a:t> Lisboa:</a:t>
            </a:r>
            <a:r>
              <a:rPr lang="pt-PT" altLang="pt-PT" dirty="0"/>
              <a:t> Direcção-Geral da Saúde, </a:t>
            </a:r>
            <a:r>
              <a:rPr lang="pt-PT" altLang="pt-PT" dirty="0" smtClean="0"/>
              <a:t>2004 (</a:t>
            </a:r>
            <a:r>
              <a:rPr lang="pt-PT" dirty="0"/>
              <a:t>circular normativa </a:t>
            </a:r>
            <a:r>
              <a:rPr lang="pt-PT" dirty="0" smtClean="0"/>
              <a:t>nº18/DSMIA/2004)</a:t>
            </a:r>
            <a:endParaRPr lang="pt-PT" altLang="pt-PT" dirty="0"/>
          </a:p>
          <a:p>
            <a:pPr eaLnBrk="1" hangingPunct="1"/>
            <a:r>
              <a:rPr lang="pt-PT" altLang="pt-PT" dirty="0">
                <a:hlinkClick r:id="rId4"/>
              </a:rPr>
              <a:t>http://</a:t>
            </a:r>
            <a:r>
              <a:rPr lang="pt-PT" altLang="pt-PT" dirty="0" smtClean="0">
                <a:hlinkClick r:id="rId4"/>
              </a:rPr>
              <a:t>www.dgs.pt/directrizes-da-dgs/normas-e-circulares-normativas/circular-normativa-n-18dsmia-de-07092004.aspx</a:t>
            </a:r>
            <a:r>
              <a:rPr lang="pt-PT" altLang="pt-PT" dirty="0" smtClean="0"/>
              <a:t> </a:t>
            </a:r>
          </a:p>
          <a:p>
            <a:pPr eaLnBrk="1" hangingPunct="1"/>
            <a:endParaRPr lang="pt-PT" altLang="pt-PT" dirty="0" smtClean="0"/>
          </a:p>
          <a:p>
            <a:pPr eaLnBrk="1" hangingPunct="1"/>
            <a:r>
              <a:rPr lang="pt-PT" b="1" dirty="0"/>
              <a:t>Vacinação da grávida contra a tosse convulsa</a:t>
            </a:r>
            <a:r>
              <a:rPr lang="pt-PT" dirty="0" smtClean="0"/>
              <a:t>.</a:t>
            </a:r>
            <a:r>
              <a:rPr lang="pt-PT" dirty="0"/>
              <a:t> Lisboa:</a:t>
            </a:r>
            <a:r>
              <a:rPr lang="pt-PT" altLang="pt-PT" dirty="0"/>
              <a:t> Direcção-Geral da Saúde</a:t>
            </a:r>
            <a:r>
              <a:rPr lang="pt-PT" altLang="pt-PT" dirty="0" smtClean="0"/>
              <a:t>, 2016 (</a:t>
            </a:r>
            <a:r>
              <a:rPr lang="pt-PT" dirty="0"/>
              <a:t>Orientação nº 002/2016 de 15/07/2016 </a:t>
            </a:r>
            <a:r>
              <a:rPr lang="pt-PT" dirty="0" err="1"/>
              <a:t>atualizada</a:t>
            </a:r>
            <a:r>
              <a:rPr lang="pt-PT" dirty="0"/>
              <a:t> a </a:t>
            </a:r>
            <a:r>
              <a:rPr lang="pt-PT" dirty="0" smtClean="0"/>
              <a:t>08/08/2016)</a:t>
            </a:r>
            <a:endParaRPr lang="pt-PT" altLang="pt-PT" dirty="0"/>
          </a:p>
          <a:p>
            <a:pPr eaLnBrk="1" hangingPunct="1"/>
            <a:r>
              <a:rPr lang="pt-PT" altLang="pt-PT" dirty="0">
                <a:hlinkClick r:id="rId5"/>
              </a:rPr>
              <a:t>http://</a:t>
            </a:r>
            <a:r>
              <a:rPr lang="pt-PT" altLang="pt-PT" dirty="0" smtClean="0">
                <a:hlinkClick r:id="rId5"/>
              </a:rPr>
              <a:t>www.dgs.pt/directrizes-da-dgs/orientacoes-e-circulares-informativas/orientacao-n-0022016-de-15072016.aspx</a:t>
            </a:r>
            <a:r>
              <a:rPr lang="pt-PT" altLang="pt-PT" dirty="0" smtClean="0"/>
              <a:t> </a:t>
            </a:r>
          </a:p>
          <a:p>
            <a:pPr eaLnBrk="1" hangingPunct="1"/>
            <a:endParaRPr lang="pt-PT" altLang="pt-PT" dirty="0"/>
          </a:p>
          <a:p>
            <a:pPr eaLnBrk="1" hangingPunct="1"/>
            <a:r>
              <a:rPr lang="pt-PT" altLang="pt-PT" dirty="0" smtClean="0"/>
              <a:t>LOWDERMILK</a:t>
            </a:r>
            <a:r>
              <a:rPr lang="pt-PT" altLang="pt-PT" dirty="0"/>
              <a:t>, </a:t>
            </a:r>
            <a:r>
              <a:rPr lang="pt-PT" altLang="pt-PT" dirty="0" err="1"/>
              <a:t>Deidra</a:t>
            </a:r>
            <a:r>
              <a:rPr lang="pt-PT" altLang="pt-PT" dirty="0"/>
              <a:t>; PERRY, </a:t>
            </a:r>
            <a:r>
              <a:rPr lang="pt-PT" altLang="pt-PT" dirty="0" err="1"/>
              <a:t>Shannon</a:t>
            </a:r>
            <a:r>
              <a:rPr lang="pt-PT" altLang="pt-PT" dirty="0"/>
              <a:t> – </a:t>
            </a:r>
            <a:r>
              <a:rPr lang="pt-PT" altLang="pt-PT" b="1" dirty="0"/>
              <a:t>Enfermagem na Maternidade</a:t>
            </a:r>
            <a:r>
              <a:rPr lang="pt-PT" altLang="pt-PT" dirty="0"/>
              <a:t>. </a:t>
            </a:r>
            <a:r>
              <a:rPr lang="es-ES" altLang="pt-PT" dirty="0"/>
              <a:t>7ª ed. </a:t>
            </a:r>
            <a:r>
              <a:rPr lang="es-ES" altLang="pt-PT" dirty="0" err="1"/>
              <a:t>Loures</a:t>
            </a:r>
            <a:r>
              <a:rPr lang="es-ES" altLang="pt-PT" dirty="0"/>
              <a:t>: </a:t>
            </a:r>
            <a:r>
              <a:rPr lang="es-ES" altLang="pt-PT" dirty="0" err="1"/>
              <a:t>Lusodidacta</a:t>
            </a:r>
            <a:r>
              <a:rPr lang="es-ES" altLang="pt-PT" dirty="0"/>
              <a:t>, 2006, ISBN 978-989-8075-16-1</a:t>
            </a:r>
            <a:endParaRPr lang="pt-PT" altLang="pt-PT" dirty="0"/>
          </a:p>
          <a:p>
            <a:pPr eaLnBrk="1" hangingPunct="1"/>
            <a:endParaRPr lang="pt-PT" altLang="pt-PT" dirty="0" smtClean="0"/>
          </a:p>
          <a:p>
            <a:pPr eaLnBrk="1" hangingPunct="1"/>
            <a:endParaRPr lang="pt-PT" altLang="pt-PT" dirty="0"/>
          </a:p>
          <a:p>
            <a:pPr eaLnBrk="1" hangingPunct="1"/>
            <a:endParaRPr lang="pt-PT" altLang="pt-PT" dirty="0" smtClean="0"/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379681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305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323850" y="1773238"/>
            <a:ext cx="8675688" cy="416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800" b="1" dirty="0"/>
              <a:t>Enfermagem de Saúde Materna e Obstetrícia </a:t>
            </a:r>
            <a:endParaRPr lang="pt-PT" altLang="pt-PT" sz="28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pt-PT" sz="3600" dirty="0" smtClean="0"/>
          </a:p>
          <a:p>
            <a:pPr algn="ctr">
              <a:buNone/>
            </a:pPr>
            <a:r>
              <a:rPr lang="pt-PT" dirty="0" smtClean="0"/>
              <a:t>Saúde Sexual e Reprodutiva</a:t>
            </a:r>
          </a:p>
          <a:p>
            <a:pPr algn="ctr">
              <a:buNone/>
            </a:pPr>
            <a:r>
              <a:rPr lang="pt-PT" dirty="0" smtClean="0"/>
              <a:t>-</a:t>
            </a:r>
            <a:r>
              <a:rPr lang="pt-PT" dirty="0"/>
              <a:t> </a:t>
            </a:r>
            <a:r>
              <a:rPr lang="pt-PT" dirty="0" smtClean="0"/>
              <a:t>Cuidados Pré-</a:t>
            </a:r>
            <a:r>
              <a:rPr lang="pt-PT" dirty="0" err="1" smtClean="0"/>
              <a:t>concecionais</a:t>
            </a:r>
            <a:r>
              <a:rPr lang="pt-PT" dirty="0" smtClean="0"/>
              <a:t> -</a:t>
            </a:r>
          </a:p>
          <a:p>
            <a:pPr algn="ctr">
              <a:buNone/>
            </a:pPr>
            <a:endParaRPr lang="pt-PT" altLang="pt-PT" sz="3600" b="1" dirty="0"/>
          </a:p>
          <a:p>
            <a:pPr algn="ctr">
              <a:buNone/>
            </a:pPr>
            <a:r>
              <a:rPr lang="pt-PT" altLang="pt-PT" sz="1600" b="1" dirty="0"/>
              <a:t>Ano </a:t>
            </a:r>
            <a:r>
              <a:rPr lang="pt-PT" altLang="pt-PT" sz="1600" b="1" dirty="0" err="1"/>
              <a:t>letivo</a:t>
            </a:r>
            <a:r>
              <a:rPr lang="pt-PT" altLang="pt-PT" sz="1600" b="1" dirty="0"/>
              <a:t> 2016-2017</a:t>
            </a:r>
          </a:p>
          <a:p>
            <a:pPr algn="ctr">
              <a:buNone/>
            </a:pPr>
            <a:endParaRPr lang="pt-PT" altLang="pt-PT" sz="3600" b="1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522288" y="6092825"/>
            <a:ext cx="8099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>
                <a:latin typeface="Arial" charset="0"/>
                <a:cs typeface="Arial" charset="0"/>
              </a:rPr>
              <a:t>Unidade Científico-Pedagógica em Enfermagem de Saúde Materna, Obstétrica e Ginecológica</a:t>
            </a:r>
          </a:p>
        </p:txBody>
      </p:sp>
    </p:spTree>
    <p:extLst>
      <p:ext uri="{BB962C8B-B14F-4D97-AF65-F5344CB8AC3E}">
        <p14:creationId xmlns:p14="http://schemas.microsoft.com/office/powerpoint/2010/main" val="20105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2800" dirty="0" smtClean="0"/>
              <a:t>CONSULTA/CUIDADOS PRÉ-CONCECIONAIS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pt-PT" dirty="0" smtClean="0"/>
              <a:t>Processo de cuidados integrados e contínuos</a:t>
            </a:r>
          </a:p>
          <a:p>
            <a:pPr marL="0" indent="0">
              <a:buNone/>
            </a:pPr>
            <a:r>
              <a:rPr lang="pt-PT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pt-PT" dirty="0" smtClean="0"/>
              <a:t>Cuidados antecipatórios dirigidos para o </a:t>
            </a:r>
            <a:r>
              <a:rPr lang="pt-PT" b="1" dirty="0" smtClean="0"/>
              <a:t>período antes da conceção;</a:t>
            </a:r>
          </a:p>
          <a:p>
            <a:pPr marL="0" indent="0">
              <a:buNone/>
            </a:pPr>
            <a:endParaRPr lang="pt-PT" b="1" dirty="0" smtClean="0"/>
          </a:p>
          <a:p>
            <a:pPr>
              <a:buBlip>
                <a:blip r:embed="rId2"/>
              </a:buBlip>
            </a:pPr>
            <a:r>
              <a:rPr lang="pt-PT" dirty="0" smtClean="0"/>
              <a:t>População alvo: </a:t>
            </a:r>
            <a:r>
              <a:rPr lang="pt-PT" b="1" dirty="0" smtClean="0"/>
              <a:t>Mulheres/Casais</a:t>
            </a:r>
            <a:r>
              <a:rPr lang="pt-PT" dirty="0" smtClean="0"/>
              <a:t> que desejam engravidar abrangendo as mulheres em idade fértil e seus companheiros;</a:t>
            </a:r>
          </a:p>
          <a:p>
            <a:pPr marL="0" indent="0">
              <a:buNone/>
            </a:pPr>
            <a:endParaRPr lang="pt-PT" dirty="0" smtClean="0"/>
          </a:p>
          <a:p>
            <a:pPr>
              <a:buBlip>
                <a:blip r:embed="rId2"/>
              </a:buBlip>
            </a:pPr>
            <a:r>
              <a:rPr lang="pt-PT" dirty="0" smtClean="0"/>
              <a:t>Parte integrante dos cuidados de saúde primários em saúde reprodutiva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004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7504" y="350065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PT" sz="2000" dirty="0" smtClean="0"/>
              <a:t> </a:t>
            </a:r>
            <a:r>
              <a:rPr lang="pt-PT" sz="2000" dirty="0"/>
              <a:t>Os cuidados pré-concecionais devem ser iniciados sempre que mulheres/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homens/casais expressem em consulta que desejam engravidar</a:t>
            </a:r>
            <a:r>
              <a:rPr lang="pt-PT" sz="2000" dirty="0" smtClean="0"/>
              <a:t>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2000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PT" sz="2000" dirty="0" smtClean="0"/>
              <a:t> </a:t>
            </a:r>
            <a:r>
              <a:rPr lang="pt-PT" sz="2000" dirty="0"/>
              <a:t>Podem ser integrados numa consulta de âmbito da saúde geral ou da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consulta de saúde reprodutiva</a:t>
            </a:r>
            <a:r>
              <a:rPr lang="pt-PT" sz="2000" dirty="0" smtClean="0"/>
              <a:t>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2000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PT" sz="2000" dirty="0" smtClean="0"/>
              <a:t>A </a:t>
            </a:r>
            <a:r>
              <a:rPr lang="pt-PT" sz="2000" dirty="0"/>
              <a:t>mulher/homem/casal deve ser esclarecido que deve ser mantida </a:t>
            </a:r>
            <a:r>
              <a:rPr lang="pt-PT" sz="2000" dirty="0" smtClean="0"/>
              <a:t>contraceção segura </a:t>
            </a:r>
            <a:r>
              <a:rPr lang="pt-PT" sz="2000" dirty="0"/>
              <a:t>até estarem concluídas as intervenções adequadas na </a:t>
            </a:r>
            <a:r>
              <a:rPr lang="pt-PT" sz="2000" dirty="0" smtClean="0"/>
              <a:t>sua situação </a:t>
            </a:r>
            <a:r>
              <a:rPr lang="pt-PT" sz="2000" dirty="0"/>
              <a:t>(depende do estado de saúde, hábitos, exames a realizar, etc</a:t>
            </a:r>
            <a:r>
              <a:rPr lang="pt-PT" sz="2000" dirty="0" smtClean="0"/>
              <a:t>.);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2000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PT" sz="2000" dirty="0" smtClean="0"/>
              <a:t> </a:t>
            </a:r>
            <a:r>
              <a:rPr lang="pt-PT" sz="2000" dirty="0"/>
              <a:t>Devem ser realizadas as intervenções consagradas </a:t>
            </a:r>
            <a:r>
              <a:rPr lang="pt-PT" sz="2000" dirty="0" smtClean="0"/>
              <a:t>nas Circulares Normativas</a:t>
            </a:r>
            <a:endParaRPr lang="pt-PT" sz="2000" dirty="0"/>
          </a:p>
          <a:p>
            <a:pPr>
              <a:lnSpc>
                <a:spcPct val="150000"/>
              </a:lnSpc>
            </a:pPr>
            <a:r>
              <a:rPr lang="pt-PT" sz="2000" dirty="0"/>
              <a:t>da DGS </a:t>
            </a:r>
            <a:r>
              <a:rPr lang="pt-PT" sz="2000" dirty="0" smtClean="0"/>
              <a:t>no </a:t>
            </a:r>
            <a:r>
              <a:rPr lang="pt-PT" sz="2000" dirty="0"/>
              <a:t>que diz respeito à Consulta </a:t>
            </a:r>
            <a:r>
              <a:rPr lang="pt-PT" sz="2000" dirty="0" smtClean="0"/>
              <a:t>Pré-</a:t>
            </a:r>
            <a:r>
              <a:rPr lang="pt-PT" sz="2000" dirty="0" err="1" smtClean="0"/>
              <a:t>concecional</a:t>
            </a:r>
            <a:r>
              <a:rPr lang="pt-PT" sz="2000" dirty="0" smtClean="0"/>
              <a:t>;</a:t>
            </a:r>
            <a:endParaRPr lang="pt-PT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7963842" y="119536"/>
            <a:ext cx="1162472" cy="2305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/>
              <a:t>Cont</a:t>
            </a:r>
            <a:r>
              <a:rPr lang="pt-PT" sz="1200" dirty="0" smtClean="0"/>
              <a:t>.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633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algn="just">
              <a:buBlip>
                <a:blip r:embed="rId2"/>
              </a:buBlip>
            </a:pPr>
            <a:r>
              <a:rPr lang="pt-PT" dirty="0" smtClean="0"/>
              <a:t>Permite a avaliação do processo  saúde/doença  do casal antes </a:t>
            </a:r>
            <a:r>
              <a:rPr lang="pt-PT" dirty="0"/>
              <a:t>de uma gravidez, </a:t>
            </a:r>
            <a:r>
              <a:rPr lang="pt-PT" dirty="0" smtClean="0"/>
              <a:t>com o objetivo de avaliar o risco reprodutivo que possa </a:t>
            </a:r>
            <a:r>
              <a:rPr lang="pt-PT" dirty="0"/>
              <a:t>alterar a evolução normal de uma futura </a:t>
            </a:r>
            <a:r>
              <a:rPr lang="pt-PT" dirty="0" smtClean="0"/>
              <a:t>gestação.</a:t>
            </a:r>
          </a:p>
          <a:p>
            <a:pPr marL="0" indent="0" algn="just">
              <a:buNone/>
            </a:pPr>
            <a:endParaRPr lang="pt-PT" dirty="0" smtClean="0"/>
          </a:p>
          <a:p>
            <a:pPr algn="just">
              <a:buBlip>
                <a:blip r:embed="rId2"/>
              </a:buBlip>
            </a:pPr>
            <a:r>
              <a:rPr lang="pt-PT" dirty="0" smtClean="0"/>
              <a:t> Permite ainda o aconselhamento pré concecional que minimize ou elimine o risco.</a:t>
            </a:r>
          </a:p>
          <a:p>
            <a:pPr marL="0" indent="0" algn="just">
              <a:buNone/>
            </a:pPr>
            <a:endParaRPr lang="pt-PT" dirty="0" smtClean="0"/>
          </a:p>
          <a:p>
            <a:pPr algn="just">
              <a:buBlip>
                <a:blip r:embed="rId2"/>
              </a:buBlip>
            </a:pPr>
            <a:r>
              <a:rPr lang="pt-PT" dirty="0" smtClean="0"/>
              <a:t> </a:t>
            </a:r>
            <a:r>
              <a:rPr lang="pt-PT" dirty="0"/>
              <a:t>Constitui, assim, instrumento importante na melhoria dos índices de morbidade e mortalidade materna e infantil.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963842" y="119536"/>
            <a:ext cx="1162472" cy="2305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/>
              <a:t>Cont</a:t>
            </a:r>
            <a:r>
              <a:rPr lang="pt-PT" sz="1200" dirty="0" smtClean="0"/>
              <a:t>.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5722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040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2400" dirty="0" smtClean="0"/>
              <a:t>OBJETIVOS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28945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PT" b="1" dirty="0"/>
              <a:t>Contribuir </a:t>
            </a:r>
            <a:r>
              <a:rPr lang="pt-PT" dirty="0"/>
              <a:t>para o sucesso da gravidez através da identificação </a:t>
            </a:r>
            <a:r>
              <a:rPr lang="pt-PT" dirty="0" smtClean="0"/>
              <a:t>precoce de </a:t>
            </a:r>
            <a:r>
              <a:rPr lang="pt-PT" dirty="0"/>
              <a:t>fatores de risco modificáveis;</a:t>
            </a:r>
          </a:p>
          <a:p>
            <a:pPr algn="just"/>
            <a:r>
              <a:rPr lang="pt-PT" dirty="0" smtClean="0"/>
              <a:t> </a:t>
            </a:r>
            <a:r>
              <a:rPr lang="pt-PT" b="1" dirty="0"/>
              <a:t>Estabelecer </a:t>
            </a:r>
            <a:r>
              <a:rPr lang="pt-PT" dirty="0"/>
              <a:t>o risco de anomalia reprodutiva, num determinado casal </a:t>
            </a:r>
            <a:r>
              <a:rPr lang="pt-PT" dirty="0" smtClean="0"/>
              <a:t>e propor </a:t>
            </a:r>
            <a:r>
              <a:rPr lang="pt-PT" dirty="0"/>
              <a:t>medidas tendentes à sua minimização ou eliminação;</a:t>
            </a:r>
          </a:p>
          <a:p>
            <a:pPr algn="just"/>
            <a:r>
              <a:rPr lang="pt-PT" dirty="0" smtClean="0"/>
              <a:t> </a:t>
            </a:r>
            <a:r>
              <a:rPr lang="pt-PT" b="1" dirty="0"/>
              <a:t>Identificar indivíduos </a:t>
            </a:r>
            <a:r>
              <a:rPr lang="pt-PT" dirty="0"/>
              <a:t>e famílias de risco genético e referenciar para </a:t>
            </a:r>
            <a:r>
              <a:rPr lang="pt-PT" dirty="0" smtClean="0"/>
              <a:t>aconselhamento especializado </a:t>
            </a:r>
            <a:r>
              <a:rPr lang="pt-PT" dirty="0"/>
              <a:t>casais com história familiar de anomalias </a:t>
            </a:r>
            <a:r>
              <a:rPr lang="pt-PT" dirty="0" smtClean="0"/>
              <a:t>congénitas, como </a:t>
            </a:r>
            <a:r>
              <a:rPr lang="pt-PT" dirty="0"/>
              <a:t>trissomia 21, síndromes </a:t>
            </a:r>
            <a:r>
              <a:rPr lang="pt-PT" dirty="0" err="1" smtClean="0"/>
              <a:t>polimalformativos</a:t>
            </a:r>
            <a:r>
              <a:rPr lang="pt-PT" dirty="0"/>
              <a:t>, defeitos </a:t>
            </a:r>
            <a:r>
              <a:rPr lang="pt-PT" dirty="0" smtClean="0"/>
              <a:t>do tubo </a:t>
            </a:r>
            <a:r>
              <a:rPr lang="pt-PT" dirty="0"/>
              <a:t>neural, défices cognitivos, entre outros;</a:t>
            </a:r>
          </a:p>
          <a:p>
            <a:pPr algn="just"/>
            <a:r>
              <a:rPr lang="pt-PT" dirty="0" smtClean="0"/>
              <a:t> </a:t>
            </a:r>
            <a:r>
              <a:rPr lang="pt-PT" b="1" dirty="0"/>
              <a:t>Sistematizar </a:t>
            </a:r>
            <a:r>
              <a:rPr lang="pt-PT" dirty="0"/>
              <a:t>e transmitir todas as recomendações pertinentes;</a:t>
            </a:r>
          </a:p>
          <a:p>
            <a:pPr algn="just"/>
            <a:r>
              <a:rPr lang="pt-PT" b="1" dirty="0" smtClean="0"/>
              <a:t>Promover</a:t>
            </a:r>
            <a:r>
              <a:rPr lang="pt-PT" dirty="0" smtClean="0"/>
              <a:t> </a:t>
            </a:r>
            <a:r>
              <a:rPr lang="pt-PT" dirty="0"/>
              <a:t>a participação ativa do elemento masculino do casal nas </a:t>
            </a:r>
            <a:r>
              <a:rPr lang="pt-PT" dirty="0" smtClean="0"/>
              <a:t>questões de </a:t>
            </a:r>
            <a:r>
              <a:rPr lang="pt-PT" dirty="0"/>
              <a:t>saúde sexual e reprodutiva</a:t>
            </a:r>
          </a:p>
        </p:txBody>
      </p:sp>
    </p:spTree>
    <p:extLst>
      <p:ext uri="{BB962C8B-B14F-4D97-AF65-F5344CB8AC3E}">
        <p14:creationId xmlns:p14="http://schemas.microsoft.com/office/powerpoint/2010/main" val="39530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54461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pt-PT" sz="2400" dirty="0"/>
              <a:t>O período de maior sensibilidade ambiental para o novo ser humano em desenvolvimento verifica-se entre os 17 e os 56 dias após a </a:t>
            </a:r>
            <a:r>
              <a:rPr lang="pt-PT" sz="2400" dirty="0" err="1" smtClean="0"/>
              <a:t>conceção</a:t>
            </a:r>
            <a:r>
              <a:rPr lang="pt-PT" sz="2400" dirty="0"/>
              <a:t> </a:t>
            </a:r>
            <a:r>
              <a:rPr lang="pt-PT" sz="2400" dirty="0" smtClean="0"/>
              <a:t>- Período </a:t>
            </a:r>
            <a:r>
              <a:rPr lang="pt-PT" sz="2400" dirty="0"/>
              <a:t>de organização e diferenciação celulares e a organogénese</a:t>
            </a:r>
            <a:r>
              <a:rPr lang="pt-PT" sz="2400" dirty="0" smtClean="0"/>
              <a:t>.</a:t>
            </a:r>
            <a:endParaRPr lang="pt-PT" sz="2400" dirty="0"/>
          </a:p>
          <a:p>
            <a:pPr>
              <a:buBlip>
                <a:blip r:embed="rId2"/>
              </a:buBlip>
            </a:pPr>
            <a:r>
              <a:rPr lang="pt-PT" sz="2400" dirty="0" smtClean="0"/>
              <a:t>Qualquer </a:t>
            </a:r>
            <a:r>
              <a:rPr lang="pt-PT" sz="2400" dirty="0"/>
              <a:t>agressão (nutricional, medicamentosa, viral, outras) ameaçará o desenvolvimento embrionário normal nesta fase mais vulnerável</a:t>
            </a:r>
            <a:r>
              <a:rPr lang="pt-PT" sz="2400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pt-PT" sz="2400" dirty="0" smtClean="0"/>
              <a:t> </a:t>
            </a:r>
            <a:r>
              <a:rPr lang="pt-PT" sz="2400" dirty="0"/>
              <a:t>8ª semana após a </a:t>
            </a:r>
            <a:r>
              <a:rPr lang="pt-PT" sz="2400" dirty="0" smtClean="0"/>
              <a:t>conceção </a:t>
            </a:r>
            <a:r>
              <a:rPr lang="pt-PT" sz="2400" dirty="0"/>
              <a:t>as anomalias estruturais que </a:t>
            </a:r>
            <a:r>
              <a:rPr lang="pt-PT" sz="2400" dirty="0" smtClean="0"/>
              <a:t>afetarão </a:t>
            </a:r>
            <a:r>
              <a:rPr lang="pt-PT" sz="2400" dirty="0"/>
              <a:t>o feto estão já determinadas</a:t>
            </a:r>
            <a:r>
              <a:rPr lang="pt-PT" sz="2400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pt-PT" sz="2400" dirty="0" smtClean="0"/>
              <a:t>Na </a:t>
            </a:r>
            <a:r>
              <a:rPr lang="pt-PT" sz="2400" dirty="0"/>
              <a:t>maioria das mulheres a gravidez só é diagnosticada após este período crítico de desenvolvimento estar em curso ou ter já term</a:t>
            </a:r>
            <a:r>
              <a:rPr lang="pt-PT" sz="2200" dirty="0"/>
              <a:t>inado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501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pt-PT" sz="2800" dirty="0" smtClean="0"/>
              <a:t>CONSULTA PRÉ-</a:t>
            </a:r>
            <a:r>
              <a:rPr lang="pt-PT" sz="2800" dirty="0" err="1" smtClean="0"/>
              <a:t>CONCECIONAl</a:t>
            </a:r>
            <a:r>
              <a:rPr lang="pt-PT" sz="2800" dirty="0" smtClean="0"/>
              <a:t> : IMPORTÂNCIA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3786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00113" y="1268413"/>
            <a:ext cx="7343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PT" altLang="pt-PT" sz="2000" dirty="0" smtClean="0"/>
              <a:t>Programa </a:t>
            </a:r>
            <a:r>
              <a:rPr lang="pt-PT" altLang="pt-PT" sz="2000" dirty="0"/>
              <a:t>de cuidados de </a:t>
            </a:r>
            <a:r>
              <a:rPr lang="pt-PT" altLang="pt-PT" sz="2000" b="1" dirty="0"/>
              <a:t>saúde</a:t>
            </a:r>
            <a:r>
              <a:rPr lang="pt-PT" altLang="pt-PT" sz="2000" dirty="0"/>
              <a:t> organizado e abrangente que identifica e reduz os riscos reprodutivos da mulher antes da concepção através de sua </a:t>
            </a:r>
            <a:r>
              <a:rPr lang="pt-PT" altLang="pt-PT" sz="2000" b="1" dirty="0"/>
              <a:t>avaliação</a:t>
            </a:r>
            <a:r>
              <a:rPr lang="pt-PT" altLang="pt-PT" sz="2000" dirty="0"/>
              <a:t>, da </a:t>
            </a:r>
            <a:r>
              <a:rPr lang="pt-PT" altLang="pt-PT" sz="2000" b="1" dirty="0"/>
              <a:t>promoção da saúde</a:t>
            </a:r>
            <a:r>
              <a:rPr lang="pt-PT" altLang="pt-PT" sz="2000" dirty="0"/>
              <a:t> e de intervenções.</a:t>
            </a:r>
          </a:p>
        </p:txBody>
      </p:sp>
      <p:sp>
        <p:nvSpPr>
          <p:cNvPr id="10243" name="Oval 5"/>
          <p:cNvSpPr>
            <a:spLocks noChangeArrowheads="1"/>
          </p:cNvSpPr>
          <p:nvPr/>
        </p:nvSpPr>
        <p:spPr bwMode="auto">
          <a:xfrm>
            <a:off x="971550" y="3284538"/>
            <a:ext cx="2592388" cy="18002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/>
              <a:t>Aconselhamento e </a:t>
            </a:r>
          </a:p>
          <a:p>
            <a:pPr algn="ctr" eaLnBrk="1" hangingPunct="1"/>
            <a:r>
              <a:rPr lang="pt-PT" altLang="pt-PT"/>
              <a:t>informação</a:t>
            </a:r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3492500" y="4365625"/>
            <a:ext cx="2592388" cy="1800225"/>
          </a:xfrm>
          <a:prstGeom prst="ellipse">
            <a:avLst/>
          </a:prstGeom>
          <a:gradFill rotWithShape="1">
            <a:gsLst>
              <a:gs pos="0">
                <a:schemeClr val="accent1">
                  <a:alpha val="99001"/>
                </a:schemeClr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/>
              <a:t>Aconselhamento</a:t>
            </a:r>
          </a:p>
          <a:p>
            <a:pPr algn="ctr" eaLnBrk="1" hangingPunct="1"/>
            <a:r>
              <a:rPr lang="pt-PT" altLang="pt-PT"/>
              <a:t>genético</a:t>
            </a:r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5795963" y="3213100"/>
            <a:ext cx="2592387" cy="1800225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chemeClr val="accent1">
                  <a:alpha val="99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/>
              <a:t>Preparação para a</a:t>
            </a:r>
          </a:p>
          <a:p>
            <a:pPr algn="ctr" eaLnBrk="1" hangingPunct="1"/>
            <a:r>
              <a:rPr lang="pt-PT" altLang="pt-PT"/>
              <a:t>parentalidade</a:t>
            </a: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3492500" y="2997200"/>
            <a:ext cx="792163" cy="7191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4859338" y="2997200"/>
            <a:ext cx="1008062" cy="5762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4572000" y="2997200"/>
            <a:ext cx="0" cy="11525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501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pt-PT" sz="2800" dirty="0" smtClean="0"/>
              <a:t>CUIDADO PRÉ-CONCECIONAL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72779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8" y="-27384"/>
            <a:ext cx="8316412" cy="5760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2800" dirty="0" smtClean="0"/>
              <a:t>Determinar/efetuar </a:t>
            </a:r>
            <a:r>
              <a:rPr lang="pt-PT" sz="1800" dirty="0" smtClean="0"/>
              <a:t>(DGS, Nov. 2015)</a:t>
            </a:r>
            <a:endParaRPr lang="pt-PT" sz="1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8" y="667640"/>
            <a:ext cx="8229600" cy="5929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000" b="1" dirty="0"/>
              <a:t>História clínica</a:t>
            </a:r>
            <a:r>
              <a:rPr lang="pt-PT" sz="2000" dirty="0"/>
              <a:t>: determinar estado geral de saúde da mulher/casal e respetivos </a:t>
            </a:r>
            <a:r>
              <a:rPr lang="pt-PT" sz="2000" dirty="0" smtClean="0"/>
              <a:t>antecedentes pessoais </a:t>
            </a:r>
            <a:r>
              <a:rPr lang="pt-PT" sz="2000" dirty="0"/>
              <a:t>e familiares</a:t>
            </a:r>
            <a:r>
              <a:rPr lang="pt-PT" sz="2000" dirty="0" smtClean="0"/>
              <a:t>;</a:t>
            </a:r>
          </a:p>
          <a:p>
            <a:pPr marL="0" indent="0">
              <a:lnSpc>
                <a:spcPct val="150000"/>
              </a:lnSpc>
              <a:buNone/>
            </a:pPr>
            <a:endParaRPr lang="pt-PT" sz="2000" dirty="0"/>
          </a:p>
          <a:p>
            <a:pPr>
              <a:lnSpc>
                <a:spcPct val="150000"/>
              </a:lnSpc>
            </a:pPr>
            <a:r>
              <a:rPr lang="pt-PT" sz="2000" b="1" dirty="0" smtClean="0"/>
              <a:t> </a:t>
            </a:r>
            <a:r>
              <a:rPr lang="pt-PT" sz="2000" b="1" dirty="0"/>
              <a:t>Avaliação física</a:t>
            </a:r>
            <a:r>
              <a:rPr lang="pt-PT" sz="2000" dirty="0"/>
              <a:t>: peso e altura |índice de massa corporal / pressão arterial (PA) / </a:t>
            </a:r>
            <a:r>
              <a:rPr lang="pt-PT" sz="2000" dirty="0" smtClean="0"/>
              <a:t>exame mamário </a:t>
            </a:r>
            <a:r>
              <a:rPr lang="pt-PT" sz="2000" dirty="0"/>
              <a:t>/ exame ginecológico (atenção à genitália externa para deteção de </a:t>
            </a:r>
            <a:r>
              <a:rPr lang="pt-PT" sz="2000" dirty="0" smtClean="0"/>
              <a:t>situações de </a:t>
            </a:r>
            <a:r>
              <a:rPr lang="pt-PT" sz="2000" dirty="0"/>
              <a:t>mutilação genital feminina</a:t>
            </a:r>
            <a:r>
              <a:rPr lang="pt-PT" sz="2000" dirty="0" smtClean="0"/>
              <a:t>);</a:t>
            </a:r>
          </a:p>
          <a:p>
            <a:pPr marL="0" indent="0">
              <a:lnSpc>
                <a:spcPct val="150000"/>
              </a:lnSpc>
              <a:buNone/>
            </a:pPr>
            <a:endParaRPr lang="pt-PT" sz="2000" dirty="0"/>
          </a:p>
          <a:p>
            <a:pPr>
              <a:lnSpc>
                <a:spcPct val="150000"/>
              </a:lnSpc>
            </a:pPr>
            <a:r>
              <a:rPr lang="pt-PT" sz="2000" b="1" dirty="0" smtClean="0"/>
              <a:t> </a:t>
            </a:r>
            <a:r>
              <a:rPr lang="pt-PT" sz="2000" b="1" dirty="0"/>
              <a:t>Avaliação laboratorial</a:t>
            </a:r>
            <a:r>
              <a:rPr lang="pt-PT" sz="2000" dirty="0"/>
              <a:t>: determinar grupo sanguíneo e fator </a:t>
            </a:r>
            <a:r>
              <a:rPr lang="pt-PT" sz="2000" dirty="0" err="1"/>
              <a:t>RhD</a:t>
            </a:r>
            <a:r>
              <a:rPr lang="pt-PT" sz="2000" dirty="0"/>
              <a:t> / hemograma / </a:t>
            </a:r>
            <a:r>
              <a:rPr lang="pt-PT" sz="2000" dirty="0" smtClean="0"/>
              <a:t>glicémia jejum </a:t>
            </a:r>
            <a:r>
              <a:rPr lang="pt-PT" sz="2000" dirty="0"/>
              <a:t>/ rastreio das hemoglobinopatias / rastreio da sífilis, hepatite B (</a:t>
            </a:r>
            <a:r>
              <a:rPr lang="pt-PT" sz="2000" dirty="0" smtClean="0"/>
              <a:t>vacinação, se </a:t>
            </a:r>
            <a:r>
              <a:rPr lang="pt-PT" sz="2000" dirty="0"/>
              <a:t>aplicável), VIH / Serologias da Rubéola (com respetiva vacinação, se aplicável</a:t>
            </a:r>
            <a:r>
              <a:rPr lang="pt-PT" sz="2000" dirty="0" smtClean="0"/>
              <a:t>), </a:t>
            </a:r>
            <a:r>
              <a:rPr lang="pt-PT" sz="2000" dirty="0" err="1" smtClean="0"/>
              <a:t>Toxoplamose</a:t>
            </a:r>
            <a:r>
              <a:rPr lang="pt-PT" sz="2000" dirty="0" smtClean="0"/>
              <a:t> </a:t>
            </a:r>
            <a:r>
              <a:rPr lang="pt-PT" sz="2000" dirty="0"/>
              <a:t>e </a:t>
            </a:r>
            <a:r>
              <a:rPr lang="pt-PT" sz="2000" dirty="0" err="1"/>
              <a:t>Citomegalovirus</a:t>
            </a:r>
            <a:r>
              <a:rPr lang="pt-PT" sz="2000" dirty="0"/>
              <a:t> (se aplicável</a:t>
            </a:r>
            <a:r>
              <a:rPr lang="pt-PT" sz="2000" dirty="0" smtClean="0"/>
              <a:t>);</a:t>
            </a:r>
            <a:endParaRPr lang="pt-PT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-3011690" y="3018722"/>
            <a:ext cx="6858002" cy="8205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dirty="0" smtClean="0"/>
              <a:t>C</a:t>
            </a:r>
            <a:r>
              <a:rPr lang="pt-PT" sz="2400" dirty="0" smtClean="0"/>
              <a:t>UIDADOS PRÉ-</a:t>
            </a:r>
            <a:r>
              <a:rPr lang="pt-PT" sz="2400" dirty="0" err="1" smtClean="0"/>
              <a:t>CONCEPCIONAIS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400" dirty="0" smtClean="0"/>
              <a:t>PROCEDIMENTOS</a:t>
            </a:r>
            <a:r>
              <a:rPr lang="pt-PT" sz="1200" dirty="0" smtClean="0"/>
              <a:t>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039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Office PowerPoint</Application>
  <PresentationFormat>Apresentação no Ecrã (4:3)</PresentationFormat>
  <Paragraphs>122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9" baseType="lpstr">
      <vt:lpstr>Tema do Office</vt:lpstr>
      <vt:lpstr>Acrobat Document</vt:lpstr>
      <vt:lpstr>Apresentação do PowerPoint</vt:lpstr>
      <vt:lpstr>Apresentação do PowerPoint</vt:lpstr>
      <vt:lpstr>CONSULTA/CUIDADOS PRÉ-CONCECIONAIS</vt:lpstr>
      <vt:lpstr>Apresentação do PowerPoint</vt:lpstr>
      <vt:lpstr>Apresentação do PowerPoint</vt:lpstr>
      <vt:lpstr>OBJETIVOS</vt:lpstr>
      <vt:lpstr>CONSULTA PRÉ-CONCECIONAl : IMPORTÂNCIA</vt:lpstr>
      <vt:lpstr>CUIDADO PRÉ-CONCECIONAL</vt:lpstr>
      <vt:lpstr>Determinar/efetuar (DGS, Nov. 2015)</vt:lpstr>
      <vt:lpstr>Determinar/efetuar</vt:lpstr>
      <vt:lpstr>Determinar/efetuar</vt:lpstr>
      <vt:lpstr>Apresentação do PowerPoint</vt:lpstr>
      <vt:lpstr>Determinar/efetuar</vt:lpstr>
      <vt:lpstr>Apresentação do PowerPoint</vt:lpstr>
      <vt:lpstr>CUIDADOS PRÉ-CONCEPCIONAIS</vt:lpstr>
      <vt:lpstr>ASPETOS FUNDAMENTAIS PARA GANHOS EM SAÚDE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Poco</dc:creator>
  <cp:lastModifiedBy>Ana Poco</cp:lastModifiedBy>
  <cp:revision>1</cp:revision>
  <dcterms:created xsi:type="dcterms:W3CDTF">2016-10-17T11:17:34Z</dcterms:created>
  <dcterms:modified xsi:type="dcterms:W3CDTF">2016-10-17T11:18:11Z</dcterms:modified>
</cp:coreProperties>
</file>