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3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7" r:id="rId15"/>
    <p:sldId id="269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32" r:id="rId40"/>
    <p:sldId id="333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34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6" r:id="rId61"/>
    <p:sldId id="330" r:id="rId62"/>
    <p:sldId id="337" r:id="rId63"/>
    <p:sldId id="331" r:id="rId6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96A32-22F9-4EA4-89AD-6FDDF422C8B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57FB763-C80C-4F16-AD4A-E64BE0A09606}">
      <dgm:prSet phldrT="[Texto]" custT="1"/>
      <dgm:spPr/>
      <dgm:t>
        <a:bodyPr/>
        <a:lstStyle/>
        <a:p>
          <a:pPr marL="0" marR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800" b="1" dirty="0" smtClean="0">
              <a:latin typeface="Calibri" pitchFamily="34" charset="0"/>
              <a:cs typeface="Calibri" pitchFamily="34" charset="0"/>
            </a:rPr>
            <a:t>IMUNIZAÇÃO</a:t>
          </a:r>
        </a:p>
      </dgm:t>
    </dgm:pt>
    <dgm:pt modelId="{DF434B64-577C-4CE2-AFFD-88DABF633D6C}" type="parTrans" cxnId="{C8440AD0-A68E-4AFB-B46E-79ACBA599692}">
      <dgm:prSet/>
      <dgm:spPr/>
      <dgm:t>
        <a:bodyPr/>
        <a:lstStyle/>
        <a:p>
          <a:endParaRPr lang="pt-PT"/>
        </a:p>
      </dgm:t>
    </dgm:pt>
    <dgm:pt modelId="{CB77905B-2580-41E6-A3F0-E4F9DDA69BBF}" type="sibTrans" cxnId="{C8440AD0-A68E-4AFB-B46E-79ACBA599692}">
      <dgm:prSet/>
      <dgm:spPr/>
      <dgm:t>
        <a:bodyPr/>
        <a:lstStyle/>
        <a:p>
          <a:endParaRPr lang="pt-PT"/>
        </a:p>
      </dgm:t>
    </dgm:pt>
    <dgm:pt modelId="{AD3F18BE-5DD9-4BB0-AC79-F57CA8628720}">
      <dgm:prSet phldrT="[Texto]" custT="1"/>
      <dgm:spPr/>
      <dgm:t>
        <a:bodyPr/>
        <a:lstStyle/>
        <a:p>
          <a:pPr marL="0" marR="0" indent="0" defTabSz="146685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800" dirty="0" smtClean="0">
              <a:latin typeface="Calibri" pitchFamily="34" charset="0"/>
              <a:cs typeface="Calibri" pitchFamily="34" charset="0"/>
            </a:rPr>
            <a:t>Prevenção </a:t>
          </a:r>
          <a:endParaRPr lang="pt-PT" dirty="0"/>
        </a:p>
      </dgm:t>
    </dgm:pt>
    <dgm:pt modelId="{11131E1C-A907-40DC-B05D-A97E97C96828}" type="parTrans" cxnId="{DD481CE4-4DC1-4E47-9EA7-ADFFA6871EED}">
      <dgm:prSet/>
      <dgm:spPr/>
      <dgm:t>
        <a:bodyPr/>
        <a:lstStyle/>
        <a:p>
          <a:endParaRPr lang="pt-PT"/>
        </a:p>
      </dgm:t>
    </dgm:pt>
    <dgm:pt modelId="{76DC01FD-0E30-4182-BE03-62E263D992F7}" type="sibTrans" cxnId="{DD481CE4-4DC1-4E47-9EA7-ADFFA6871EED}">
      <dgm:prSet/>
      <dgm:spPr/>
      <dgm:t>
        <a:bodyPr/>
        <a:lstStyle/>
        <a:p>
          <a:endParaRPr lang="pt-PT"/>
        </a:p>
      </dgm:t>
    </dgm:pt>
    <dgm:pt modelId="{5EE73744-178E-4DC2-8AF4-343E7560E3C2}">
      <dgm:prSet phldrT="[Texto]" custT="1"/>
      <dgm:spPr/>
      <dgm:t>
        <a:bodyPr/>
        <a:lstStyle/>
        <a:p>
          <a:pPr marL="0" marR="0" indent="0" algn="ctr" defTabSz="137795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800" dirty="0" smtClean="0">
              <a:latin typeface="Calibri" pitchFamily="34" charset="0"/>
              <a:cs typeface="Calibri" pitchFamily="34" charset="0"/>
            </a:rPr>
            <a:t>Contração da doença</a:t>
          </a:r>
          <a:endParaRPr lang="pt-PT" dirty="0"/>
        </a:p>
      </dgm:t>
    </dgm:pt>
    <dgm:pt modelId="{7A838FF9-F3BA-4200-8742-556364AFA25F}" type="parTrans" cxnId="{79A7B239-E64B-4D41-97BF-EA4925B9738B}">
      <dgm:prSet/>
      <dgm:spPr/>
      <dgm:t>
        <a:bodyPr/>
        <a:lstStyle/>
        <a:p>
          <a:endParaRPr lang="pt-PT"/>
        </a:p>
      </dgm:t>
    </dgm:pt>
    <dgm:pt modelId="{A17EC2BA-BADB-4729-A28F-D6165F0E8DCF}" type="sibTrans" cxnId="{79A7B239-E64B-4D41-97BF-EA4925B9738B}">
      <dgm:prSet/>
      <dgm:spPr/>
      <dgm:t>
        <a:bodyPr/>
        <a:lstStyle/>
        <a:p>
          <a:endParaRPr lang="pt-PT"/>
        </a:p>
      </dgm:t>
    </dgm:pt>
    <dgm:pt modelId="{157B46AC-EF2C-4F86-8C4B-DF95936E9C56}">
      <dgm:prSet custT="1"/>
      <dgm:spPr/>
      <dgm:t>
        <a:bodyPr/>
        <a:lstStyle/>
        <a:p>
          <a:pPr marL="0" marR="0" indent="0" algn="ctr" defTabSz="18669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800" dirty="0" smtClean="0">
              <a:latin typeface="Calibri" pitchFamily="34" charset="0"/>
              <a:cs typeface="Calibri" pitchFamily="34" charset="0"/>
            </a:rPr>
            <a:t>Vacinação </a:t>
          </a:r>
          <a:endParaRPr lang="pt-PT" dirty="0"/>
        </a:p>
      </dgm:t>
    </dgm:pt>
    <dgm:pt modelId="{8BEDEE0E-7974-474E-BD92-5746E714ED9F}" type="parTrans" cxnId="{88B87723-0D8B-4952-8047-7A852CD7BEE7}">
      <dgm:prSet/>
      <dgm:spPr/>
      <dgm:t>
        <a:bodyPr/>
        <a:lstStyle/>
        <a:p>
          <a:endParaRPr lang="pt-PT"/>
        </a:p>
      </dgm:t>
    </dgm:pt>
    <dgm:pt modelId="{63690AF4-953B-4AA5-BC50-E676F8036F34}" type="sibTrans" cxnId="{88B87723-0D8B-4952-8047-7A852CD7BEE7}">
      <dgm:prSet/>
      <dgm:spPr/>
      <dgm:t>
        <a:bodyPr/>
        <a:lstStyle/>
        <a:p>
          <a:endParaRPr lang="pt-PT"/>
        </a:p>
      </dgm:t>
    </dgm:pt>
    <dgm:pt modelId="{2F04A1E4-F3B5-4A22-B84F-6C857646A60A}" type="pres">
      <dgm:prSet presAssocID="{EB996A32-22F9-4EA4-89AD-6FDDF422C8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EB7AB38B-41B5-4CBC-BB6C-A997E5551C70}" type="pres">
      <dgm:prSet presAssocID="{357FB763-C80C-4F16-AD4A-E64BE0A09606}" presName="hierRoot1" presStyleCnt="0"/>
      <dgm:spPr/>
    </dgm:pt>
    <dgm:pt modelId="{BC66B6F8-8029-4120-A4A9-11D28CA8A734}" type="pres">
      <dgm:prSet presAssocID="{357FB763-C80C-4F16-AD4A-E64BE0A09606}" presName="composite" presStyleCnt="0"/>
      <dgm:spPr/>
    </dgm:pt>
    <dgm:pt modelId="{25E73999-5E31-4AB2-AA45-DBD856E16FF9}" type="pres">
      <dgm:prSet presAssocID="{357FB763-C80C-4F16-AD4A-E64BE0A09606}" presName="background" presStyleLbl="node0" presStyleIdx="0" presStyleCnt="1"/>
      <dgm:spPr/>
    </dgm:pt>
    <dgm:pt modelId="{9D257AF8-C4D3-4BA4-BEBD-3D5D17804219}" type="pres">
      <dgm:prSet presAssocID="{357FB763-C80C-4F16-AD4A-E64BE0A0960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7B9A5FA-602F-4DCB-9DA0-EEEC6A0415D8}" type="pres">
      <dgm:prSet presAssocID="{357FB763-C80C-4F16-AD4A-E64BE0A09606}" presName="hierChild2" presStyleCnt="0"/>
      <dgm:spPr/>
    </dgm:pt>
    <dgm:pt modelId="{A15D66CC-1CC8-4955-96A5-80C67B853786}" type="pres">
      <dgm:prSet presAssocID="{11131E1C-A907-40DC-B05D-A97E97C96828}" presName="Name10" presStyleLbl="parChTrans1D2" presStyleIdx="0" presStyleCnt="3"/>
      <dgm:spPr/>
      <dgm:t>
        <a:bodyPr/>
        <a:lstStyle/>
        <a:p>
          <a:endParaRPr lang="pt-PT"/>
        </a:p>
      </dgm:t>
    </dgm:pt>
    <dgm:pt modelId="{4ACB4B32-64B0-451E-9808-A70558555A80}" type="pres">
      <dgm:prSet presAssocID="{AD3F18BE-5DD9-4BB0-AC79-F57CA8628720}" presName="hierRoot2" presStyleCnt="0"/>
      <dgm:spPr/>
    </dgm:pt>
    <dgm:pt modelId="{4CCB4983-3FA9-4EA1-A6D8-22DB6677CDB2}" type="pres">
      <dgm:prSet presAssocID="{AD3F18BE-5DD9-4BB0-AC79-F57CA8628720}" presName="composite2" presStyleCnt="0"/>
      <dgm:spPr/>
    </dgm:pt>
    <dgm:pt modelId="{55022280-138B-4EFC-B7A6-4539FB4C88E8}" type="pres">
      <dgm:prSet presAssocID="{AD3F18BE-5DD9-4BB0-AC79-F57CA8628720}" presName="background2" presStyleLbl="node2" presStyleIdx="0" presStyleCnt="3"/>
      <dgm:spPr/>
    </dgm:pt>
    <dgm:pt modelId="{7F1559EA-A800-402D-AF27-BE6BE3018087}" type="pres">
      <dgm:prSet presAssocID="{AD3F18BE-5DD9-4BB0-AC79-F57CA862872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1F2257C-196B-4C3F-B77F-C23B83A074C0}" type="pres">
      <dgm:prSet presAssocID="{AD3F18BE-5DD9-4BB0-AC79-F57CA8628720}" presName="hierChild3" presStyleCnt="0"/>
      <dgm:spPr/>
    </dgm:pt>
    <dgm:pt modelId="{DCCD36B8-D433-40F5-860D-213F7D0904AD}" type="pres">
      <dgm:prSet presAssocID="{8BEDEE0E-7974-474E-BD92-5746E714ED9F}" presName="Name10" presStyleLbl="parChTrans1D2" presStyleIdx="1" presStyleCnt="3"/>
      <dgm:spPr/>
      <dgm:t>
        <a:bodyPr/>
        <a:lstStyle/>
        <a:p>
          <a:endParaRPr lang="pt-PT"/>
        </a:p>
      </dgm:t>
    </dgm:pt>
    <dgm:pt modelId="{FA4AF572-785B-42EC-B097-976273B8EEB4}" type="pres">
      <dgm:prSet presAssocID="{157B46AC-EF2C-4F86-8C4B-DF95936E9C56}" presName="hierRoot2" presStyleCnt="0"/>
      <dgm:spPr/>
    </dgm:pt>
    <dgm:pt modelId="{EC51D0F2-8CFF-45C3-BB58-15A3930427A8}" type="pres">
      <dgm:prSet presAssocID="{157B46AC-EF2C-4F86-8C4B-DF95936E9C56}" presName="composite2" presStyleCnt="0"/>
      <dgm:spPr/>
    </dgm:pt>
    <dgm:pt modelId="{6F56778E-4C2B-4A48-9CAC-17B82AF236E9}" type="pres">
      <dgm:prSet presAssocID="{157B46AC-EF2C-4F86-8C4B-DF95936E9C56}" presName="background2" presStyleLbl="node2" presStyleIdx="1" presStyleCnt="3"/>
      <dgm:spPr/>
    </dgm:pt>
    <dgm:pt modelId="{E0DEE87C-F4D4-4757-94E3-B954F03CC1A5}" type="pres">
      <dgm:prSet presAssocID="{157B46AC-EF2C-4F86-8C4B-DF95936E9C5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1E4A2C0-4DB2-4106-AA73-27D7B7DDE2E7}" type="pres">
      <dgm:prSet presAssocID="{157B46AC-EF2C-4F86-8C4B-DF95936E9C56}" presName="hierChild3" presStyleCnt="0"/>
      <dgm:spPr/>
    </dgm:pt>
    <dgm:pt modelId="{7E9828ED-AE1F-428B-86DF-972726C6D01C}" type="pres">
      <dgm:prSet presAssocID="{7A838FF9-F3BA-4200-8742-556364AFA25F}" presName="Name10" presStyleLbl="parChTrans1D2" presStyleIdx="2" presStyleCnt="3"/>
      <dgm:spPr/>
      <dgm:t>
        <a:bodyPr/>
        <a:lstStyle/>
        <a:p>
          <a:endParaRPr lang="pt-PT"/>
        </a:p>
      </dgm:t>
    </dgm:pt>
    <dgm:pt modelId="{56D10B9F-B339-4807-BC02-EB44377ED31D}" type="pres">
      <dgm:prSet presAssocID="{5EE73744-178E-4DC2-8AF4-343E7560E3C2}" presName="hierRoot2" presStyleCnt="0"/>
      <dgm:spPr/>
    </dgm:pt>
    <dgm:pt modelId="{115E36DF-C76C-4BBF-A04F-AA640EFBDFD1}" type="pres">
      <dgm:prSet presAssocID="{5EE73744-178E-4DC2-8AF4-343E7560E3C2}" presName="composite2" presStyleCnt="0"/>
      <dgm:spPr/>
    </dgm:pt>
    <dgm:pt modelId="{BA6EAD28-ECE7-44B0-8B60-5416C583CC73}" type="pres">
      <dgm:prSet presAssocID="{5EE73744-178E-4DC2-8AF4-343E7560E3C2}" presName="background2" presStyleLbl="node2" presStyleIdx="2" presStyleCnt="3"/>
      <dgm:spPr/>
    </dgm:pt>
    <dgm:pt modelId="{0B928C06-1CFD-44BB-998C-B7E4BD9658D1}" type="pres">
      <dgm:prSet presAssocID="{5EE73744-178E-4DC2-8AF4-343E7560E3C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34BC442-2C85-474D-A72E-E4651F963A6E}" type="pres">
      <dgm:prSet presAssocID="{5EE73744-178E-4DC2-8AF4-343E7560E3C2}" presName="hierChild3" presStyleCnt="0"/>
      <dgm:spPr/>
    </dgm:pt>
  </dgm:ptLst>
  <dgm:cxnLst>
    <dgm:cxn modelId="{79A7B239-E64B-4D41-97BF-EA4925B9738B}" srcId="{357FB763-C80C-4F16-AD4A-E64BE0A09606}" destId="{5EE73744-178E-4DC2-8AF4-343E7560E3C2}" srcOrd="2" destOrd="0" parTransId="{7A838FF9-F3BA-4200-8742-556364AFA25F}" sibTransId="{A17EC2BA-BADB-4729-A28F-D6165F0E8DCF}"/>
    <dgm:cxn modelId="{88B87723-0D8B-4952-8047-7A852CD7BEE7}" srcId="{357FB763-C80C-4F16-AD4A-E64BE0A09606}" destId="{157B46AC-EF2C-4F86-8C4B-DF95936E9C56}" srcOrd="1" destOrd="0" parTransId="{8BEDEE0E-7974-474E-BD92-5746E714ED9F}" sibTransId="{63690AF4-953B-4AA5-BC50-E676F8036F34}"/>
    <dgm:cxn modelId="{04902D18-B875-4733-B5BB-036F03EFAA00}" type="presOf" srcId="{EB996A32-22F9-4EA4-89AD-6FDDF422C8B1}" destId="{2F04A1E4-F3B5-4A22-B84F-6C857646A60A}" srcOrd="0" destOrd="0" presId="urn:microsoft.com/office/officeart/2005/8/layout/hierarchy1"/>
    <dgm:cxn modelId="{9E9A5D42-0AE7-4626-B814-98600916E0B5}" type="presOf" srcId="{357FB763-C80C-4F16-AD4A-E64BE0A09606}" destId="{9D257AF8-C4D3-4BA4-BEBD-3D5D17804219}" srcOrd="0" destOrd="0" presId="urn:microsoft.com/office/officeart/2005/8/layout/hierarchy1"/>
    <dgm:cxn modelId="{ACE303DF-9F97-4169-8F34-E7623EDEFE5A}" type="presOf" srcId="{11131E1C-A907-40DC-B05D-A97E97C96828}" destId="{A15D66CC-1CC8-4955-96A5-80C67B853786}" srcOrd="0" destOrd="0" presId="urn:microsoft.com/office/officeart/2005/8/layout/hierarchy1"/>
    <dgm:cxn modelId="{A787FB12-4C55-4EBD-900E-E22D6A0C46F5}" type="presOf" srcId="{157B46AC-EF2C-4F86-8C4B-DF95936E9C56}" destId="{E0DEE87C-F4D4-4757-94E3-B954F03CC1A5}" srcOrd="0" destOrd="0" presId="urn:microsoft.com/office/officeart/2005/8/layout/hierarchy1"/>
    <dgm:cxn modelId="{7B8EF1DD-DB30-428F-B675-7F8A42502F18}" type="presOf" srcId="{AD3F18BE-5DD9-4BB0-AC79-F57CA8628720}" destId="{7F1559EA-A800-402D-AF27-BE6BE3018087}" srcOrd="0" destOrd="0" presId="urn:microsoft.com/office/officeart/2005/8/layout/hierarchy1"/>
    <dgm:cxn modelId="{C8440AD0-A68E-4AFB-B46E-79ACBA599692}" srcId="{EB996A32-22F9-4EA4-89AD-6FDDF422C8B1}" destId="{357FB763-C80C-4F16-AD4A-E64BE0A09606}" srcOrd="0" destOrd="0" parTransId="{DF434B64-577C-4CE2-AFFD-88DABF633D6C}" sibTransId="{CB77905B-2580-41E6-A3F0-E4F9DDA69BBF}"/>
    <dgm:cxn modelId="{DD481CE4-4DC1-4E47-9EA7-ADFFA6871EED}" srcId="{357FB763-C80C-4F16-AD4A-E64BE0A09606}" destId="{AD3F18BE-5DD9-4BB0-AC79-F57CA8628720}" srcOrd="0" destOrd="0" parTransId="{11131E1C-A907-40DC-B05D-A97E97C96828}" sibTransId="{76DC01FD-0E30-4182-BE03-62E263D992F7}"/>
    <dgm:cxn modelId="{1AC8432B-751B-44DF-BB62-CFE31630A5FA}" type="presOf" srcId="{7A838FF9-F3BA-4200-8742-556364AFA25F}" destId="{7E9828ED-AE1F-428B-86DF-972726C6D01C}" srcOrd="0" destOrd="0" presId="urn:microsoft.com/office/officeart/2005/8/layout/hierarchy1"/>
    <dgm:cxn modelId="{EC8E6F9B-2BD0-4750-9EDB-F0F6B7B8F050}" type="presOf" srcId="{8BEDEE0E-7974-474E-BD92-5746E714ED9F}" destId="{DCCD36B8-D433-40F5-860D-213F7D0904AD}" srcOrd="0" destOrd="0" presId="urn:microsoft.com/office/officeart/2005/8/layout/hierarchy1"/>
    <dgm:cxn modelId="{228FEA4B-6C68-4959-B173-738F707D216A}" type="presOf" srcId="{5EE73744-178E-4DC2-8AF4-343E7560E3C2}" destId="{0B928C06-1CFD-44BB-998C-B7E4BD9658D1}" srcOrd="0" destOrd="0" presId="urn:microsoft.com/office/officeart/2005/8/layout/hierarchy1"/>
    <dgm:cxn modelId="{549135BC-1C09-4DFF-A361-0C35819248FD}" type="presParOf" srcId="{2F04A1E4-F3B5-4A22-B84F-6C857646A60A}" destId="{EB7AB38B-41B5-4CBC-BB6C-A997E5551C70}" srcOrd="0" destOrd="0" presId="urn:microsoft.com/office/officeart/2005/8/layout/hierarchy1"/>
    <dgm:cxn modelId="{1F775DF4-5DCD-4795-869A-DD4D92339C7A}" type="presParOf" srcId="{EB7AB38B-41B5-4CBC-BB6C-A997E5551C70}" destId="{BC66B6F8-8029-4120-A4A9-11D28CA8A734}" srcOrd="0" destOrd="0" presId="urn:microsoft.com/office/officeart/2005/8/layout/hierarchy1"/>
    <dgm:cxn modelId="{0F12924F-5594-4557-AE4F-0280CB95FFCE}" type="presParOf" srcId="{BC66B6F8-8029-4120-A4A9-11D28CA8A734}" destId="{25E73999-5E31-4AB2-AA45-DBD856E16FF9}" srcOrd="0" destOrd="0" presId="urn:microsoft.com/office/officeart/2005/8/layout/hierarchy1"/>
    <dgm:cxn modelId="{83D5C845-691D-4269-9B69-7AB7A9945E6F}" type="presParOf" srcId="{BC66B6F8-8029-4120-A4A9-11D28CA8A734}" destId="{9D257AF8-C4D3-4BA4-BEBD-3D5D17804219}" srcOrd="1" destOrd="0" presId="urn:microsoft.com/office/officeart/2005/8/layout/hierarchy1"/>
    <dgm:cxn modelId="{7999DAA5-B8E1-4CE5-B9AF-1B6AA76A639E}" type="presParOf" srcId="{EB7AB38B-41B5-4CBC-BB6C-A997E5551C70}" destId="{77B9A5FA-602F-4DCB-9DA0-EEEC6A0415D8}" srcOrd="1" destOrd="0" presId="urn:microsoft.com/office/officeart/2005/8/layout/hierarchy1"/>
    <dgm:cxn modelId="{F2346945-FA63-4760-9D84-5BC03631A335}" type="presParOf" srcId="{77B9A5FA-602F-4DCB-9DA0-EEEC6A0415D8}" destId="{A15D66CC-1CC8-4955-96A5-80C67B853786}" srcOrd="0" destOrd="0" presId="urn:microsoft.com/office/officeart/2005/8/layout/hierarchy1"/>
    <dgm:cxn modelId="{B4D4642D-A071-477A-BBE3-51D0F604E512}" type="presParOf" srcId="{77B9A5FA-602F-4DCB-9DA0-EEEC6A0415D8}" destId="{4ACB4B32-64B0-451E-9808-A70558555A80}" srcOrd="1" destOrd="0" presId="urn:microsoft.com/office/officeart/2005/8/layout/hierarchy1"/>
    <dgm:cxn modelId="{5AA58E6B-3C89-4166-8034-79AF44237AED}" type="presParOf" srcId="{4ACB4B32-64B0-451E-9808-A70558555A80}" destId="{4CCB4983-3FA9-4EA1-A6D8-22DB6677CDB2}" srcOrd="0" destOrd="0" presId="urn:microsoft.com/office/officeart/2005/8/layout/hierarchy1"/>
    <dgm:cxn modelId="{3950E1CB-5325-439B-A239-05F275646082}" type="presParOf" srcId="{4CCB4983-3FA9-4EA1-A6D8-22DB6677CDB2}" destId="{55022280-138B-4EFC-B7A6-4539FB4C88E8}" srcOrd="0" destOrd="0" presId="urn:microsoft.com/office/officeart/2005/8/layout/hierarchy1"/>
    <dgm:cxn modelId="{2E747B6D-34F9-41F9-803C-628DF8E7401D}" type="presParOf" srcId="{4CCB4983-3FA9-4EA1-A6D8-22DB6677CDB2}" destId="{7F1559EA-A800-402D-AF27-BE6BE3018087}" srcOrd="1" destOrd="0" presId="urn:microsoft.com/office/officeart/2005/8/layout/hierarchy1"/>
    <dgm:cxn modelId="{5240C547-294F-4F93-9891-2F21F4E058F9}" type="presParOf" srcId="{4ACB4B32-64B0-451E-9808-A70558555A80}" destId="{91F2257C-196B-4C3F-B77F-C23B83A074C0}" srcOrd="1" destOrd="0" presId="urn:microsoft.com/office/officeart/2005/8/layout/hierarchy1"/>
    <dgm:cxn modelId="{E18DF59A-132D-4518-ADD5-1B07A24E53C1}" type="presParOf" srcId="{77B9A5FA-602F-4DCB-9DA0-EEEC6A0415D8}" destId="{DCCD36B8-D433-40F5-860D-213F7D0904AD}" srcOrd="2" destOrd="0" presId="urn:microsoft.com/office/officeart/2005/8/layout/hierarchy1"/>
    <dgm:cxn modelId="{E1B163FD-DDC7-4C2A-A522-7ACAD8A26888}" type="presParOf" srcId="{77B9A5FA-602F-4DCB-9DA0-EEEC6A0415D8}" destId="{FA4AF572-785B-42EC-B097-976273B8EEB4}" srcOrd="3" destOrd="0" presId="urn:microsoft.com/office/officeart/2005/8/layout/hierarchy1"/>
    <dgm:cxn modelId="{7264E496-085E-43B4-9E1C-EC75C0239C2A}" type="presParOf" srcId="{FA4AF572-785B-42EC-B097-976273B8EEB4}" destId="{EC51D0F2-8CFF-45C3-BB58-15A3930427A8}" srcOrd="0" destOrd="0" presId="urn:microsoft.com/office/officeart/2005/8/layout/hierarchy1"/>
    <dgm:cxn modelId="{BD610826-DC1C-400D-B4B6-94C65FDE2266}" type="presParOf" srcId="{EC51D0F2-8CFF-45C3-BB58-15A3930427A8}" destId="{6F56778E-4C2B-4A48-9CAC-17B82AF236E9}" srcOrd="0" destOrd="0" presId="urn:microsoft.com/office/officeart/2005/8/layout/hierarchy1"/>
    <dgm:cxn modelId="{2415F3B4-570E-4609-AFC1-24832447D41D}" type="presParOf" srcId="{EC51D0F2-8CFF-45C3-BB58-15A3930427A8}" destId="{E0DEE87C-F4D4-4757-94E3-B954F03CC1A5}" srcOrd="1" destOrd="0" presId="urn:microsoft.com/office/officeart/2005/8/layout/hierarchy1"/>
    <dgm:cxn modelId="{D819B9BC-EC97-469F-AC26-07022999A60E}" type="presParOf" srcId="{FA4AF572-785B-42EC-B097-976273B8EEB4}" destId="{A1E4A2C0-4DB2-4106-AA73-27D7B7DDE2E7}" srcOrd="1" destOrd="0" presId="urn:microsoft.com/office/officeart/2005/8/layout/hierarchy1"/>
    <dgm:cxn modelId="{F0B703CC-281C-4399-A96E-3605B12F5337}" type="presParOf" srcId="{77B9A5FA-602F-4DCB-9DA0-EEEC6A0415D8}" destId="{7E9828ED-AE1F-428B-86DF-972726C6D01C}" srcOrd="4" destOrd="0" presId="urn:microsoft.com/office/officeart/2005/8/layout/hierarchy1"/>
    <dgm:cxn modelId="{B9C3368F-8730-45CE-BC2B-36014BAC4AE9}" type="presParOf" srcId="{77B9A5FA-602F-4DCB-9DA0-EEEC6A0415D8}" destId="{56D10B9F-B339-4807-BC02-EB44377ED31D}" srcOrd="5" destOrd="0" presId="urn:microsoft.com/office/officeart/2005/8/layout/hierarchy1"/>
    <dgm:cxn modelId="{71164C14-F9D5-4DC9-97B7-D7DECF85BCBA}" type="presParOf" srcId="{56D10B9F-B339-4807-BC02-EB44377ED31D}" destId="{115E36DF-C76C-4BBF-A04F-AA640EFBDFD1}" srcOrd="0" destOrd="0" presId="urn:microsoft.com/office/officeart/2005/8/layout/hierarchy1"/>
    <dgm:cxn modelId="{D573A411-1A2C-436D-BB8A-2285E80213B6}" type="presParOf" srcId="{115E36DF-C76C-4BBF-A04F-AA640EFBDFD1}" destId="{BA6EAD28-ECE7-44B0-8B60-5416C583CC73}" srcOrd="0" destOrd="0" presId="urn:microsoft.com/office/officeart/2005/8/layout/hierarchy1"/>
    <dgm:cxn modelId="{49BDD837-FCFE-4BCC-965F-DC18442E5D37}" type="presParOf" srcId="{115E36DF-C76C-4BBF-A04F-AA640EFBDFD1}" destId="{0B928C06-1CFD-44BB-998C-B7E4BD9658D1}" srcOrd="1" destOrd="0" presId="urn:microsoft.com/office/officeart/2005/8/layout/hierarchy1"/>
    <dgm:cxn modelId="{BC55180A-F9C2-4329-B009-5B609FEAF03A}" type="presParOf" srcId="{56D10B9F-B339-4807-BC02-EB44377ED31D}" destId="{734BC442-2C85-474D-A72E-E4651F963A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828ED-AE1F-428B-86DF-972726C6D01C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D36B8-D433-40F5-860D-213F7D0904AD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D66CC-1CC8-4955-96A5-80C67B853786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73999-5E31-4AB2-AA45-DBD856E16FF9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57AF8-C4D3-4BA4-BEBD-3D5D17804219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800" b="1" kern="1200" dirty="0" smtClean="0">
              <a:latin typeface="Calibri" pitchFamily="34" charset="0"/>
              <a:cs typeface="Calibri" pitchFamily="34" charset="0"/>
            </a:rPr>
            <a:t>IMUNIZAÇÃO</a:t>
          </a:r>
        </a:p>
      </dsp:txBody>
      <dsp:txXfrm>
        <a:off x="2317887" y="816350"/>
        <a:ext cx="1650725" cy="1024933"/>
      </dsp:txXfrm>
    </dsp:sp>
    <dsp:sp modelId="{55022280-138B-4EFC-B7A6-4539FB4C88E8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559EA-A800-402D-AF27-BE6BE3018087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800" kern="1200" dirty="0" smtClean="0">
              <a:latin typeface="Calibri" pitchFamily="34" charset="0"/>
              <a:cs typeface="Calibri" pitchFamily="34" charset="0"/>
            </a:rPr>
            <a:t>Prevenção </a:t>
          </a:r>
          <a:endParaRPr lang="pt-PT" kern="1200" dirty="0"/>
        </a:p>
      </dsp:txBody>
      <dsp:txXfrm>
        <a:off x="222387" y="2403691"/>
        <a:ext cx="1650725" cy="1024933"/>
      </dsp:txXfrm>
    </dsp:sp>
    <dsp:sp modelId="{6F56778E-4C2B-4A48-9CAC-17B82AF236E9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EE87C-F4D4-4757-94E3-B954F03CC1A5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1866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800" kern="1200" dirty="0" smtClean="0">
              <a:latin typeface="Calibri" pitchFamily="34" charset="0"/>
              <a:cs typeface="Calibri" pitchFamily="34" charset="0"/>
            </a:rPr>
            <a:t>Vacinação </a:t>
          </a:r>
          <a:endParaRPr lang="pt-PT" kern="1200" dirty="0"/>
        </a:p>
      </dsp:txBody>
      <dsp:txXfrm>
        <a:off x="2317887" y="2403691"/>
        <a:ext cx="1650725" cy="1024933"/>
      </dsp:txXfrm>
    </dsp:sp>
    <dsp:sp modelId="{BA6EAD28-ECE7-44B0-8B60-5416C583CC73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28C06-1CFD-44BB-998C-B7E4BD9658D1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800" kern="1200" dirty="0" smtClean="0">
              <a:latin typeface="Calibri" pitchFamily="34" charset="0"/>
              <a:cs typeface="Calibri" pitchFamily="34" charset="0"/>
            </a:rPr>
            <a:t>Contração da doença</a:t>
          </a:r>
          <a:endParaRPr lang="pt-PT" kern="1200" dirty="0"/>
        </a:p>
      </dsp:txBody>
      <dsp:txXfrm>
        <a:off x="4413386" y="2403691"/>
        <a:ext cx="1650725" cy="102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  <p:sp>
        <p:nvSpPr>
          <p:cNvPr id="21" name="Rec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Conexão rect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38E74E-51B3-4FFC-ABCE-4AE2E6BE29E0}" type="datetimeFigureOut">
              <a:rPr lang="pt-PT" smtClean="0"/>
              <a:t>19-10-2016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625CBF-D09B-475D-AE84-885CF523DD45}" type="slidenum">
              <a:rPr lang="pt-PT" smtClean="0"/>
              <a:t>‹nº›</a:t>
            </a:fld>
            <a:endParaRPr lang="pt-PT"/>
          </a:p>
        </p:txBody>
      </p:sp>
      <p:sp>
        <p:nvSpPr>
          <p:cNvPr id="28" name="Conexão rect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xão rect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1500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8350696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INFEÇÕES NA GRAVIDEZ</a:t>
            </a:r>
            <a:br>
              <a:rPr lang="pt-PT" dirty="0" smtClean="0"/>
            </a:br>
            <a:r>
              <a:rPr lang="pt-PT" sz="1200" dirty="0" err="1" smtClean="0"/>
              <a:t>Prof</a:t>
            </a:r>
            <a:r>
              <a:rPr lang="pt-PT" dirty="0" err="1" smtClean="0"/>
              <a:t>.</a:t>
            </a:r>
            <a:r>
              <a:rPr lang="pt-PT" sz="1200" dirty="0" err="1" smtClean="0"/>
              <a:t>Ana</a:t>
            </a:r>
            <a:r>
              <a:rPr lang="pt-PT" sz="1200" dirty="0" smtClean="0"/>
              <a:t> Poço +</a:t>
            </a:r>
            <a:r>
              <a:rPr lang="pt-PT" sz="1200" dirty="0" err="1" smtClean="0"/>
              <a:t>Prof.Teresa</a:t>
            </a:r>
            <a:r>
              <a:rPr lang="pt-PT" sz="1200" dirty="0" smtClean="0"/>
              <a:t> </a:t>
            </a:r>
            <a:r>
              <a:rPr lang="pt-PT" sz="1200" dirty="0" err="1" smtClean="0"/>
              <a:t>Silava</a:t>
            </a:r>
            <a:r>
              <a:rPr lang="pt-PT" sz="1200" dirty="0" smtClean="0"/>
              <a:t/>
            </a:r>
            <a:br>
              <a:rPr lang="pt-PT" sz="1200" dirty="0" smtClean="0"/>
            </a:b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725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36712"/>
            <a:ext cx="8064896" cy="55399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DIAGNOSTICO E SEGUIMENTO LABORATORIAL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r>
              <a:rPr lang="pt-PT" dirty="0" smtClean="0">
                <a:solidFill>
                  <a:schemeClr val="tx1"/>
                </a:solidFill>
              </a:rPr>
              <a:t>BASEADO NOS TESTES SEROLÓGICOS REALIZADO POR PROGRAMA DE RASTREAMENTO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r>
              <a:rPr lang="pt-PT" dirty="0" smtClean="0">
                <a:solidFill>
                  <a:schemeClr val="tx1"/>
                </a:solidFill>
              </a:rPr>
              <a:t>“Rastreio da toxoplasmose:</a:t>
            </a:r>
          </a:p>
          <a:p>
            <a:pPr marL="400050" indent="-400050">
              <a:buAutoNum type="romanLcPeriod"/>
            </a:pPr>
            <a:r>
              <a:rPr lang="pt-PT" dirty="0" smtClean="0">
                <a:solidFill>
                  <a:schemeClr val="tx1"/>
                </a:solidFill>
              </a:rPr>
              <a:t>as mulheres com imunidade documentada em consulta pré-concecional ou gravidez anterior, não necessitam repetir o exame durante a gravidez. Esta informação deve constar no </a:t>
            </a:r>
            <a:r>
              <a:rPr lang="pt-PT" dirty="0" err="1" smtClean="0">
                <a:solidFill>
                  <a:schemeClr val="tx1"/>
                </a:solidFill>
              </a:rPr>
              <a:t>BSG</a:t>
            </a:r>
            <a:r>
              <a:rPr lang="pt-PT" dirty="0" smtClean="0">
                <a:solidFill>
                  <a:schemeClr val="tx1"/>
                </a:solidFill>
              </a:rPr>
              <a:t> e no processo clínico (quando não seja ele próprio a fonte de informação);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r>
              <a:rPr lang="pt-PT" dirty="0" err="1" smtClean="0">
                <a:solidFill>
                  <a:schemeClr val="tx1"/>
                </a:solidFill>
              </a:rPr>
              <a:t>ii</a:t>
            </a:r>
            <a:r>
              <a:rPr lang="pt-PT" dirty="0" smtClean="0">
                <a:solidFill>
                  <a:schemeClr val="tx1"/>
                </a:solidFill>
              </a:rPr>
              <a:t>. deve ser realizada serologia para a toxoplasmose (</a:t>
            </a:r>
            <a:r>
              <a:rPr lang="pt-PT" dirty="0" err="1" smtClean="0">
                <a:solidFill>
                  <a:schemeClr val="tx1"/>
                </a:solidFill>
              </a:rPr>
              <a:t>IgG</a:t>
            </a:r>
            <a:r>
              <a:rPr lang="pt-PT" dirty="0" smtClean="0">
                <a:solidFill>
                  <a:schemeClr val="tx1"/>
                </a:solidFill>
              </a:rPr>
              <a:t> e </a:t>
            </a:r>
            <a:r>
              <a:rPr lang="pt-PT" dirty="0" err="1" smtClean="0">
                <a:solidFill>
                  <a:schemeClr val="tx1"/>
                </a:solidFill>
              </a:rPr>
              <a:t>IgM</a:t>
            </a:r>
            <a:r>
              <a:rPr lang="pt-PT" dirty="0" smtClean="0">
                <a:solidFill>
                  <a:schemeClr val="tx1"/>
                </a:solidFill>
              </a:rPr>
              <a:t>) no 1º trimestre de gravidez em todas as mulheres sem imunidade documentada e, caso se encontrem não imunes, deve ser repetido no 2º e 3º trimestre de gravidez;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r>
              <a:rPr lang="pt-PT" dirty="0" err="1" smtClean="0">
                <a:solidFill>
                  <a:schemeClr val="tx1"/>
                </a:solidFill>
              </a:rPr>
              <a:t>iii</a:t>
            </a:r>
            <a:r>
              <a:rPr lang="pt-PT" dirty="0" smtClean="0">
                <a:solidFill>
                  <a:schemeClr val="tx1"/>
                </a:solidFill>
              </a:rPr>
              <a:t>. na suspeita de infeção por toxoplasmose, a grávida deve ser referenciada para um Centro de Diagnóstico Pré-Natal”.</a:t>
            </a:r>
            <a:r>
              <a:rPr lang="pt-PT" dirty="0" smtClean="0">
                <a:solidFill>
                  <a:schemeClr val="tx1"/>
                </a:solidFill>
                <a:effectLst/>
              </a:rPr>
              <a:t>  </a:t>
            </a:r>
          </a:p>
          <a:p>
            <a:pPr algn="r"/>
            <a:r>
              <a:rPr lang="pt-PT" sz="1200" dirty="0" smtClean="0">
                <a:solidFill>
                  <a:schemeClr val="tx1"/>
                </a:solidFill>
                <a:effectLst/>
              </a:rPr>
              <a:t>Norma nº 037/2011 de 30/09/2011 atualizada a 20/12/2013</a:t>
            </a:r>
            <a:endParaRPr lang="pt-PT" dirty="0" smtClean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4" y="116632"/>
            <a:ext cx="8382000" cy="59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6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55576" y="1195122"/>
            <a:ext cx="7200800" cy="4937760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As imunoglobulinas do tipo M (</a:t>
            </a:r>
            <a:r>
              <a:rPr lang="pt-PT" dirty="0" err="1" smtClean="0"/>
              <a:t>IgM</a:t>
            </a:r>
            <a:r>
              <a:rPr lang="pt-PT" dirty="0" smtClean="0"/>
              <a:t>) surgem durante a 1º semana da infeção e apresentam rápido aumento dos títulos, para depois desaparecerem gradualmente;</a:t>
            </a:r>
          </a:p>
          <a:p>
            <a:pPr marL="0" indent="0">
              <a:buNone/>
            </a:pPr>
            <a:endParaRPr lang="pt-PT" dirty="0" smtClean="0"/>
          </a:p>
          <a:p>
            <a:pPr>
              <a:lnSpc>
                <a:spcPct val="160000"/>
              </a:lnSpc>
            </a:pPr>
            <a:r>
              <a:rPr lang="pt-PT" dirty="0" smtClean="0"/>
              <a:t>As imunoglobulinas tipo G (</a:t>
            </a:r>
            <a:r>
              <a:rPr lang="pt-PT" dirty="0" err="1" smtClean="0"/>
              <a:t>IgG</a:t>
            </a:r>
            <a:r>
              <a:rPr lang="pt-PT" dirty="0" smtClean="0"/>
              <a:t>+) surgem cerca de 1 a 4 semanas após a infeção 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5610739" y="4005064"/>
            <a:ext cx="3024336" cy="14401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pt-PT" dirty="0" smtClean="0"/>
              <a:t>CARACTERIZAM IMUNIDADE PERMANENTE À DOENÇA</a:t>
            </a:r>
            <a:endParaRPr lang="pt-P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85"/>
            <a:ext cx="8382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curvada para cima 6"/>
          <p:cNvSpPr/>
          <p:nvPr/>
        </p:nvSpPr>
        <p:spPr>
          <a:xfrm rot="2850204">
            <a:off x="3232827" y="4299777"/>
            <a:ext cx="2109799" cy="12023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85"/>
            <a:ext cx="8382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1052736"/>
            <a:ext cx="8136904" cy="38779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INDIVÍDUOS SUSCITÁVEIS PARA ADQUIRIR A DOENÇA</a:t>
            </a:r>
            <a:endParaRPr lang="pt-PT" dirty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PT" dirty="0" smtClean="0">
                <a:solidFill>
                  <a:schemeClr val="tx1"/>
                </a:solidFill>
              </a:rPr>
              <a:t>-</a:t>
            </a:r>
            <a:r>
              <a:rPr lang="pt-PT" sz="2800" dirty="0" smtClean="0">
                <a:solidFill>
                  <a:schemeClr val="tx1"/>
                </a:solidFill>
              </a:rPr>
              <a:t>Apresentam resultados negativos para a pesquisa de anticorpos </a:t>
            </a:r>
            <a:r>
              <a:rPr lang="pt-PT" sz="2800" dirty="0" err="1" smtClean="0">
                <a:solidFill>
                  <a:schemeClr val="tx1"/>
                </a:solidFill>
              </a:rPr>
              <a:t>IgM</a:t>
            </a:r>
            <a:r>
              <a:rPr lang="pt-PT" sz="2800" dirty="0" smtClean="0">
                <a:solidFill>
                  <a:schemeClr val="tx1"/>
                </a:solidFill>
              </a:rPr>
              <a:t> e </a:t>
            </a:r>
            <a:r>
              <a:rPr lang="pt-PT" sz="2800" dirty="0" err="1" smtClean="0">
                <a:solidFill>
                  <a:schemeClr val="tx1"/>
                </a:solidFill>
              </a:rPr>
              <a:t>IgG</a:t>
            </a:r>
            <a:r>
              <a:rPr lang="pt-PT" sz="2800" dirty="0" smtClean="0">
                <a:solidFill>
                  <a:schemeClr val="tx1"/>
                </a:solidFill>
              </a:rPr>
              <a:t> específicos para a Toxoplasmose (</a:t>
            </a:r>
            <a:r>
              <a:rPr lang="pt-PT" sz="2800" dirty="0" err="1" smtClean="0">
                <a:solidFill>
                  <a:schemeClr val="tx1"/>
                </a:solidFill>
              </a:rPr>
              <a:t>Ig</a:t>
            </a:r>
            <a:r>
              <a:rPr lang="pt-PT" sz="2800" dirty="0" smtClean="0">
                <a:solidFill>
                  <a:schemeClr val="tx1"/>
                </a:solidFill>
              </a:rPr>
              <a:t> M -) e (</a:t>
            </a:r>
            <a:r>
              <a:rPr lang="pt-PT" sz="2800" dirty="0" err="1" smtClean="0">
                <a:solidFill>
                  <a:schemeClr val="tx1"/>
                </a:solidFill>
              </a:rPr>
              <a:t>IgG</a:t>
            </a:r>
            <a:r>
              <a:rPr lang="pt-PT" sz="2800" dirty="0" smtClean="0">
                <a:solidFill>
                  <a:schemeClr val="tx1"/>
                </a:solidFill>
              </a:rPr>
              <a:t> -) 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solidFill>
                  <a:schemeClr val="tx1"/>
                </a:solidFill>
              </a:rPr>
              <a:t>Quem nunca foi exposto ao </a:t>
            </a:r>
            <a:r>
              <a:rPr lang="pt-PT" sz="2800" dirty="0" err="1" smtClean="0">
                <a:solidFill>
                  <a:schemeClr val="tx1"/>
                </a:solidFill>
              </a:rPr>
              <a:t>toxoplasma</a:t>
            </a:r>
            <a:r>
              <a:rPr lang="pt-PT" sz="2800" dirty="0" smtClean="0">
                <a:solidFill>
                  <a:schemeClr val="tx1"/>
                </a:solidFill>
              </a:rPr>
              <a:t> tem </a:t>
            </a:r>
            <a:r>
              <a:rPr lang="pt-PT" sz="2800" dirty="0" err="1" smtClean="0">
                <a:solidFill>
                  <a:schemeClr val="tx1"/>
                </a:solidFill>
              </a:rPr>
              <a:t>IgM</a:t>
            </a:r>
            <a:r>
              <a:rPr lang="pt-PT" sz="2800" dirty="0" smtClean="0">
                <a:solidFill>
                  <a:schemeClr val="tx1"/>
                </a:solidFill>
              </a:rPr>
              <a:t> e </a:t>
            </a:r>
            <a:r>
              <a:rPr lang="pt-PT" sz="2800" dirty="0" err="1" smtClean="0">
                <a:solidFill>
                  <a:schemeClr val="tx1"/>
                </a:solidFill>
              </a:rPr>
              <a:t>IgG</a:t>
            </a:r>
            <a:r>
              <a:rPr lang="pt-PT" sz="2800" dirty="0" smtClean="0">
                <a:solidFill>
                  <a:schemeClr val="tx1"/>
                </a:solidFill>
              </a:rPr>
              <a:t> negativos. </a:t>
            </a:r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5373216"/>
            <a:ext cx="7128792" cy="58124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 err="1" smtClean="0">
                <a:solidFill>
                  <a:schemeClr val="tx1"/>
                </a:solidFill>
              </a:rPr>
              <a:t>IgG</a:t>
            </a:r>
            <a:r>
              <a:rPr lang="pt-PT" sz="2400" dirty="0" smtClean="0">
                <a:solidFill>
                  <a:schemeClr val="tx1"/>
                </a:solidFill>
              </a:rPr>
              <a:t> + e   </a:t>
            </a:r>
            <a:r>
              <a:rPr lang="pt-PT" sz="2400" dirty="0" err="1" smtClean="0">
                <a:solidFill>
                  <a:schemeClr val="tx1"/>
                </a:solidFill>
              </a:rPr>
              <a:t>IgM</a:t>
            </a:r>
            <a:r>
              <a:rPr lang="pt-PT" sz="2400" dirty="0" smtClean="0">
                <a:solidFill>
                  <a:schemeClr val="tx1"/>
                </a:solidFill>
              </a:rPr>
              <a:t> +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52020" y="4437112"/>
            <a:ext cx="306034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AUSÊNCIA DE IMUNIDADE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48064" y="5517197"/>
            <a:ext cx="3672408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DOENÇA EM   ATIVIDADE</a:t>
            </a:r>
          </a:p>
        </p:txBody>
      </p:sp>
    </p:spTree>
    <p:extLst>
      <p:ext uri="{BB962C8B-B14F-4D97-AF65-F5344CB8AC3E}">
        <p14:creationId xmlns:p14="http://schemas.microsoft.com/office/powerpoint/2010/main" val="33832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692696"/>
            <a:ext cx="424847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1"/>
                </a:solidFill>
              </a:rPr>
              <a:t>Transmissão vertical</a:t>
            </a:r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9592" y="1556792"/>
            <a:ext cx="7416824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PODE CAUSAR: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PREMATURIDADE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ABORTO 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MORTE FETAL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RESTRIÇÃO DO CRESCIMENTO FETAL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MALFORMAÇÕES FETAIS (cegueira, estrabismo, hidrocefalia, atraso do desenvolvimento, surdez…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No </a:t>
            </a:r>
            <a:r>
              <a:rPr lang="pt-PT" dirty="0" err="1" smtClean="0">
                <a:solidFill>
                  <a:schemeClr val="tx1"/>
                </a:solidFill>
              </a:rPr>
              <a:t>Rn</a:t>
            </a:r>
            <a:r>
              <a:rPr lang="pt-PT" dirty="0" smtClean="0">
                <a:solidFill>
                  <a:schemeClr val="tx1"/>
                </a:solidFill>
              </a:rPr>
              <a:t> assintomático os sinais de toxoplasmose congénita podem manifestar-se mais tarde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746583" y="1209126"/>
            <a:ext cx="7920880" cy="50167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000" dirty="0" smtClean="0">
                <a:solidFill>
                  <a:schemeClr val="tx1"/>
                </a:solidFill>
              </a:rPr>
              <a:t>Evitar consumir carnes mal passadas, principalmente de porco.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000" dirty="0" smtClean="0">
                <a:solidFill>
                  <a:schemeClr val="tx1"/>
                </a:solidFill>
              </a:rPr>
              <a:t>Lavar bem as frutas e vegetais antes de comê-los.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000" dirty="0" smtClean="0">
                <a:solidFill>
                  <a:schemeClr val="tx1"/>
                </a:solidFill>
              </a:rPr>
              <a:t>Lavar bem facas e pratos que tiveram contato com carne crua.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000" dirty="0" smtClean="0">
                <a:solidFill>
                  <a:schemeClr val="tx1"/>
                </a:solidFill>
              </a:rPr>
              <a:t>Congelar a carne por uma semana antes de consumi-la ajuda a matar os parasitas.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000" dirty="0" smtClean="0">
                <a:solidFill>
                  <a:schemeClr val="tx1"/>
                </a:solidFill>
              </a:rPr>
              <a:t>Não consumir carne de procedência não confiável.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000" dirty="0" smtClean="0">
                <a:solidFill>
                  <a:schemeClr val="tx1"/>
                </a:solidFill>
              </a:rPr>
              <a:t>Evitar beber água não engarrafada.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000" dirty="0" smtClean="0">
                <a:solidFill>
                  <a:schemeClr val="tx1"/>
                </a:solidFill>
              </a:rPr>
              <a:t> Não praticar jardinagem sem proteção.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000" dirty="0" smtClean="0">
                <a:solidFill>
                  <a:schemeClr val="tx1"/>
                </a:solidFill>
              </a:rPr>
              <a:t>Evitar contato prolongado com gatos.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404664"/>
            <a:ext cx="403244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800" dirty="0" smtClean="0"/>
              <a:t>PREVENÇÃO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9606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TRATAMENTO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9632" y="1988840"/>
            <a:ext cx="6480720" cy="42473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SE GRAVIDA CONTRAIR A DOENÇA            GRAVE 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r>
              <a:rPr lang="pt-PT" dirty="0" smtClean="0">
                <a:solidFill>
                  <a:schemeClr val="tx1"/>
                </a:solidFill>
              </a:rPr>
              <a:t>TRATAMENTO COM </a:t>
            </a:r>
            <a:r>
              <a:rPr lang="pt-PT" dirty="0" err="1" smtClean="0">
                <a:solidFill>
                  <a:schemeClr val="tx1"/>
                </a:solidFill>
              </a:rPr>
              <a:t>ESPIRAMICINA</a:t>
            </a:r>
            <a:endParaRPr lang="pt-PT" dirty="0" smtClean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r>
              <a:rPr lang="pt-PT" dirty="0" smtClean="0">
                <a:solidFill>
                  <a:schemeClr val="tx1"/>
                </a:solidFill>
              </a:rPr>
              <a:t>O TRATAMENTO PRECOCE DIMINUI EM 50% O RISCO FETAL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Seta para a direita 3"/>
          <p:cNvSpPr/>
          <p:nvPr/>
        </p:nvSpPr>
        <p:spPr>
          <a:xfrm flipV="1">
            <a:off x="5239274" y="2081173"/>
            <a:ext cx="43204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70" name="Picture 2" descr="http://www.tecnoquimicas.com/imgProductos/supramacina_mk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80928"/>
            <a:ext cx="1041933" cy="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ubtítulo 2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6400800" cy="116758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PT" altLang="pt-PT" sz="4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GRUPO </a:t>
            </a:r>
            <a:r>
              <a:rPr lang="pt-PT" altLang="pt-PT" sz="40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TORCH</a:t>
            </a:r>
            <a:endParaRPr lang="pt-PT" altLang="pt-PT" sz="40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pt-PT" altLang="pt-PT" sz="4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RUBÉOLA</a:t>
            </a:r>
          </a:p>
        </p:txBody>
      </p:sp>
    </p:spTree>
    <p:extLst>
      <p:ext uri="{BB962C8B-B14F-4D97-AF65-F5344CB8AC3E}">
        <p14:creationId xmlns:p14="http://schemas.microsoft.com/office/powerpoint/2010/main" val="3345599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260648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RUBÉOLA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969963" y="2276475"/>
            <a:ext cx="7273925" cy="4437063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 Homem é o único reservatório do vírus (transmissão por contacto direto com secreções nasofaríngeas de pessoas infetadas);</a:t>
            </a:r>
          </a:p>
          <a:p>
            <a:pPr algn="just" eaLnBrk="1" hangingPunct="1"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Período de maior contágio entre 1 semana antes e depois do </a:t>
            </a:r>
            <a:r>
              <a:rPr lang="pt-PT" sz="2000" i="1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rash</a:t>
            </a:r>
            <a:r>
              <a:rPr lang="pt-PT" sz="2000" i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Período de Incubação de 14-21 dias;</a:t>
            </a:r>
          </a:p>
          <a:p>
            <a:pPr algn="just" eaLnBrk="1" hangingPunct="1"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Vírus disseminado por todo o mundo (85 a 95% das mulheres em idade fértil tem anticorpos específicos);</a:t>
            </a:r>
          </a:p>
          <a:p>
            <a:pPr algn="just" eaLnBrk="1" hangingPunct="1"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Na mulher grávida é uma doença benigna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969963" y="1628775"/>
            <a:ext cx="24495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EPIDEMIOLOGIA</a:t>
            </a:r>
            <a:r>
              <a:rPr lang="pt-PT" altLang="pt-PT" sz="20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pt-PT" altLang="pt-PT" sz="200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0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332656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RUBÉOLA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1300163" y="2368550"/>
            <a:ext cx="6511925" cy="3076575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Assintomática em 50-70% dos casos;</a:t>
            </a:r>
          </a:p>
          <a:p>
            <a:pPr algn="just" eaLnBrk="1" hangingPunct="1">
              <a:spcBef>
                <a:spcPts val="18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Febre ligeira;</a:t>
            </a:r>
          </a:p>
          <a:p>
            <a:pPr algn="just" eaLnBrk="1" hangingPunct="1">
              <a:spcBef>
                <a:spcPts val="18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Erupção </a:t>
            </a: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máculo-papular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típica (começa tipicamente no rosto, alastra ao tronco)</a:t>
            </a:r>
          </a:p>
          <a:p>
            <a:pPr algn="just" eaLnBrk="1" hangingPunct="1">
              <a:spcBef>
                <a:spcPts val="1800"/>
              </a:spcBef>
              <a:defRPr/>
            </a:pP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Linfadenopatia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(occipital, cervical ou generalizada);</a:t>
            </a:r>
          </a:p>
          <a:p>
            <a:pPr algn="just" eaLnBrk="1" hangingPunct="1">
              <a:spcBef>
                <a:spcPts val="18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Artrite transitória 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971550" y="162877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CARACTERÍSTICAS CLÍNICAS:</a:t>
            </a:r>
          </a:p>
        </p:txBody>
      </p:sp>
      <p:pic>
        <p:nvPicPr>
          <p:cNvPr id="1026" name="Picture 2" descr="http://www.mdsaude.com/wp-content/uploads/Rubeola-na-gravide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55"/>
          <a:stretch/>
        </p:blipFill>
        <p:spPr bwMode="auto">
          <a:xfrm>
            <a:off x="6694546" y="1340768"/>
            <a:ext cx="232961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9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260648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RUBÉOLA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1"/>
          </p:nvPr>
        </p:nvSpPr>
        <p:spPr>
          <a:xfrm>
            <a:off x="2700338" y="1989138"/>
            <a:ext cx="3744912" cy="4318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pt-PT" altLang="pt-PT" sz="2400" b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EFEITOS SOBRE O FETO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1188" y="2832100"/>
            <a:ext cx="3024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Depende do estadio de desenvolvimento fetal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771775" y="4076700"/>
            <a:ext cx="3600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PT" sz="2000" u="sng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Consequências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Aborto espontâneo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Nado morto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Malformações congénitas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RN aparentemente normal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64163" y="2832100"/>
            <a:ext cx="3024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Depende do estado imunológico da grávida</a:t>
            </a:r>
          </a:p>
        </p:txBody>
      </p:sp>
      <p:sp>
        <p:nvSpPr>
          <p:cNvPr id="31751" name="AutoShape 9"/>
          <p:cNvSpPr>
            <a:spLocks noChangeArrowheads="1"/>
          </p:cNvSpPr>
          <p:nvPr/>
        </p:nvSpPr>
        <p:spPr bwMode="auto">
          <a:xfrm rot="10800000">
            <a:off x="3779838" y="3028950"/>
            <a:ext cx="1514475" cy="8620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0 w 21600"/>
              <a:gd name="T13" fmla="*/ 14106 h 21600"/>
              <a:gd name="T14" fmla="*/ 18240 w 21600"/>
              <a:gd name="T15" fmla="*/ 211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370" y="6171"/>
                </a:lnTo>
                <a:lnTo>
                  <a:pt x="8640" y="6171"/>
                </a:lnTo>
                <a:lnTo>
                  <a:pt x="8640" y="14106"/>
                </a:lnTo>
                <a:lnTo>
                  <a:pt x="3780" y="14106"/>
                </a:lnTo>
                <a:lnTo>
                  <a:pt x="3780" y="13665"/>
                </a:lnTo>
                <a:lnTo>
                  <a:pt x="0" y="17633"/>
                </a:lnTo>
                <a:lnTo>
                  <a:pt x="3780" y="21600"/>
                </a:lnTo>
                <a:lnTo>
                  <a:pt x="3780" y="21159"/>
                </a:lnTo>
                <a:lnTo>
                  <a:pt x="17820" y="21159"/>
                </a:lnTo>
                <a:lnTo>
                  <a:pt x="17820" y="21600"/>
                </a:lnTo>
                <a:lnTo>
                  <a:pt x="21600" y="17633"/>
                </a:lnTo>
                <a:lnTo>
                  <a:pt x="17820" y="13665"/>
                </a:lnTo>
                <a:lnTo>
                  <a:pt x="17820" y="14106"/>
                </a:lnTo>
                <a:lnTo>
                  <a:pt x="12960" y="14106"/>
                </a:lnTo>
                <a:lnTo>
                  <a:pt x="12960" y="6171"/>
                </a:lnTo>
                <a:lnTo>
                  <a:pt x="13230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6700"/>
            <a:ext cx="2667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155725" cy="166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838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663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INFEÇÕES NA GRAVIDEZ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Prevenir as complicações na gravidez passa, basicamente, pela avaliação </a:t>
            </a:r>
            <a:r>
              <a:rPr lang="pt-PT" dirty="0" smtClean="0"/>
              <a:t>e aconselhamento pré-concecional </a:t>
            </a:r>
            <a:r>
              <a:rPr lang="pt-PT" dirty="0"/>
              <a:t>da mulher/casal, </a:t>
            </a:r>
            <a:r>
              <a:rPr lang="pt-PT" dirty="0" smtClean="0"/>
              <a:t>numa abordagem tendo </a:t>
            </a:r>
            <a:r>
              <a:rPr lang="pt-PT" dirty="0"/>
              <a:t>em </a:t>
            </a:r>
            <a:r>
              <a:rPr lang="pt-PT" dirty="0" smtClean="0"/>
              <a:t>conta:</a:t>
            </a:r>
            <a:endParaRPr lang="pt-PT" dirty="0"/>
          </a:p>
          <a:p>
            <a:r>
              <a:rPr lang="pt-PT" dirty="0" smtClean="0"/>
              <a:t> </a:t>
            </a:r>
            <a:r>
              <a:rPr lang="pt-PT" dirty="0"/>
              <a:t>determinação da imunidade à rubéola e a vacinação, sempre </a:t>
            </a:r>
            <a:r>
              <a:rPr lang="pt-PT" dirty="0" smtClean="0"/>
              <a:t>que necessário</a:t>
            </a:r>
            <a:r>
              <a:rPr lang="pt-PT" dirty="0"/>
              <a:t>;</a:t>
            </a:r>
          </a:p>
          <a:p>
            <a:r>
              <a:rPr lang="pt-PT" dirty="0" smtClean="0"/>
              <a:t>rastreio </a:t>
            </a:r>
            <a:r>
              <a:rPr lang="pt-PT" dirty="0"/>
              <a:t>da toxoplasmose, da sífilis e da </a:t>
            </a:r>
            <a:r>
              <a:rPr lang="pt-PT" dirty="0" err="1"/>
              <a:t>infecção</a:t>
            </a:r>
            <a:r>
              <a:rPr lang="pt-PT" dirty="0"/>
              <a:t> por VIH;</a:t>
            </a:r>
          </a:p>
          <a:p>
            <a:r>
              <a:rPr lang="pt-PT" dirty="0" smtClean="0"/>
              <a:t>determinação </a:t>
            </a:r>
            <a:r>
              <a:rPr lang="pt-PT" dirty="0"/>
              <a:t>do estado de portador de hepatite B e a </a:t>
            </a:r>
            <a:r>
              <a:rPr lang="pt-PT" dirty="0" smtClean="0"/>
              <a:t>vacinação nas </a:t>
            </a:r>
            <a:r>
              <a:rPr lang="pt-PT" dirty="0"/>
              <a:t>situações de risco;</a:t>
            </a:r>
          </a:p>
          <a:p>
            <a:r>
              <a:rPr lang="pt-PT" dirty="0" smtClean="0"/>
              <a:t> </a:t>
            </a:r>
            <a:r>
              <a:rPr lang="pt-PT" dirty="0"/>
              <a:t>vacinação antitetânica, de acordo com o </a:t>
            </a:r>
            <a:r>
              <a:rPr lang="pt-PT" dirty="0" err="1"/>
              <a:t>PNV</a:t>
            </a:r>
            <a:r>
              <a:rPr lang="pt-PT" dirty="0"/>
              <a:t>;</a:t>
            </a:r>
          </a:p>
          <a:p>
            <a:r>
              <a:rPr lang="pt-PT" dirty="0" smtClean="0"/>
              <a:t> </a:t>
            </a:r>
            <a:r>
              <a:rPr lang="pt-PT" dirty="0"/>
              <a:t>tratamento de eventuais </a:t>
            </a:r>
            <a:r>
              <a:rPr lang="pt-PT" dirty="0" err="1"/>
              <a:t>infecções</a:t>
            </a:r>
            <a:r>
              <a:rPr lang="pt-PT" dirty="0"/>
              <a:t> genitais;</a:t>
            </a:r>
          </a:p>
          <a:p>
            <a:r>
              <a:rPr lang="pt-PT" dirty="0" smtClean="0"/>
              <a:t> </a:t>
            </a:r>
            <a:r>
              <a:rPr lang="pt-PT" dirty="0"/>
              <a:t>discussão sobre as implicações das </a:t>
            </a:r>
            <a:r>
              <a:rPr lang="pt-PT" dirty="0" smtClean="0"/>
              <a:t>infeções </a:t>
            </a:r>
            <a:r>
              <a:rPr lang="pt-PT" dirty="0"/>
              <a:t>transmitidas por </a:t>
            </a:r>
            <a:r>
              <a:rPr lang="pt-PT" dirty="0" smtClean="0"/>
              <a:t>via sexual  no </a:t>
            </a:r>
            <a:r>
              <a:rPr lang="pt-PT" dirty="0"/>
              <a:t>decurso da gravidez e a necessidade de as prevenir.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578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18864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RUBÉOLA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89138"/>
            <a:ext cx="3455988" cy="4318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pt-PT" altLang="pt-PT" sz="2400" b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ANOMALIAS FETAIS: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743075" y="2733675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pt-PT" sz="2000" u="sng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Transitórias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260475" y="3133725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Hepatoesplenomegália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Icterícia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Anemia hemolítica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653088" y="2724150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PT" sz="2000" u="sng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Permanentes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294313" y="3165475"/>
            <a:ext cx="28082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Surdez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Cardiopatias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Defeitos oculares 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Encefalopatia com atraso mental e défice motor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051050" y="4797425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 u="sng">
                <a:latin typeface="Calibri" pitchFamily="34" charset="0"/>
                <a:ea typeface="Calibri" pitchFamily="34" charset="0"/>
                <a:cs typeface="Calibri" pitchFamily="34" charset="0"/>
              </a:rPr>
              <a:t>Tardias 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82625" y="5157788"/>
            <a:ext cx="48974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Endocrinopatias (diabetes, doença tiroideia,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deficiência da hormona do crescimento)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Anomalias vasculares (arteriosclerose,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hipertensão sistémica…)</a:t>
            </a:r>
          </a:p>
        </p:txBody>
      </p:sp>
    </p:spTree>
    <p:extLst>
      <p:ext uri="{BB962C8B-B14F-4D97-AF65-F5344CB8AC3E}">
        <p14:creationId xmlns:p14="http://schemas.microsoft.com/office/powerpoint/2010/main" val="339841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18864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RUBÉOLA</a:t>
            </a:r>
          </a:p>
        </p:txBody>
      </p:sp>
      <p:sp>
        <p:nvSpPr>
          <p:cNvPr id="31" name="Rectangle 8"/>
          <p:cNvSpPr>
            <a:spLocks noGrp="1" noChangeArrowheads="1"/>
          </p:cNvSpPr>
          <p:nvPr>
            <p:ph idx="1"/>
          </p:nvPr>
        </p:nvSpPr>
        <p:spPr>
          <a:xfrm>
            <a:off x="1417638" y="2205038"/>
            <a:ext cx="6696075" cy="1079500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Presença da sintomatologia típica</a:t>
            </a:r>
          </a:p>
          <a:p>
            <a:pPr algn="just"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Testes Serológicos (doseamento simultâneo de </a:t>
            </a: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IgG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IgM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específicas)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68350" y="3429000"/>
            <a:ext cx="935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IgG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-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IgM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– </a:t>
            </a:r>
          </a:p>
        </p:txBody>
      </p:sp>
      <p:sp>
        <p:nvSpPr>
          <p:cNvPr id="33" name="AutoShape 10"/>
          <p:cNvSpPr>
            <a:spLocks/>
          </p:cNvSpPr>
          <p:nvPr/>
        </p:nvSpPr>
        <p:spPr bwMode="auto">
          <a:xfrm>
            <a:off x="1476375" y="3357563"/>
            <a:ext cx="215900" cy="1009650"/>
          </a:xfrm>
          <a:prstGeom prst="rightBrace">
            <a:avLst>
              <a:gd name="adj1" fmla="val 389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eaLnBrk="1" hangingPunct="1">
              <a:defRPr/>
            </a:pPr>
            <a:endParaRPr lang="pt-PT" sz="200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779588" y="3676650"/>
            <a:ext cx="206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não há imunidade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679575" y="4657725"/>
            <a:ext cx="36131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imunidade se valores</a:t>
            </a: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médios ou elevados de </a:t>
            </a:r>
            <a:r>
              <a:rPr lang="pt-PT" sz="200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IgG</a:t>
            </a:r>
            <a:endParaRPr lang="pt-PT" sz="20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repete 2 a 3 semanas mais tarde</a:t>
            </a:r>
          </a:p>
        </p:txBody>
      </p:sp>
      <p:sp>
        <p:nvSpPr>
          <p:cNvPr id="36" name="AutoShape 13"/>
          <p:cNvSpPr>
            <a:spLocks/>
          </p:cNvSpPr>
          <p:nvPr/>
        </p:nvSpPr>
        <p:spPr bwMode="auto">
          <a:xfrm>
            <a:off x="1457325" y="4514850"/>
            <a:ext cx="215900" cy="1006475"/>
          </a:xfrm>
          <a:prstGeom prst="rightBrace">
            <a:avLst>
              <a:gd name="adj1" fmla="val 388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eaLnBrk="1" hangingPunct="1">
              <a:defRPr/>
            </a:pPr>
            <a:endParaRPr lang="pt-PT" sz="200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4900613" y="3429000"/>
            <a:ext cx="7731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pt-PT" sz="200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IgG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+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pt-PT" sz="200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IgM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+</a:t>
            </a: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5945188" y="3640138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infeção evolutiva</a:t>
            </a:r>
          </a:p>
        </p:txBody>
      </p:sp>
      <p:sp>
        <p:nvSpPr>
          <p:cNvPr id="39" name="AutoShape 16"/>
          <p:cNvSpPr>
            <a:spLocks/>
          </p:cNvSpPr>
          <p:nvPr/>
        </p:nvSpPr>
        <p:spPr bwMode="auto">
          <a:xfrm>
            <a:off x="5673725" y="3351213"/>
            <a:ext cx="215900" cy="1009650"/>
          </a:xfrm>
          <a:prstGeom prst="rightBrace">
            <a:avLst>
              <a:gd name="adj1" fmla="val 389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eaLnBrk="1" hangingPunct="1">
              <a:defRPr/>
            </a:pPr>
            <a:endParaRPr lang="pt-PT" sz="200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711200" y="4760913"/>
            <a:ext cx="1008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PT" sz="200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IgG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+ </a:t>
            </a:r>
          </a:p>
          <a:p>
            <a:pPr algn="just" eaLnBrk="1" hangingPunct="1">
              <a:defRPr/>
            </a:pPr>
            <a:r>
              <a:rPr lang="pt-PT" sz="200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IgM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–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5875338" y="4889500"/>
            <a:ext cx="2087562" cy="701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PT" sz="20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Referenciar grávida</a:t>
            </a:r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 rot="5400000">
            <a:off x="6502400" y="4283075"/>
            <a:ext cx="647700" cy="431800"/>
          </a:xfrm>
          <a:custGeom>
            <a:avLst/>
            <a:gdLst>
              <a:gd name="T0" fmla="*/ 14566502 w 21600"/>
              <a:gd name="T1" fmla="*/ 0 h 21600"/>
              <a:gd name="T2" fmla="*/ 0 w 21600"/>
              <a:gd name="T3" fmla="*/ 4316001 h 21600"/>
              <a:gd name="T4" fmla="*/ 14566502 w 21600"/>
              <a:gd name="T5" fmla="*/ 8632001 h 21600"/>
              <a:gd name="T6" fmla="*/ 19422005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defRPr/>
            </a:pPr>
            <a:endParaRPr lang="pt-PT" sz="200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07" name="Rectangle 20"/>
          <p:cNvSpPr>
            <a:spLocks noChangeArrowheads="1"/>
          </p:cNvSpPr>
          <p:nvPr/>
        </p:nvSpPr>
        <p:spPr bwMode="auto">
          <a:xfrm>
            <a:off x="363538" y="1589088"/>
            <a:ext cx="818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DIAGNÓSTICO (deve ser realizado na </a:t>
            </a:r>
            <a:r>
              <a:rPr lang="pt-PT" altLang="pt-PT" sz="2400" b="1" u="sng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consulta pré-concecional</a:t>
            </a: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2784" name="Rectângulo 43"/>
          <p:cNvSpPr>
            <a:spLocks noChangeArrowheads="1"/>
          </p:cNvSpPr>
          <p:nvPr/>
        </p:nvSpPr>
        <p:spPr bwMode="auto">
          <a:xfrm>
            <a:off x="4973638" y="5732463"/>
            <a:ext cx="3919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A rubéola congénita é uma doença de declaração obrigatória.</a:t>
            </a:r>
            <a:endParaRPr lang="pt-PT" altLang="pt-PT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 animBg="1"/>
      <p:bldP spid="327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RUBÉOLA</a:t>
            </a:r>
          </a:p>
        </p:txBody>
      </p:sp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971550" y="1512888"/>
            <a:ext cx="360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INTERVENÇÃO EM SAÚDE: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1140296" y="23893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ângulo 4"/>
          <p:cNvSpPr>
            <a:spLocks noChangeArrowheads="1"/>
          </p:cNvSpPr>
          <p:nvPr/>
        </p:nvSpPr>
        <p:spPr bwMode="auto">
          <a:xfrm>
            <a:off x="5220072" y="1556792"/>
            <a:ext cx="3808235" cy="16312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0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 confirmação de uma infeção</a:t>
            </a:r>
          </a:p>
          <a:p>
            <a:pPr algn="ctr" eaLnBrk="1" hangingPunct="1">
              <a:defRPr/>
            </a:pPr>
            <a:r>
              <a:rPr lang="pt-PT" sz="20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materna pode justificar a Interrupção Médica da Gravidez no quadro da Lei vigente por opção materna</a:t>
            </a:r>
          </a:p>
        </p:txBody>
      </p:sp>
    </p:spTree>
    <p:extLst>
      <p:ext uri="{BB962C8B-B14F-4D97-AF65-F5344CB8AC3E}">
        <p14:creationId xmlns:p14="http://schemas.microsoft.com/office/powerpoint/2010/main" val="427723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116632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RUBÉOLA</a:t>
            </a:r>
          </a:p>
        </p:txBody>
      </p:sp>
      <p:sp>
        <p:nvSpPr>
          <p:cNvPr id="36867" name="Rectangle 12"/>
          <p:cNvSpPr>
            <a:spLocks noChangeArrowheads="1"/>
          </p:cNvSpPr>
          <p:nvPr/>
        </p:nvSpPr>
        <p:spPr bwMode="auto">
          <a:xfrm>
            <a:off x="827584" y="1282700"/>
            <a:ext cx="360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INTERVENÇÃO EM SAÚDE:</a:t>
            </a:r>
          </a:p>
        </p:txBody>
      </p:sp>
      <p:sp>
        <p:nvSpPr>
          <p:cNvPr id="2" name="Rectângulo 1"/>
          <p:cNvSpPr/>
          <p:nvPr/>
        </p:nvSpPr>
        <p:spPr>
          <a:xfrm>
            <a:off x="324346" y="1743075"/>
            <a:ext cx="8207375" cy="4632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q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“Rastreio da rubéola: </a:t>
            </a:r>
          </a:p>
          <a:p>
            <a:pPr marL="704850" indent="-342900" algn="just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i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. em 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mulheres com imunidade documentada na consulta pré-concecional, ou gravidez anterior, o rastreio da rubéola não necessita ser repetido, devendo esta informação ser transcrita para o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BSG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e processo clínico (quando não seja ele próprio a fonte de informação);</a:t>
            </a:r>
          </a:p>
          <a:p>
            <a:pPr marL="704850" indent="-342900" algn="just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PT" sz="2000" dirty="0" err="1">
                <a:latin typeface="Calibri" pitchFamily="34" charset="0"/>
                <a:cs typeface="Calibri" pitchFamily="34" charset="0"/>
              </a:rPr>
              <a:t>ii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. em mulheres sem imunidade documentada, deve ser realizada serologia para a rubéola (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IgG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e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IgM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) no 1º trimestre. Se o resultado for o de ausência de imunidade, então deve repetir-se a serologia para a rubéola antes da realização da ecografia morfológica do 2º trimestre. Todas as puérperas não imunizadas deverão ser vacinadas com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VASPR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ainda na maternidade ou na consulta de revisão do puerpério, não se perdendo assim oportunidades de 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vacinação;</a:t>
            </a:r>
            <a:endParaRPr lang="pt-PT" sz="2000" dirty="0">
              <a:latin typeface="Calibri" pitchFamily="34" charset="0"/>
              <a:cs typeface="Calibri" pitchFamily="34" charset="0"/>
            </a:endParaRPr>
          </a:p>
          <a:p>
            <a:pPr marL="704850" indent="-342900" algn="just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PT" sz="2000" dirty="0" err="1">
                <a:latin typeface="Calibri" pitchFamily="34" charset="0"/>
                <a:cs typeface="Calibri" pitchFamily="34" charset="0"/>
              </a:rPr>
              <a:t>iii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. na suspeita de infeção por rubéola no 1º trimestre, a grávida deve ser referenciada para um Centro de Diagnóstico Pré-Natal.</a:t>
            </a:r>
          </a:p>
        </p:txBody>
      </p:sp>
      <p:sp>
        <p:nvSpPr>
          <p:cNvPr id="36869" name="Rectângulo 6"/>
          <p:cNvSpPr>
            <a:spLocks noChangeArrowheads="1"/>
          </p:cNvSpPr>
          <p:nvPr/>
        </p:nvSpPr>
        <p:spPr bwMode="auto">
          <a:xfrm>
            <a:off x="3491880" y="6375112"/>
            <a:ext cx="51838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Direção Geral da Saúde, Norma nº 037/2011 </a:t>
            </a:r>
            <a:r>
              <a:rPr lang="pt-PT" altLang="pt-PT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atualizada em 2013</a:t>
            </a:r>
            <a:endParaRPr lang="pt-PT" altLang="pt-PT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15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RUBÉOLA</a:t>
            </a:r>
          </a:p>
        </p:txBody>
      </p:sp>
      <p:sp>
        <p:nvSpPr>
          <p:cNvPr id="37891" name="Rectangle 12"/>
          <p:cNvSpPr>
            <a:spLocks noChangeArrowheads="1"/>
          </p:cNvSpPr>
          <p:nvPr/>
        </p:nvSpPr>
        <p:spPr bwMode="auto">
          <a:xfrm>
            <a:off x="971550" y="1512888"/>
            <a:ext cx="360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INTERVENÇÃO EM SAÚDE: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19250" y="2349500"/>
            <a:ext cx="6481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» Deve ser vacinada</a:t>
            </a:r>
          </a:p>
          <a:p>
            <a:pPr marL="171450" indent="-171450" algn="just"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» Só tentar engravidar três meses depois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28663" y="1989138"/>
            <a:ext cx="5202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accent6"/>
              </a:buClr>
              <a:buSzPct val="75000"/>
              <a:buFont typeface="Wingdings" pitchFamily="2" charset="2"/>
              <a:buChar char="q"/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Mulher em idade fértil 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que não está grávida</a:t>
            </a:r>
            <a:endParaRPr lang="pt-PT" sz="20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9250" y="3400425"/>
            <a:ext cx="6481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» Evitar contato com possíveis fontes de contágio</a:t>
            </a:r>
          </a:p>
          <a:p>
            <a:pPr marL="171450" indent="-171450" algn="just"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» Não pode ser vacinada</a:t>
            </a:r>
          </a:p>
          <a:p>
            <a:pPr marL="171450" indent="-171450" algn="just"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» Imunização no puerpério (não há contra indicação para o aleitamento materno)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619250" y="4956175"/>
            <a:ext cx="64817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» Imunidade, nada há a recear</a:t>
            </a:r>
          </a:p>
          <a:p>
            <a:pPr marL="171450" indent="-171450" algn="just" eaLnBrk="1" hangingPunct="1">
              <a:lnSpc>
                <a:spcPct val="110000"/>
              </a:lnSpc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» Não imune, repetir testes ao fim de 10 dias e após 3 semanas se se mantiverem negativos</a:t>
            </a:r>
          </a:p>
          <a:p>
            <a:pPr marL="171450" indent="-171450" algn="just" eaLnBrk="1" hangingPunct="1">
              <a:lnSpc>
                <a:spcPct val="110000"/>
              </a:lnSpc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» Imunidade mal definida, repetir testes após 10 dias e após 3 semanas se necessário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63588" y="4684713"/>
            <a:ext cx="2276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accent6"/>
              </a:buClr>
              <a:buSzPct val="75000"/>
              <a:buFont typeface="Wingdings" pitchFamily="2" charset="2"/>
              <a:buChar char="q"/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Grávida </a:t>
            </a:r>
            <a:r>
              <a:rPr lang="pt-PT" sz="20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exposta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55650" y="3068638"/>
            <a:ext cx="300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accent6"/>
              </a:buClr>
              <a:buSzPct val="75000"/>
              <a:buFont typeface="Wingdings" pitchFamily="2" charset="2"/>
              <a:buChar char="q"/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Grávida </a:t>
            </a:r>
            <a:r>
              <a:rPr lang="pt-PT" sz="20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não imunizada</a:t>
            </a:r>
          </a:p>
        </p:txBody>
      </p:sp>
    </p:spTree>
    <p:extLst>
      <p:ext uri="{BB962C8B-B14F-4D97-AF65-F5344CB8AC3E}">
        <p14:creationId xmlns:p14="http://schemas.microsoft.com/office/powerpoint/2010/main" val="2482631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ubtítulo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1671638"/>
          </a:xfrm>
        </p:spPr>
        <p:txBody>
          <a:bodyPr/>
          <a:lstStyle/>
          <a:p>
            <a:pPr eaLnBrk="1" hangingPunct="1"/>
            <a:r>
              <a:rPr lang="pt-PT" altLang="pt-PT" sz="4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GRUPO </a:t>
            </a:r>
            <a:r>
              <a:rPr lang="pt-PT" altLang="pt-PT" sz="40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TORCH</a:t>
            </a:r>
            <a:endParaRPr lang="pt-PT" altLang="pt-PT" sz="40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pt-PT" altLang="pt-PT" sz="4400" b="1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CITOMEGALOVIRUS</a:t>
            </a:r>
            <a:endParaRPr lang="pt-PT" altLang="pt-PT" sz="4400" b="1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50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332656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CITOMEGALOVIRUS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idx="1"/>
          </p:nvPr>
        </p:nvSpPr>
        <p:spPr>
          <a:xfrm>
            <a:off x="900113" y="2349500"/>
            <a:ext cx="7294562" cy="4176713"/>
          </a:xfrm>
        </p:spPr>
        <p:txBody>
          <a:bodyPr>
            <a:normAutofit lnSpcReduction="10000"/>
          </a:bodyPr>
          <a:lstStyle/>
          <a:p>
            <a:pPr algn="just" eaLnBrk="1" hangingPunct="1">
              <a:spcBef>
                <a:spcPts val="12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Grupo constituído por vírus da varicela e </a:t>
            </a: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Epstein-Barr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(vírus da família dos herpes)</a:t>
            </a:r>
            <a:endParaRPr lang="pt-PT" sz="20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Caracterizado pela capacidade de permanecer em estado lactente no interior das células do organismo infetado, podendo provocar recorrências;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Distribuição universal, mas condições socioeconómicas baixas e higiene deficiente facilitam sua disseminação;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As fontes virais incluem: saliva, fezes, urina, leite, esperma, secreções vaginais, transfusão de sangue (leucócitos contaminados);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Período de incubação varia entre 20 e 60 dias;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Doença persiste por 2 a 6 semanas.</a:t>
            </a:r>
            <a:endParaRPr lang="pt-PT" sz="2000" b="1" dirty="0" smtClean="0">
              <a:solidFill>
                <a:srgbClr val="CC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40" name="Rectangle 9"/>
          <p:cNvSpPr>
            <a:spLocks noChangeArrowheads="1"/>
          </p:cNvSpPr>
          <p:nvPr/>
        </p:nvSpPr>
        <p:spPr bwMode="auto">
          <a:xfrm>
            <a:off x="920750" y="1628775"/>
            <a:ext cx="235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EPIDEMIOLOGIA:</a:t>
            </a:r>
          </a:p>
        </p:txBody>
      </p:sp>
    </p:spTree>
    <p:extLst>
      <p:ext uri="{BB962C8B-B14F-4D97-AF65-F5344CB8AC3E}">
        <p14:creationId xmlns:p14="http://schemas.microsoft.com/office/powerpoint/2010/main" val="612594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260648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CITOMEGALOVIRUS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971550" y="2276475"/>
            <a:ext cx="7200900" cy="1223963"/>
          </a:xfrm>
        </p:spPr>
        <p:txBody>
          <a:bodyPr/>
          <a:lstStyle/>
          <a:p>
            <a:pPr algn="just"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Infeção materna primária: 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30 a 40% fetos afetados (10% exibirão doença grave)</a:t>
            </a:r>
            <a:endParaRPr lang="pt-PT" sz="20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Infeção materna recorrente: 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2 a 3% fetos afetados</a:t>
            </a: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971550" y="1598613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RISCO PARA O FETO:</a:t>
            </a:r>
            <a:endParaRPr lang="pt-PT" altLang="pt-PT" sz="240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9941" name="Rectangle 7"/>
          <p:cNvSpPr txBox="1">
            <a:spLocks noChangeArrowheads="1"/>
          </p:cNvSpPr>
          <p:nvPr/>
        </p:nvSpPr>
        <p:spPr bwMode="auto">
          <a:xfrm>
            <a:off x="971550" y="3714750"/>
            <a:ext cx="6118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CARACTERÍSTICAS CLÍNICAS PARA A GRÁVIDA</a:t>
            </a:r>
            <a:endParaRPr lang="pt-PT" altLang="pt-PT" sz="240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153025" y="4195763"/>
            <a:ext cx="328771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Esplenomegália</a:t>
            </a:r>
            <a:endParaRPr lang="pt-PT" sz="20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Ocasionalmente </a:t>
            </a:r>
            <a:r>
              <a:rPr lang="pt-PT" sz="2000" i="1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rash</a:t>
            </a:r>
            <a:r>
              <a:rPr lang="pt-PT" sz="2000" i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cutâneo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Pneumonia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Miocardite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Artrite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Encefalite 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19188" y="4170363"/>
            <a:ext cx="396081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Semelhante a mononucleose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Febre prolongada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Fadiga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Astenia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Mialgia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Cefaleia</a:t>
            </a:r>
          </a:p>
        </p:txBody>
      </p:sp>
    </p:spTree>
    <p:extLst>
      <p:ext uri="{BB962C8B-B14F-4D97-AF65-F5344CB8AC3E}">
        <p14:creationId xmlns:p14="http://schemas.microsoft.com/office/powerpoint/2010/main" val="1393411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9940" grpId="0"/>
      <p:bldP spid="39941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CITOMEGALOVIRUS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77888" y="1604963"/>
            <a:ext cx="5710237" cy="476250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pt-PT" altLang="pt-PT" sz="2400" b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CARACTERÍSTICAS CLÍNICAS PARA O FETO:</a:t>
            </a:r>
            <a:endParaRPr lang="pt-PT" altLang="pt-PT" sz="24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6013" y="2852738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Infeção Congénita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7469569">
            <a:off x="2316957" y="2478881"/>
            <a:ext cx="1295400" cy="1008063"/>
          </a:xfrm>
          <a:custGeom>
            <a:avLst/>
            <a:gdLst>
              <a:gd name="T0" fmla="*/ 62197184 w 21600"/>
              <a:gd name="T1" fmla="*/ 0 h 21600"/>
              <a:gd name="T2" fmla="*/ 46702706 w 21600"/>
              <a:gd name="T3" fmla="*/ 12188355 h 21600"/>
              <a:gd name="T4" fmla="*/ 20126978 w 21600"/>
              <a:gd name="T5" fmla="*/ 28281928 h 21600"/>
              <a:gd name="T6" fmla="*/ 0 w 21600"/>
              <a:gd name="T7" fmla="*/ 37664928 h 21600"/>
              <a:gd name="T8" fmla="*/ 20126978 w 21600"/>
              <a:gd name="T9" fmla="*/ 47045781 h 21600"/>
              <a:gd name="T10" fmla="*/ 42307584 w 21600"/>
              <a:gd name="T11" fmla="*/ 39052366 h 21600"/>
              <a:gd name="T12" fmla="*/ 64488257 w 21600"/>
              <a:gd name="T13" fmla="*/ 25620365 h 21600"/>
              <a:gd name="T14" fmla="*/ 77688019 w 21600"/>
              <a:gd name="T15" fmla="*/ 1218835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828 w 21600"/>
              <a:gd name="T25" fmla="*/ 16655 h 21600"/>
              <a:gd name="T26" fmla="*/ 17930 w 21600"/>
              <a:gd name="T27" fmla="*/ 1793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293" y="0"/>
                </a:moveTo>
                <a:lnTo>
                  <a:pt x="12985" y="5596"/>
                </a:lnTo>
                <a:lnTo>
                  <a:pt x="16655" y="5596"/>
                </a:lnTo>
                <a:lnTo>
                  <a:pt x="16655" y="16655"/>
                </a:lnTo>
                <a:lnTo>
                  <a:pt x="5596" y="16655"/>
                </a:lnTo>
                <a:lnTo>
                  <a:pt x="5596" y="12985"/>
                </a:lnTo>
                <a:lnTo>
                  <a:pt x="0" y="17293"/>
                </a:lnTo>
                <a:lnTo>
                  <a:pt x="5596" y="21600"/>
                </a:lnTo>
                <a:lnTo>
                  <a:pt x="5596" y="17930"/>
                </a:lnTo>
                <a:lnTo>
                  <a:pt x="17930" y="17930"/>
                </a:lnTo>
                <a:lnTo>
                  <a:pt x="17930" y="5596"/>
                </a:lnTo>
                <a:lnTo>
                  <a:pt x="21600" y="559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defRPr/>
            </a:pPr>
            <a:endParaRPr lang="pt-PT" sz="200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52788" y="2101850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Desde ligeira a grave e disseminada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252788" y="2832100"/>
            <a:ext cx="5111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Infeção materna primária: Petéquias, hepatoesplenomegália, Icterícia (mais comuns)</a:t>
            </a:r>
          </a:p>
          <a:p>
            <a:pPr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Microcefalia, </a:t>
            </a: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RCIU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prematuridade (30 a 50% dos casos)</a:t>
            </a:r>
          </a:p>
          <a:p>
            <a:pPr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Anomalias psicomotoras, auditivas oculares, dentárias (assintomáticos no nascimento)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271838" y="4926013"/>
            <a:ext cx="590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Lesões parto 		Secreções vaginais</a:t>
            </a:r>
          </a:p>
        </p:txBody>
      </p:sp>
      <p:sp>
        <p:nvSpPr>
          <p:cNvPr id="38923" name="Rectângulo 2"/>
          <p:cNvSpPr>
            <a:spLocks noChangeArrowheads="1"/>
          </p:cNvSpPr>
          <p:nvPr/>
        </p:nvSpPr>
        <p:spPr bwMode="auto">
          <a:xfrm>
            <a:off x="3300413" y="5892800"/>
            <a:ext cx="436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pt-PT" sz="2000" dirty="0">
                <a:solidFill>
                  <a:srgbClr val="2A1000"/>
                </a:solidFill>
                <a:latin typeface="Calibri" pitchFamily="34" charset="0"/>
                <a:cs typeface="Calibri" pitchFamily="34" charset="0"/>
              </a:rPr>
              <a:t>No pós-parto		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leite materno</a:t>
            </a:r>
          </a:p>
          <a:p>
            <a:pPr algn="just" eaLnBrk="1" hangingPunct="1">
              <a:defRPr/>
            </a:pPr>
            <a:endParaRPr lang="pt-PT" sz="2000" dirty="0">
              <a:solidFill>
                <a:srgbClr val="2A1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exão recta unidireccional 4"/>
          <p:cNvCxnSpPr/>
          <p:nvPr/>
        </p:nvCxnSpPr>
        <p:spPr bwMode="auto">
          <a:xfrm>
            <a:off x="5000625" y="5126038"/>
            <a:ext cx="808038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exão recta unidireccional 21"/>
          <p:cNvCxnSpPr/>
          <p:nvPr/>
        </p:nvCxnSpPr>
        <p:spPr bwMode="auto">
          <a:xfrm>
            <a:off x="5086350" y="6107113"/>
            <a:ext cx="808038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972" name="Rectângulo 1"/>
          <p:cNvSpPr>
            <a:spLocks noChangeArrowheads="1"/>
          </p:cNvSpPr>
          <p:nvPr/>
        </p:nvSpPr>
        <p:spPr bwMode="auto">
          <a:xfrm>
            <a:off x="962025" y="5280025"/>
            <a:ext cx="1249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solidFill>
                  <a:srgbClr val="2A1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Infeção perinatal</a:t>
            </a:r>
            <a:endParaRPr lang="pt-PT" altLang="pt-PT" sz="1800">
              <a:latin typeface="Garamond" pitchFamily="18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8303411">
            <a:off x="2259013" y="5130800"/>
            <a:ext cx="1295400" cy="1008063"/>
          </a:xfrm>
          <a:custGeom>
            <a:avLst/>
            <a:gdLst>
              <a:gd name="T0" fmla="*/ 62197184 w 21600"/>
              <a:gd name="T1" fmla="*/ 0 h 21600"/>
              <a:gd name="T2" fmla="*/ 46702706 w 21600"/>
              <a:gd name="T3" fmla="*/ 12188355 h 21600"/>
              <a:gd name="T4" fmla="*/ 20126978 w 21600"/>
              <a:gd name="T5" fmla="*/ 28281928 h 21600"/>
              <a:gd name="T6" fmla="*/ 0 w 21600"/>
              <a:gd name="T7" fmla="*/ 37664928 h 21600"/>
              <a:gd name="T8" fmla="*/ 20126978 w 21600"/>
              <a:gd name="T9" fmla="*/ 47045781 h 21600"/>
              <a:gd name="T10" fmla="*/ 42307584 w 21600"/>
              <a:gd name="T11" fmla="*/ 39052366 h 21600"/>
              <a:gd name="T12" fmla="*/ 64488257 w 21600"/>
              <a:gd name="T13" fmla="*/ 25620365 h 21600"/>
              <a:gd name="T14" fmla="*/ 77688019 w 21600"/>
              <a:gd name="T15" fmla="*/ 1218835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828 w 21600"/>
              <a:gd name="T25" fmla="*/ 16655 h 21600"/>
              <a:gd name="T26" fmla="*/ 17930 w 21600"/>
              <a:gd name="T27" fmla="*/ 1793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293" y="0"/>
                </a:moveTo>
                <a:lnTo>
                  <a:pt x="12985" y="5596"/>
                </a:lnTo>
                <a:lnTo>
                  <a:pt x="16655" y="5596"/>
                </a:lnTo>
                <a:lnTo>
                  <a:pt x="16655" y="16655"/>
                </a:lnTo>
                <a:lnTo>
                  <a:pt x="5596" y="16655"/>
                </a:lnTo>
                <a:lnTo>
                  <a:pt x="5596" y="12985"/>
                </a:lnTo>
                <a:lnTo>
                  <a:pt x="0" y="17293"/>
                </a:lnTo>
                <a:lnTo>
                  <a:pt x="5596" y="21600"/>
                </a:lnTo>
                <a:lnTo>
                  <a:pt x="5596" y="17930"/>
                </a:lnTo>
                <a:lnTo>
                  <a:pt x="17930" y="17930"/>
                </a:lnTo>
                <a:lnTo>
                  <a:pt x="17930" y="5596"/>
                </a:lnTo>
                <a:lnTo>
                  <a:pt x="21600" y="559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defRPr/>
            </a:pPr>
            <a:endParaRPr lang="pt-PT" sz="200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67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19" grpId="0"/>
      <p:bldP spid="38923" grpId="0"/>
      <p:bldP spid="409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CITOMEGALOVIRUS</a:t>
            </a:r>
          </a:p>
        </p:txBody>
      </p:sp>
      <p:sp>
        <p:nvSpPr>
          <p:cNvPr id="15" name="Rectangle 13"/>
          <p:cNvSpPr>
            <a:spLocks noGrp="1" noChangeArrowheads="1"/>
          </p:cNvSpPr>
          <p:nvPr>
            <p:ph idx="1"/>
          </p:nvPr>
        </p:nvSpPr>
        <p:spPr>
          <a:xfrm>
            <a:off x="982663" y="2133600"/>
            <a:ext cx="7405687" cy="4535488"/>
          </a:xfrm>
        </p:spPr>
        <p:txBody>
          <a:bodyPr>
            <a:no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Presença de sinais clínicos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Serologia</a:t>
            </a:r>
          </a:p>
          <a:p>
            <a:pPr marL="800100" lvl="2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err="1" smtClean="0">
                <a:latin typeface="Calibri" pitchFamily="34" charset="0"/>
                <a:cs typeface="Calibri" pitchFamily="34" charset="0"/>
              </a:rPr>
              <a:t>IgG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pt-PT" dirty="0" err="1" smtClean="0">
                <a:latin typeface="Calibri" pitchFamily="34" charset="0"/>
                <a:cs typeface="Calibri" pitchFamily="34" charset="0"/>
              </a:rPr>
              <a:t>IgM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 - = não há imunidade</a:t>
            </a:r>
          </a:p>
          <a:p>
            <a:pPr marL="800100" lvl="2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err="1" smtClean="0">
                <a:latin typeface="Calibri" pitchFamily="34" charset="0"/>
                <a:cs typeface="Calibri" pitchFamily="34" charset="0"/>
              </a:rPr>
              <a:t>IgG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+ </a:t>
            </a:r>
            <a:r>
              <a:rPr lang="pt-PT" dirty="0" err="1" smtClean="0">
                <a:latin typeface="Calibri" pitchFamily="34" charset="0"/>
                <a:cs typeface="Calibri" pitchFamily="34" charset="0"/>
              </a:rPr>
              <a:t>IgM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 - = Imunidade estabelecida</a:t>
            </a:r>
          </a:p>
          <a:p>
            <a:pPr marL="800100" lvl="2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err="1" smtClean="0">
                <a:latin typeface="Calibri" pitchFamily="34" charset="0"/>
                <a:cs typeface="Calibri" pitchFamily="34" charset="0"/>
              </a:rPr>
              <a:t>IgG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+ </a:t>
            </a:r>
            <a:r>
              <a:rPr lang="pt-PT" dirty="0" err="1" smtClean="0">
                <a:latin typeface="Calibri" pitchFamily="34" charset="0"/>
                <a:cs typeface="Calibri" pitchFamily="34" charset="0"/>
              </a:rPr>
              <a:t>IgM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+ = Infeção evolutiva – despistar falso positivo</a:t>
            </a:r>
          </a:p>
          <a:p>
            <a:pPr marL="800100" lvl="2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PT" dirty="0" smtClean="0">
              <a:latin typeface="Calibri" pitchFamily="34" charset="0"/>
              <a:cs typeface="Calibri" pitchFamily="34" charset="0"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Isolamento 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vírus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através 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saliva e urina (não prova infecção aguda)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na 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grávida  - colo uterino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no 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feto – isolamento vírus LA, 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Ecografia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RN – </a:t>
            </a:r>
            <a:r>
              <a:rPr lang="pt-PT" sz="200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IgM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no sangue do cordão, cultura do vírus (urina, 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	orofaringe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conjuntiva, LCR)</a:t>
            </a:r>
          </a:p>
        </p:txBody>
      </p:sp>
      <p:sp>
        <p:nvSpPr>
          <p:cNvPr id="43012" name="Rectangle 14"/>
          <p:cNvSpPr>
            <a:spLocks noChangeArrowheads="1"/>
          </p:cNvSpPr>
          <p:nvPr/>
        </p:nvSpPr>
        <p:spPr bwMode="auto">
          <a:xfrm>
            <a:off x="971550" y="1598613"/>
            <a:ext cx="208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DIAGNÓSTICO:</a:t>
            </a:r>
          </a:p>
        </p:txBody>
      </p:sp>
    </p:spTree>
    <p:extLst>
      <p:ext uri="{BB962C8B-B14F-4D97-AF65-F5344CB8AC3E}">
        <p14:creationId xmlns:p14="http://schemas.microsoft.com/office/powerpoint/2010/main" val="2845774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INFEÇÕES NA GRAVIDEZ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55576" y="1600200"/>
            <a:ext cx="72008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GRUPO </a:t>
            </a:r>
            <a:r>
              <a:rPr lang="pt-PT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TORCH</a:t>
            </a:r>
            <a:r>
              <a:rPr lang="pt-PT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PT" dirty="0" smtClean="0"/>
              <a:t>CONJUNTO DE DOENÇAS QUE COMPREENDEM  UM GRUPO DE MICRORGANISMOS CAPAZES DE ATRAVESSAR A PLACENTA E AFETAR O DESENVOLVIMENTO DO FETO.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766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CITOMEGALOVIRUS</a:t>
            </a:r>
          </a:p>
        </p:txBody>
      </p:sp>
      <p:sp>
        <p:nvSpPr>
          <p:cNvPr id="44035" name="Rectangle 14"/>
          <p:cNvSpPr>
            <a:spLocks noChangeArrowheads="1"/>
          </p:cNvSpPr>
          <p:nvPr/>
        </p:nvSpPr>
        <p:spPr bwMode="auto">
          <a:xfrm>
            <a:off x="971550" y="1598613"/>
            <a:ext cx="208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DIAGNÓSTICO: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30413"/>
            <a:ext cx="770413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28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CITOMEGALOVIRUS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839788" y="2276475"/>
            <a:ext cx="7693025" cy="3024188"/>
          </a:xfrm>
        </p:spPr>
        <p:txBody>
          <a:bodyPr/>
          <a:lstStyle/>
          <a:p>
            <a:pPr marL="185738" indent="-185738" algn="just" eaLnBrk="1" hangingPunct="1">
              <a:lnSpc>
                <a:spcPct val="120000"/>
              </a:lnSpc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Pesquisa de anticorpos específicos (</a:t>
            </a: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IgG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IgM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marL="185738" indent="-185738" algn="just" eaLnBrk="1" hangingPunct="1">
              <a:lnSpc>
                <a:spcPct val="120000"/>
              </a:lnSpc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Prevenção da transmissão do vírus (lavar mãos após mudança de fraldas)</a:t>
            </a:r>
          </a:p>
          <a:p>
            <a:pPr marL="185738" indent="-185738" algn="just" eaLnBrk="1" hangingPunct="1">
              <a:lnSpc>
                <a:spcPct val="120000"/>
              </a:lnSpc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Tratamento puramente sintomático</a:t>
            </a:r>
          </a:p>
          <a:p>
            <a:pPr marL="185738" indent="-185738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» </a:t>
            </a: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Acyclovir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não é eficaz</a:t>
            </a:r>
          </a:p>
          <a:p>
            <a:pPr marL="185738" indent="-185738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» </a:t>
            </a: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Gancyclovir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– potente inibidor do CMV – não há 	experiências da sua utilização durante a gravidez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900113" y="167163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INTERVENÇÃO EM SAÚDE:</a:t>
            </a:r>
            <a:endParaRPr lang="pt-PT" altLang="pt-PT" sz="240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ângulo 4"/>
          <p:cNvSpPr>
            <a:spLocks noChangeArrowheads="1"/>
          </p:cNvSpPr>
          <p:nvPr/>
        </p:nvSpPr>
        <p:spPr bwMode="auto">
          <a:xfrm>
            <a:off x="4868221" y="4941168"/>
            <a:ext cx="3808235" cy="16312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0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 confirmação de uma infeção</a:t>
            </a:r>
          </a:p>
          <a:p>
            <a:pPr algn="ctr" eaLnBrk="1" hangingPunct="1">
              <a:defRPr/>
            </a:pPr>
            <a:r>
              <a:rPr lang="pt-PT" sz="20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materna pode justificar a Interrupção Médica da Gravidez no quadro da Lei vigente por opção materna</a:t>
            </a:r>
          </a:p>
        </p:txBody>
      </p:sp>
    </p:spTree>
    <p:extLst>
      <p:ext uri="{BB962C8B-B14F-4D97-AF65-F5344CB8AC3E}">
        <p14:creationId xmlns:p14="http://schemas.microsoft.com/office/powerpoint/2010/main" val="2501270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ubtítulo 2"/>
          <p:cNvSpPr>
            <a:spLocks noGrp="1"/>
          </p:cNvSpPr>
          <p:nvPr>
            <p:ph type="subTitle" idx="1"/>
          </p:nvPr>
        </p:nvSpPr>
        <p:spPr>
          <a:xfrm>
            <a:off x="1619672" y="3501008"/>
            <a:ext cx="6400800" cy="1671638"/>
          </a:xfrm>
        </p:spPr>
        <p:txBody>
          <a:bodyPr/>
          <a:lstStyle/>
          <a:p>
            <a:pPr eaLnBrk="1" hangingPunct="1"/>
            <a:r>
              <a:rPr lang="pt-PT" altLang="pt-PT" sz="4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GRUPO </a:t>
            </a:r>
            <a:r>
              <a:rPr lang="pt-PT" altLang="pt-PT" sz="40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TORCH</a:t>
            </a:r>
            <a:endParaRPr lang="pt-PT" altLang="pt-PT" sz="40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pt-PT" altLang="pt-PT" sz="4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HERPES</a:t>
            </a:r>
          </a:p>
        </p:txBody>
      </p:sp>
    </p:spTree>
    <p:extLst>
      <p:ext uri="{BB962C8B-B14F-4D97-AF65-F5344CB8AC3E}">
        <p14:creationId xmlns:p14="http://schemas.microsoft.com/office/powerpoint/2010/main" val="106756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HERPES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idx="1"/>
          </p:nvPr>
        </p:nvSpPr>
        <p:spPr>
          <a:xfrm>
            <a:off x="976313" y="1628775"/>
            <a:ext cx="3517900" cy="4191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PT" altLang="pt-PT" sz="2400" b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EPIDEMIOLOGIA:</a:t>
            </a:r>
            <a:endParaRPr lang="pt-PT" altLang="pt-PT" sz="24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986088" y="2420938"/>
            <a:ext cx="3160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o vírus do Herpes apresenta </a:t>
            </a:r>
          </a:p>
        </p:txBody>
      </p:sp>
      <p:sp>
        <p:nvSpPr>
          <p:cNvPr id="47109" name="AutoShape 7"/>
          <p:cNvSpPr>
            <a:spLocks noChangeArrowheads="1"/>
          </p:cNvSpPr>
          <p:nvPr/>
        </p:nvSpPr>
        <p:spPr bwMode="auto">
          <a:xfrm rot="-8130645">
            <a:off x="3890963" y="3016250"/>
            <a:ext cx="1454150" cy="13160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1476375" y="3822700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65000"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tipo 1 (HSV1)</a:t>
            </a: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482600" y="4868863"/>
            <a:ext cx="417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Lesões na boca, olhos, dedos</a:t>
            </a: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5883275" y="3824288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65000"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tipo 2 (HSV2)</a:t>
            </a:r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5237163" y="4868863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Lesões genitais e neonatais</a:t>
            </a:r>
          </a:p>
        </p:txBody>
      </p:sp>
      <p:sp>
        <p:nvSpPr>
          <p:cNvPr id="47114" name="Line 13"/>
          <p:cNvSpPr>
            <a:spLocks noChangeShapeType="1"/>
          </p:cNvSpPr>
          <p:nvPr/>
        </p:nvSpPr>
        <p:spPr bwMode="auto">
          <a:xfrm>
            <a:off x="6794500" y="436562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>
            <a:off x="2555875" y="436403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84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HERPES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idx="1"/>
          </p:nvPr>
        </p:nvSpPr>
        <p:spPr>
          <a:xfrm>
            <a:off x="976313" y="1628775"/>
            <a:ext cx="3517900" cy="4191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PT" altLang="pt-PT" sz="2400" b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EPIDEMIOLOGIA:</a:t>
            </a:r>
            <a:endParaRPr lang="pt-PT" altLang="pt-PT" sz="24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942975" y="2276475"/>
            <a:ext cx="77057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Período de incubação entre 5 a 8 dias;</a:t>
            </a:r>
          </a:p>
          <a:p>
            <a:pPr marL="342900" indent="-342900" algn="just" eaLnBrk="1" hangingPunct="1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Após a infeção primária, o vírus permanece nos gânglios dorsais da região sagrada, de forma latente, sujeito a reativações periódicas;</a:t>
            </a:r>
          </a:p>
          <a:p>
            <a:pPr marL="342900" indent="-342900" algn="just" eaLnBrk="1" hangingPunct="1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Pode disseminar-se assintomaticamente, a partir de superfícies mucosas, em que não são visíveis lesões (</a:t>
            </a:r>
            <a:r>
              <a:rPr lang="pt-PT" sz="200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ex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colo do útero)</a:t>
            </a:r>
          </a:p>
          <a:p>
            <a:pPr marL="342900" indent="-342900" algn="just" eaLnBrk="1" hangingPunct="1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IST </a:t>
            </a: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por contacto com secreções genitais</a:t>
            </a:r>
          </a:p>
        </p:txBody>
      </p:sp>
    </p:spTree>
    <p:extLst>
      <p:ext uri="{BB962C8B-B14F-4D97-AF65-F5344CB8AC3E}">
        <p14:creationId xmlns:p14="http://schemas.microsoft.com/office/powerpoint/2010/main" val="46924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HERPES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90588" y="1628775"/>
            <a:ext cx="3517900" cy="4191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PT" altLang="pt-PT" sz="2400" b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RISCO PARA O FETO</a:t>
            </a:r>
            <a:endParaRPr lang="pt-PT" altLang="pt-PT" sz="24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627438" y="2276475"/>
            <a:ext cx="188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pt-PT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Infeção primária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11188" y="3429000"/>
            <a:ext cx="39608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Via vaginal no momento do parto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Via ascendente após Rotura Membranas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218113" y="3503613"/>
            <a:ext cx="34575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Via </a:t>
            </a:r>
            <a:r>
              <a:rPr lang="pt-PT" sz="20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transplacentar</a:t>
            </a: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: Rara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t-PT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Morte fetal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2963863" y="2692400"/>
            <a:ext cx="1008062" cy="720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PT" sz="200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5148263" y="2727325"/>
            <a:ext cx="1152525" cy="6492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PT" sz="200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4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ubtítulo 2"/>
          <p:cNvSpPr>
            <a:spLocks noGrp="1"/>
          </p:cNvSpPr>
          <p:nvPr>
            <p:ph type="subTitle" idx="1"/>
          </p:nvPr>
        </p:nvSpPr>
        <p:spPr>
          <a:xfrm>
            <a:off x="1187624" y="3501008"/>
            <a:ext cx="6400800" cy="1671638"/>
          </a:xfrm>
        </p:spPr>
        <p:txBody>
          <a:bodyPr/>
          <a:lstStyle/>
          <a:p>
            <a:pPr eaLnBrk="1" hangingPunct="1"/>
            <a:r>
              <a:rPr lang="pt-PT" altLang="pt-PT" sz="4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GRUPO </a:t>
            </a:r>
            <a:r>
              <a:rPr lang="pt-PT" altLang="pt-PT" sz="40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TORCH</a:t>
            </a:r>
            <a:endParaRPr lang="pt-PT" altLang="pt-PT" sz="40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pt-PT" altLang="pt-PT" sz="4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OUTRAS: </a:t>
            </a:r>
            <a:r>
              <a:rPr lang="pt-PT" altLang="pt-PT" sz="4400" b="1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SIFILIS</a:t>
            </a:r>
            <a:endParaRPr lang="pt-PT" altLang="pt-PT" sz="4400" b="1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33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0B09FB-F872-4605-BF29-18699086BFC7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969963" y="2084388"/>
            <a:ext cx="7273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Provocada pela 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Treponema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pallidum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– período de incubação em média 3 semanas</a:t>
            </a:r>
          </a:p>
          <a:p>
            <a:pPr marL="342900" indent="-342900" eaLnBrk="1" hangingPunct="1"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Divide-se em dois períodos:</a:t>
            </a:r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1763713" y="3402013"/>
            <a:ext cx="2087562" cy="7016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Precoce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(infecciosa)</a:t>
            </a: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5507038" y="3402013"/>
            <a:ext cx="2447925" cy="7016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Tardia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(não infecciosa)</a:t>
            </a: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1114425" y="4789488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Manifestações ocorrem no 1º ano de infecção</a:t>
            </a: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4857750" y="4789488"/>
            <a:ext cx="3386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Não transmite o agente mas sofre as consequências</a:t>
            </a:r>
          </a:p>
        </p:txBody>
      </p:sp>
      <p:sp>
        <p:nvSpPr>
          <p:cNvPr id="47112" name="Line 12"/>
          <p:cNvSpPr>
            <a:spLocks noChangeShapeType="1"/>
          </p:cNvSpPr>
          <p:nvPr/>
        </p:nvSpPr>
        <p:spPr bwMode="auto">
          <a:xfrm flipH="1">
            <a:off x="2124075" y="4194175"/>
            <a:ext cx="158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7113" name="Line 13"/>
          <p:cNvSpPr>
            <a:spLocks noChangeShapeType="1"/>
          </p:cNvSpPr>
          <p:nvPr/>
        </p:nvSpPr>
        <p:spPr bwMode="auto">
          <a:xfrm flipH="1">
            <a:off x="6154738" y="4194175"/>
            <a:ext cx="158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468313" y="260648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SIFILIS</a:t>
            </a:r>
          </a:p>
        </p:txBody>
      </p:sp>
      <p:sp>
        <p:nvSpPr>
          <p:cNvPr id="47115" name="Rectângulo 2"/>
          <p:cNvSpPr>
            <a:spLocks noChangeArrowheads="1"/>
          </p:cNvSpPr>
          <p:nvPr/>
        </p:nvSpPr>
        <p:spPr bwMode="auto">
          <a:xfrm>
            <a:off x="2320925" y="5732463"/>
            <a:ext cx="4572000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A Sífilis precoce e a sífilis congénita são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doenças de declaração obrigatórias.</a:t>
            </a:r>
          </a:p>
        </p:txBody>
      </p:sp>
      <p:sp>
        <p:nvSpPr>
          <p:cNvPr id="51212" name="Rectangle 5"/>
          <p:cNvSpPr>
            <a:spLocks noGrp="1" noChangeArrowheads="1"/>
          </p:cNvSpPr>
          <p:nvPr>
            <p:ph idx="1"/>
          </p:nvPr>
        </p:nvSpPr>
        <p:spPr>
          <a:xfrm>
            <a:off x="976313" y="1628775"/>
            <a:ext cx="3517900" cy="4191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PT" altLang="pt-PT" sz="2400" b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EPIDEMIOLOGIA:</a:t>
            </a:r>
            <a:endParaRPr lang="pt-PT" altLang="pt-PT" sz="24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02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/>
      <p:bldP spid="47111" grpId="0"/>
      <p:bldP spid="47112" grpId="0" animBg="1"/>
      <p:bldP spid="47113" grpId="0" animBg="1"/>
      <p:bldP spid="471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idx="1"/>
          </p:nvPr>
        </p:nvSpPr>
        <p:spPr>
          <a:xfrm>
            <a:off x="468313" y="1697719"/>
            <a:ext cx="7581900" cy="42465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t-PT" altLang="pt-PT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Transmissão por Via </a:t>
            </a:r>
            <a:r>
              <a:rPr lang="pt-PT" altLang="pt-PT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Transplacentar</a:t>
            </a:r>
            <a:endParaRPr lang="pt-PT" altLang="pt-PT" sz="2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Maior o risco durante o período de Sífilis precoce – 70 a 100%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Mais frequente durante 2º e 3º trimestre (não atravessa placenta até 18ª semana))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Infeção grave » Aborto espontâneo, Parto prematuro; Nado morto; </a:t>
            </a:r>
            <a:r>
              <a:rPr lang="pt-PT" altLang="pt-PT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RN</a:t>
            </a: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portador de Sífilis congénita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Rastreio </a:t>
            </a:r>
            <a:r>
              <a:rPr lang="pt-PT" altLang="pt-PT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da sífilis: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altLang="pt-PT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Em Portugal, os casos de sífilis congénita reportados têm diminuído ao longo dos últimos 10 anos, porém, constituem, ainda, um número mais elevado que no resto da </a:t>
            </a: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Europa.</a:t>
            </a:r>
            <a:endParaRPr lang="pt-PT" altLang="pt-PT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altLang="pt-PT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Está bem demonstrada a importância de realizar o rastreio da sífilis na vigilância </a:t>
            </a:r>
            <a:r>
              <a:rPr lang="pt-PT" altLang="pt-PT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antenatal</a:t>
            </a:r>
            <a:r>
              <a:rPr lang="pt-PT" altLang="pt-PT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. Com efeito, o tratamento durante a gravidez diminui as complicações fetais e neonatais que estão associadas a esta doença </a:t>
            </a: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pt-PT" altLang="pt-PT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Assim, preconiza-se a sua realização duas vezes na gravidez, o mais precocemente possível e anteparto</a:t>
            </a:r>
            <a:endParaRPr lang="pt-PT" altLang="pt-PT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PT" altLang="pt-PT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PT" altLang="pt-PT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2227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650925-A277-48F1-A3DE-BADF793A4B09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2228" name="Rectangle 12"/>
          <p:cNvSpPr>
            <a:spLocks noChangeArrowheads="1"/>
          </p:cNvSpPr>
          <p:nvPr/>
        </p:nvSpPr>
        <p:spPr bwMode="auto">
          <a:xfrm>
            <a:off x="323528" y="1235757"/>
            <a:ext cx="278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RISCO PARA O FETO:</a:t>
            </a: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18864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SIFILIS</a:t>
            </a:r>
          </a:p>
        </p:txBody>
      </p:sp>
    </p:spTree>
    <p:extLst>
      <p:ext uri="{BB962C8B-B14F-4D97-AF65-F5344CB8AC3E}">
        <p14:creationId xmlns:p14="http://schemas.microsoft.com/office/powerpoint/2010/main" val="1317978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INFEÇÕES </a:t>
            </a:r>
            <a:r>
              <a:rPr lang="pt-PT" dirty="0" err="1" smtClean="0"/>
              <a:t>TORCH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55576" y="2348880"/>
            <a:ext cx="4258816" cy="31249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T-TOXOPLASMOSE</a:t>
            </a:r>
          </a:p>
          <a:p>
            <a:r>
              <a:rPr lang="pt-PT" dirty="0" smtClean="0"/>
              <a:t>O-OUTRAS INFEÇÕES</a:t>
            </a:r>
          </a:p>
          <a:p>
            <a:r>
              <a:rPr lang="pt-PT" dirty="0" smtClean="0"/>
              <a:t>R- RUBÉOLA</a:t>
            </a:r>
          </a:p>
          <a:p>
            <a:r>
              <a:rPr lang="pt-PT" dirty="0" smtClean="0"/>
              <a:t>C- </a:t>
            </a:r>
            <a:r>
              <a:rPr lang="pt-PT" dirty="0" err="1" smtClean="0"/>
              <a:t>CITOMEGALOVÍRUS</a:t>
            </a:r>
            <a:endParaRPr lang="pt-PT" dirty="0" smtClean="0"/>
          </a:p>
          <a:p>
            <a:r>
              <a:rPr lang="pt-PT" dirty="0" smtClean="0"/>
              <a:t>H- HERPES SIMPLES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93616" y="2039233"/>
            <a:ext cx="4824536" cy="328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3"/>
          <a:stretch/>
        </p:blipFill>
        <p:spPr bwMode="auto">
          <a:xfrm>
            <a:off x="107504" y="1556792"/>
            <a:ext cx="8958460" cy="362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729051-ED4D-470C-A434-12AF4CE1F204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3251" name="Rectangle 12"/>
          <p:cNvSpPr>
            <a:spLocks noChangeArrowheads="1"/>
          </p:cNvSpPr>
          <p:nvPr/>
        </p:nvSpPr>
        <p:spPr bwMode="auto">
          <a:xfrm>
            <a:off x="898525" y="1665288"/>
            <a:ext cx="2357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SINAIS CLINICOS:</a:t>
            </a: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260648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SIFILIS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idx="1"/>
          </p:nvPr>
        </p:nvSpPr>
        <p:spPr>
          <a:xfrm>
            <a:off x="838200" y="2381250"/>
            <a:ext cx="7837488" cy="1066800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buFont typeface="Wingdings 2" pitchFamily="18" charset="2"/>
              <a:buChar char=""/>
            </a:pPr>
            <a:r>
              <a:rPr lang="pt-PT" altLang="pt-PT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Infecção latente sem manifestações clínicas evidente  -prematuridade, baixo peso ao nascer</a:t>
            </a:r>
          </a:p>
          <a:p>
            <a:pPr marL="273050" indent="-273050" eaLnBrk="1" hangingPunct="1">
              <a:buFont typeface="Wingdings 2" pitchFamily="18" charset="2"/>
              <a:buChar char=""/>
            </a:pPr>
            <a:r>
              <a:rPr lang="pt-PT" altLang="pt-PT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Sífilis congénita</a:t>
            </a:r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898525" y="3644900"/>
            <a:ext cx="396081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 u="sng">
                <a:latin typeface="Calibri" pitchFamily="34" charset="0"/>
                <a:ea typeface="Calibri" pitchFamily="34" charset="0"/>
                <a:cs typeface="Calibri" pitchFamily="34" charset="0"/>
              </a:rPr>
              <a:t>Sinais precoces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Exantema, lesões das mucosas, problemas ósseos, hepatoesplenomegalia e hepatite, atraso do desenvolvimento</a:t>
            </a:r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4587875" y="3836988"/>
            <a:ext cx="38877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Sinais tardios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Surdez </a:t>
            </a:r>
            <a:r>
              <a:rPr lang="pt-PT" altLang="pt-PT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do 8º nervo </a:t>
            </a:r>
            <a:r>
              <a:rPr lang="pt-PT" altLang="pt-PT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cranial</a:t>
            </a:r>
            <a:r>
              <a:rPr lang="pt-PT" altLang="pt-PT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derrames nas articulações dos joelhos, alterações desenvolvimento dentes, nariz em sela, mandíbula saliente, bossa dos ossos frontais ……</a:t>
            </a:r>
          </a:p>
        </p:txBody>
      </p:sp>
    </p:spTree>
    <p:extLst>
      <p:ext uri="{BB962C8B-B14F-4D97-AF65-F5344CB8AC3E}">
        <p14:creationId xmlns:p14="http://schemas.microsoft.com/office/powerpoint/2010/main" val="1339165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5D8FCD-FA55-464F-90CD-FCB3B0B1474C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4275" name="Rectangle 12"/>
          <p:cNvSpPr>
            <a:spLocks noChangeArrowheads="1"/>
          </p:cNvSpPr>
          <p:nvPr/>
        </p:nvSpPr>
        <p:spPr bwMode="auto">
          <a:xfrm>
            <a:off x="898525" y="1665288"/>
            <a:ext cx="2081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DIAGNÓSTICO:</a:t>
            </a: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SIFILIS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57350" y="3128963"/>
            <a:ext cx="6443663" cy="33242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VDRL torna-se reativo 4-6 semanas após infeção ou 1-3 semanas após aparecimento da lesão primária</a:t>
            </a: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Se VDRL reativo confirmar com prova serológica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treponémica</a:t>
            </a:r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VDRL + TPHA +  = INFECÇÃO</a:t>
            </a: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VDRL + TPHA – 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= Falso positivo??? Repetir com intervalos de 4 semanas)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550" y="2347913"/>
            <a:ext cx="705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75000"/>
              <a:buFont typeface="Wingdings" pitchFamily="2" charset="2"/>
              <a:buChar char="l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 Prova serológica (VDRL –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Venereal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Disease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Reseach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Laboratory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6606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165DB5-D8D9-4C0C-B5E1-3CEC075A46DD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5299" name="Rectangle 12"/>
          <p:cNvSpPr>
            <a:spLocks noChangeArrowheads="1"/>
          </p:cNvSpPr>
          <p:nvPr/>
        </p:nvSpPr>
        <p:spPr bwMode="auto">
          <a:xfrm>
            <a:off x="898525" y="1665288"/>
            <a:ext cx="2081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DIAGNÓSTICO:</a:t>
            </a: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SIFILIS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71550" y="2239963"/>
            <a:ext cx="7254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50000"/>
              </a:lnSpc>
              <a:buClr>
                <a:schemeClr val="accent6"/>
              </a:buClr>
              <a:buFontTx/>
              <a:buChar char="•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Observação microscópica do Treponema no exsudato das lesões cutâneas ou mucosas</a:t>
            </a:r>
          </a:p>
          <a:p>
            <a:pPr marL="185738" indent="-185738" eaLnBrk="1" hangingPunct="1">
              <a:lnSpc>
                <a:spcPct val="150000"/>
              </a:lnSpc>
              <a:buClr>
                <a:schemeClr val="accent6"/>
              </a:buClr>
              <a:buFontTx/>
              <a:buChar char="•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Diagnóstico infeção fetal no LA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433125"/>
            <a:ext cx="2857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688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6BC016-AC8C-4EFE-B78A-236840BCD6D2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6323" name="Rectangle 12"/>
          <p:cNvSpPr>
            <a:spLocks noChangeArrowheads="1"/>
          </p:cNvSpPr>
          <p:nvPr/>
        </p:nvSpPr>
        <p:spPr bwMode="auto">
          <a:xfrm>
            <a:off x="898525" y="1665288"/>
            <a:ext cx="354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INTERVENÇÃO EM SAÚDE:</a:t>
            </a: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260648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SIFILIS</a:t>
            </a:r>
          </a:p>
        </p:txBody>
      </p:sp>
      <p:sp>
        <p:nvSpPr>
          <p:cNvPr id="56325" name="Rectângulo 7"/>
          <p:cNvSpPr>
            <a:spLocks noChangeArrowheads="1"/>
          </p:cNvSpPr>
          <p:nvPr/>
        </p:nvSpPr>
        <p:spPr bwMode="auto">
          <a:xfrm>
            <a:off x="3995738" y="5373688"/>
            <a:ext cx="453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latin typeface="Calibri" pitchFamily="34" charset="0"/>
                <a:ea typeface="Calibri" pitchFamily="34" charset="0"/>
                <a:cs typeface="Calibri" pitchFamily="34" charset="0"/>
              </a:rPr>
              <a:t>Direção Geral da Saúde, Norma nº 037/2011 de 30/09/11</a:t>
            </a:r>
          </a:p>
        </p:txBody>
      </p:sp>
      <p:sp>
        <p:nvSpPr>
          <p:cNvPr id="3" name="Rectângulo 2"/>
          <p:cNvSpPr/>
          <p:nvPr/>
        </p:nvSpPr>
        <p:spPr>
          <a:xfrm>
            <a:off x="1042988" y="2349500"/>
            <a:ext cx="712787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1200"/>
              </a:spcBef>
              <a:buClr>
                <a:schemeClr val="bg2"/>
              </a:buClr>
              <a:buFont typeface="Wingdings" pitchFamily="2" charset="2"/>
              <a:buChar char="q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“Rastreio da sífilis: </a:t>
            </a:r>
          </a:p>
          <a:p>
            <a:pPr marL="706438" indent="-342900" algn="just" eaLnBrk="1" hangingPunct="1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deve ser efetuado, no primeiro e terceiro trimestres de gravidez, utilizando para esse fim o VDRL (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Venereal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Disease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Research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Laboratory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); </a:t>
            </a:r>
          </a:p>
          <a:p>
            <a:pPr marL="706438" indent="-342900" algn="just" eaLnBrk="1" hangingPunct="1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se VDRL positivo, a confirmação do diagnóstico deve ser realizada com um teste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treponémico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TPHA (</a:t>
            </a:r>
            <a:r>
              <a:rPr lang="pt-PT" sz="2000" i="1" dirty="0">
                <a:latin typeface="Calibri" pitchFamily="34" charset="0"/>
                <a:cs typeface="Calibri" pitchFamily="34" charset="0"/>
              </a:rPr>
              <a:t>Treponema </a:t>
            </a:r>
            <a:r>
              <a:rPr lang="pt-PT" sz="2000" i="1" dirty="0" err="1">
                <a:latin typeface="Calibri" pitchFamily="34" charset="0"/>
                <a:cs typeface="Calibri" pitchFamily="34" charset="0"/>
              </a:rPr>
              <a:t>pallidum</a:t>
            </a:r>
            <a:r>
              <a:rPr lang="pt-PT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haemaglutination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assay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) ou FTA-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abs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fluorescent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treponemal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antibody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absorption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). “</a:t>
            </a:r>
          </a:p>
        </p:txBody>
      </p:sp>
    </p:spTree>
    <p:extLst>
      <p:ext uri="{BB962C8B-B14F-4D97-AF65-F5344CB8AC3E}">
        <p14:creationId xmlns:p14="http://schemas.microsoft.com/office/powerpoint/2010/main" val="1350174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150B22-8D85-4D97-8091-FA9F2AF237AC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7347" name="Rectangle 12"/>
          <p:cNvSpPr>
            <a:spLocks noChangeArrowheads="1"/>
          </p:cNvSpPr>
          <p:nvPr/>
        </p:nvSpPr>
        <p:spPr bwMode="auto">
          <a:xfrm>
            <a:off x="898525" y="1665288"/>
            <a:ext cx="354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INTERVENÇÃO EM SAÚDE:</a:t>
            </a: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SIFILIS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971550" y="2276475"/>
            <a:ext cx="7921625" cy="2592388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Rastreio na consulta 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pré-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concepcional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Na  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1ª consulta, 2º e 3º trimestre em grupos de risco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Diagnóstico correcto durante período sífilis precoce, permite tratamento com cura na mãe e feto, prevenindo-se assim sífilis congénita –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Penicilina G</a:t>
            </a:r>
          </a:p>
        </p:txBody>
      </p:sp>
    </p:spTree>
    <p:extLst>
      <p:ext uri="{BB962C8B-B14F-4D97-AF65-F5344CB8AC3E}">
        <p14:creationId xmlns:p14="http://schemas.microsoft.com/office/powerpoint/2010/main" val="2376309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5FFA23-EC88-46CC-960F-DA64AF4F3A4F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8371" name="Rectangle 12"/>
          <p:cNvSpPr>
            <a:spLocks noChangeArrowheads="1"/>
          </p:cNvSpPr>
          <p:nvPr/>
        </p:nvSpPr>
        <p:spPr bwMode="auto">
          <a:xfrm>
            <a:off x="898525" y="1665288"/>
            <a:ext cx="354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INTERVENÇÃO EM SAÚDE:</a:t>
            </a: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260648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SIFILIS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>
          <a:xfrm>
            <a:off x="735013" y="2205038"/>
            <a:ext cx="8229600" cy="3168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60000"/>
              </a:lnSpc>
            </a:pP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Alergia à penicilina – </a:t>
            </a:r>
            <a:r>
              <a:rPr lang="pt-PT" altLang="pt-PT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eritromicina</a:t>
            </a: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(não atravessa placenta) – tratar </a:t>
            </a:r>
            <a:r>
              <a:rPr lang="pt-PT" altLang="pt-PT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RN</a:t>
            </a: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com penicilina – </a:t>
            </a:r>
            <a:r>
              <a:rPr lang="pt-PT" altLang="pt-PT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des-sensibilização</a:t>
            </a:r>
            <a:endParaRPr lang="pt-PT" altLang="pt-PT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Complicação do tratamento : febre, calafrios, mal-estar, contrações uterinas, choque, hipotensão e taquicardia</a:t>
            </a:r>
          </a:p>
          <a:p>
            <a:pPr eaLnBrk="1" hangingPunct="1">
              <a:lnSpc>
                <a:spcPct val="160000"/>
              </a:lnSpc>
            </a:pPr>
            <a:r>
              <a:rPr lang="pt-PT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antipiréticos/anti-inflamatórios/hospitalização</a:t>
            </a:r>
          </a:p>
        </p:txBody>
      </p:sp>
    </p:spTree>
    <p:extLst>
      <p:ext uri="{BB962C8B-B14F-4D97-AF65-F5344CB8AC3E}">
        <p14:creationId xmlns:p14="http://schemas.microsoft.com/office/powerpoint/2010/main" val="2578524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ubtítulo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671638"/>
          </a:xfrm>
        </p:spPr>
        <p:txBody>
          <a:bodyPr/>
          <a:lstStyle/>
          <a:p>
            <a:pPr eaLnBrk="1" hangingPunct="1"/>
            <a:r>
              <a:rPr lang="pt-PT" altLang="pt-PT" sz="4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VIH/SIDA</a:t>
            </a:r>
          </a:p>
        </p:txBody>
      </p:sp>
    </p:spTree>
    <p:extLst>
      <p:ext uri="{BB962C8B-B14F-4D97-AF65-F5344CB8AC3E}">
        <p14:creationId xmlns:p14="http://schemas.microsoft.com/office/powerpoint/2010/main" val="888692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26331E-4DD7-4D85-9C3A-68CB73AE43EC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260648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VIH/SIDA</a:t>
            </a:r>
          </a:p>
        </p:txBody>
      </p:sp>
      <p:sp>
        <p:nvSpPr>
          <p:cNvPr id="60420" name="Rectangle 12"/>
          <p:cNvSpPr>
            <a:spLocks noChangeArrowheads="1"/>
          </p:cNvSpPr>
          <p:nvPr/>
        </p:nvSpPr>
        <p:spPr bwMode="auto">
          <a:xfrm>
            <a:off x="898525" y="1665288"/>
            <a:ext cx="2366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EPIDEMIOLOGIA:</a:t>
            </a:r>
          </a:p>
        </p:txBody>
      </p:sp>
      <p:sp>
        <p:nvSpPr>
          <p:cNvPr id="5" name="Rectângulo 4"/>
          <p:cNvSpPr/>
          <p:nvPr/>
        </p:nvSpPr>
        <p:spPr>
          <a:xfrm>
            <a:off x="898525" y="2205038"/>
            <a:ext cx="7777163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“A infeção VIH, no nosso país, é adquirida quase exclusivamente por transmissão vertical.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Os dados do Grupo de Trabalho sobre a Infeção VIH na Criança (GTIVIHC), envolvendo 43 maternidades num total de 85135 partos mostraram, no ano de 2004, uma prevalência de grávidas infetadas de 3,6 em cada 1000 e uma taxa de transmissão vertical de 3,6%. Desde 2005 foi atingido o objetivo de reduzir a taxa de transmissão para valores inferiores a 2%.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Em cerca de 23% dos casos de infeção neonatal a transmissão é intrauterina, em cerca de 65% dos casos a infeção é adquirida no período peri-parto e em cerca de 12% é transmitida pelo leite materno.”</a:t>
            </a:r>
          </a:p>
        </p:txBody>
      </p:sp>
      <p:sp>
        <p:nvSpPr>
          <p:cNvPr id="60422" name="Rectângulo 11"/>
          <p:cNvSpPr>
            <a:spLocks noChangeArrowheads="1"/>
          </p:cNvSpPr>
          <p:nvPr/>
        </p:nvSpPr>
        <p:spPr bwMode="auto">
          <a:xfrm>
            <a:off x="898525" y="6494463"/>
            <a:ext cx="7202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000">
                <a:latin typeface="Calibri" pitchFamily="34" charset="0"/>
                <a:ea typeface="Calibri" pitchFamily="34" charset="0"/>
                <a:cs typeface="Calibri" pitchFamily="34" charset="0"/>
              </a:rPr>
              <a:t>O Protocolo de Prevenção da Transmissão Vertical do vírus da Imunodeficiência Humana (VIH),</a:t>
            </a:r>
            <a:r>
              <a:rPr lang="pt-PT" altLang="pt-PT" sz="1000" i="1">
                <a:latin typeface="Calibri" pitchFamily="34" charset="0"/>
                <a:ea typeface="Calibri" pitchFamily="34" charset="0"/>
                <a:cs typeface="Calibri" pitchFamily="34" charset="0"/>
              </a:rPr>
              <a:t>Acta Pediatr Port 2008;39(2):79-83</a:t>
            </a:r>
            <a:endParaRPr lang="pt-PT" altLang="pt-PT" sz="1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65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90600"/>
          </a:xfrm>
        </p:spPr>
        <p:txBody>
          <a:bodyPr/>
          <a:lstStyle/>
          <a:p>
            <a:r>
              <a:rPr lang="pt-PT" dirty="0" smtClean="0"/>
              <a:t>VIH/SIDA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Rastreio da infeção pelo Vírus da Imunodeficiência Humana (VIH):</a:t>
            </a:r>
          </a:p>
          <a:p>
            <a:r>
              <a:rPr lang="pt-PT" dirty="0"/>
              <a:t>Na infeção pelo VIH o risco de transmissão perinatal sem intervenção é de 15-40%, diminuindo para menos de 2% quando se realiza terapêutica durante a gravidez e se adotam medidas de prevenção no parto e se inibe a </a:t>
            </a:r>
            <a:r>
              <a:rPr lang="pt-PT" dirty="0" smtClean="0"/>
              <a:t>amamentação. </a:t>
            </a:r>
          </a:p>
          <a:p>
            <a:r>
              <a:rPr lang="pt-PT" dirty="0" smtClean="0"/>
              <a:t>É</a:t>
            </a:r>
            <a:r>
              <a:rPr lang="pt-PT" dirty="0"/>
              <a:t>, assim, consensual a importância do diagnóstico precoce na gravidez, para iniciar terapêutica materna e diminuir o risco de transmissão </a:t>
            </a:r>
            <a:r>
              <a:rPr lang="pt-PT" dirty="0" smtClean="0"/>
              <a:t>materno-fetal.</a:t>
            </a:r>
          </a:p>
          <a:p>
            <a:r>
              <a:rPr lang="pt-PT" sz="900" dirty="0" err="1" smtClean="0"/>
              <a:t>CN</a:t>
            </a:r>
            <a:r>
              <a:rPr lang="pt-PT" sz="900" dirty="0" smtClean="0"/>
              <a:t> nº 37 atualizada em 2013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39795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TOXOPLASMOSE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r>
              <a:rPr lang="pt-PT" dirty="0" smtClean="0"/>
              <a:t>EPIDEMIOLOGIA</a:t>
            </a:r>
          </a:p>
          <a:p>
            <a:pPr marL="0" indent="0" algn="ctr">
              <a:buNone/>
            </a:pPr>
            <a:r>
              <a:rPr lang="pt-PT" dirty="0" smtClean="0"/>
              <a:t>Infeção de distribuição mundial, com maior incidência em países de clima tropical</a:t>
            </a:r>
          </a:p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181450" cy="523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idx="1"/>
          </p:nvPr>
        </p:nvSpPr>
        <p:spPr>
          <a:xfrm>
            <a:off x="985838" y="1557338"/>
            <a:ext cx="3189287" cy="431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PT" altLang="pt-PT" sz="2400" b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RISCO PARA O FETO:</a:t>
            </a:r>
          </a:p>
        </p:txBody>
      </p:sp>
      <p:sp>
        <p:nvSpPr>
          <p:cNvPr id="61443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E87AB2-00AF-4455-8F6B-613E7F267BB6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1906588" y="198913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A transmissão pela mãe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(mesmo que assintomática)</a:t>
            </a:r>
          </a:p>
        </p:txBody>
      </p:sp>
      <p:sp>
        <p:nvSpPr>
          <p:cNvPr id="58373" name="AutoShape 7"/>
          <p:cNvSpPr>
            <a:spLocks noChangeArrowheads="1"/>
          </p:cNvSpPr>
          <p:nvPr/>
        </p:nvSpPr>
        <p:spPr bwMode="auto">
          <a:xfrm rot="10800000">
            <a:off x="3368675" y="2781300"/>
            <a:ext cx="1366838" cy="863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592138" y="2852738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Gravidez (15-30%)</a:t>
            </a:r>
          </a:p>
        </p:txBody>
      </p:sp>
      <p:sp>
        <p:nvSpPr>
          <p:cNvPr id="58375" name="Text Box 9"/>
          <p:cNvSpPr txBox="1">
            <a:spLocks noChangeArrowheads="1"/>
          </p:cNvSpPr>
          <p:nvPr/>
        </p:nvSpPr>
        <p:spPr bwMode="auto">
          <a:xfrm>
            <a:off x="4768850" y="2816225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Aleitamento (10-20%)</a:t>
            </a:r>
          </a:p>
        </p:txBody>
      </p:sp>
      <p:sp>
        <p:nvSpPr>
          <p:cNvPr id="58376" name="Text Box 10"/>
          <p:cNvSpPr txBox="1">
            <a:spLocks noChangeArrowheads="1"/>
          </p:cNvSpPr>
          <p:nvPr/>
        </p:nvSpPr>
        <p:spPr bwMode="auto">
          <a:xfrm>
            <a:off x="3471863" y="375285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>
                <a:latin typeface="Calibri" pitchFamily="34" charset="0"/>
                <a:ea typeface="Calibri" pitchFamily="34" charset="0"/>
                <a:cs typeface="Calibri" pitchFamily="34" charset="0"/>
              </a:rPr>
              <a:t>Parto</a:t>
            </a:r>
          </a:p>
        </p:txBody>
      </p:sp>
      <p:sp>
        <p:nvSpPr>
          <p:cNvPr id="58377" name="Oval 11"/>
          <p:cNvSpPr>
            <a:spLocks noChangeArrowheads="1"/>
          </p:cNvSpPr>
          <p:nvPr/>
        </p:nvSpPr>
        <p:spPr bwMode="auto">
          <a:xfrm>
            <a:off x="4233863" y="4652963"/>
            <a:ext cx="3384550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1800">
              <a:latin typeface="Garamond" pitchFamily="18" charset="0"/>
            </a:endParaRPr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4643438" y="4973638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Medidas preventivas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952500" y="4494213"/>
            <a:ext cx="2736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 eaLnBrk="1" hangingPunct="1">
              <a:spcBef>
                <a:spcPct val="50000"/>
              </a:spcBef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Causa de:</a:t>
            </a:r>
            <a:endParaRPr lang="pt-PT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85738" indent="-185738" eaLnBrk="1" hangingPunct="1">
              <a:buFontTx/>
              <a:buChar char="•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RPM</a:t>
            </a:r>
          </a:p>
          <a:p>
            <a:pPr marL="185738" indent="-185738" eaLnBrk="1" hangingPunct="1">
              <a:buFontTx/>
              <a:buChar char="•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Parto Pré-termo</a:t>
            </a:r>
          </a:p>
          <a:p>
            <a:pPr marL="185738" indent="-185738" eaLnBrk="1" hangingPunct="1">
              <a:buFontTx/>
              <a:buChar char="•"/>
              <a:defRPr/>
            </a:pP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RCIU</a:t>
            </a:r>
            <a:endParaRPr lang="pt-PT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541089" y="260648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VIH/SIDA</a:t>
            </a:r>
          </a:p>
        </p:txBody>
      </p:sp>
    </p:spTree>
    <p:extLst>
      <p:ext uri="{BB962C8B-B14F-4D97-AF65-F5344CB8AC3E}">
        <p14:creationId xmlns:p14="http://schemas.microsoft.com/office/powerpoint/2010/main" val="327963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 animBg="1"/>
      <p:bldP spid="58374" grpId="0"/>
      <p:bldP spid="58375" grpId="0"/>
      <p:bldP spid="58376" grpId="0"/>
      <p:bldP spid="58377" grpId="0" animBg="1"/>
      <p:bldP spid="56330" grpId="0"/>
      <p:bldP spid="1157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364D99-B3F9-4E4E-AE82-920D8584BE87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VIH/SIDA</a:t>
            </a:r>
          </a:p>
        </p:txBody>
      </p:sp>
      <p:sp>
        <p:nvSpPr>
          <p:cNvPr id="62468" name="Rectangle 12"/>
          <p:cNvSpPr>
            <a:spLocks noChangeArrowheads="1"/>
          </p:cNvSpPr>
          <p:nvPr/>
        </p:nvSpPr>
        <p:spPr bwMode="auto">
          <a:xfrm>
            <a:off x="898525" y="1557338"/>
            <a:ext cx="354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INTERVENÇÃO EM SAÚDE:</a:t>
            </a:r>
          </a:p>
        </p:txBody>
      </p:sp>
      <p:sp>
        <p:nvSpPr>
          <p:cNvPr id="2" name="Rectângulo 1"/>
          <p:cNvSpPr/>
          <p:nvPr/>
        </p:nvSpPr>
        <p:spPr>
          <a:xfrm>
            <a:off x="969963" y="2205038"/>
            <a:ext cx="7202487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itchFamily="2" charset="2"/>
              <a:buChar char="q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“Rastreio da infeção pelo vírus da imunodeficiência humana (VIH): </a:t>
            </a:r>
          </a:p>
          <a:p>
            <a:pPr marL="704850" indent="-342900" algn="just" eaLnBrk="1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todas as grávidas devem realizar rastreio da infeção pelo VIH, no 1º e 3º trimestre de gravidez; </a:t>
            </a:r>
          </a:p>
          <a:p>
            <a:pPr marL="704850" indent="-342900" algn="just" eaLnBrk="1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às grávidas sem serologia documentada na altura do parto, deve ser realizado teste rápido ante ou intraparto, tal como consta da Circular Normativa n.º1/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dsmia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, de 4/2/2004, da Direção-Geral da Saúde “Gravidez e vírus da imunodeficiência humana”. “</a:t>
            </a:r>
          </a:p>
        </p:txBody>
      </p:sp>
      <p:sp>
        <p:nvSpPr>
          <p:cNvPr id="62470" name="Rectângulo 7"/>
          <p:cNvSpPr>
            <a:spLocks noChangeArrowheads="1"/>
          </p:cNvSpPr>
          <p:nvPr/>
        </p:nvSpPr>
        <p:spPr bwMode="auto">
          <a:xfrm>
            <a:off x="3995738" y="5373688"/>
            <a:ext cx="453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latin typeface="Calibri" pitchFamily="34" charset="0"/>
                <a:ea typeface="Calibri" pitchFamily="34" charset="0"/>
                <a:cs typeface="Calibri" pitchFamily="34" charset="0"/>
              </a:rPr>
              <a:t>Direção Geral da Saúde, Norma nº 037/2011 de 30/09/11</a:t>
            </a:r>
          </a:p>
        </p:txBody>
      </p:sp>
    </p:spTree>
    <p:extLst>
      <p:ext uri="{BB962C8B-B14F-4D97-AF65-F5344CB8AC3E}">
        <p14:creationId xmlns:p14="http://schemas.microsoft.com/office/powerpoint/2010/main" val="228723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EE5004-F383-40D7-9656-D93926CBC3A4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VIH/SIDA</a:t>
            </a:r>
          </a:p>
        </p:txBody>
      </p:sp>
      <p:sp>
        <p:nvSpPr>
          <p:cNvPr id="63492" name="Rectangle 12"/>
          <p:cNvSpPr>
            <a:spLocks noChangeArrowheads="1"/>
          </p:cNvSpPr>
          <p:nvPr/>
        </p:nvSpPr>
        <p:spPr bwMode="auto">
          <a:xfrm>
            <a:off x="898525" y="1557338"/>
            <a:ext cx="4310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MEDIDAS PREVENTIVAS GERAIS:</a:t>
            </a:r>
          </a:p>
        </p:txBody>
      </p:sp>
      <p:sp>
        <p:nvSpPr>
          <p:cNvPr id="3" name="Rectângulo 2"/>
          <p:cNvSpPr/>
          <p:nvPr/>
        </p:nvSpPr>
        <p:spPr>
          <a:xfrm>
            <a:off x="898525" y="2168525"/>
            <a:ext cx="7994650" cy="3708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“Prevenção de transmissão vertical (Circular Normativa nº 2/DSMIA de 1998) Através do rastreio universal das mulheres em idade fértil, como parte integrante dos cuidados pré concecionais e de contactos e familiares </a:t>
            </a:r>
          </a:p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Segundo a circular normativa da DGS 01/DSMIA de 4 de Fevereiro de 2004, devem ser efetuadas duas serologias durante a gravidez: até às 14 semanas de gestação e às 32 semanas.:</a:t>
            </a:r>
          </a:p>
          <a:p>
            <a:pPr marL="723900" algn="just" eaLnBrk="1" hangingPunct="1">
              <a:spcAft>
                <a:spcPts val="600"/>
              </a:spcAft>
              <a:buClr>
                <a:schemeClr val="accent6"/>
              </a:buClr>
              <a:buFont typeface="Courier New" pitchFamily="49" charset="0"/>
              <a:buChar char="o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	Se durante a gravidez esta orientação não foi cumprida, deve fazer-se o teste rápido à grávida em trabalho de parto.</a:t>
            </a:r>
          </a:p>
          <a:p>
            <a:pPr marL="723900" algn="just" eaLnBrk="1" hangingPunct="1">
              <a:spcAft>
                <a:spcPts val="600"/>
              </a:spcAft>
              <a:buClr>
                <a:schemeClr val="accent6"/>
              </a:buClr>
              <a:buFont typeface="Courier New" pitchFamily="49" charset="0"/>
              <a:buChar char="o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	Deve ser estimulada a participação do pai no aconselhamento e realização simultânea do teste.”</a:t>
            </a:r>
          </a:p>
        </p:txBody>
      </p:sp>
      <p:sp>
        <p:nvSpPr>
          <p:cNvPr id="63494" name="Rectângulo 7"/>
          <p:cNvSpPr>
            <a:spLocks noChangeArrowheads="1"/>
          </p:cNvSpPr>
          <p:nvPr/>
        </p:nvSpPr>
        <p:spPr bwMode="auto">
          <a:xfrm>
            <a:off x="898525" y="6494463"/>
            <a:ext cx="7202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000">
                <a:latin typeface="Calibri" pitchFamily="34" charset="0"/>
                <a:ea typeface="Calibri" pitchFamily="34" charset="0"/>
                <a:cs typeface="Calibri" pitchFamily="34" charset="0"/>
              </a:rPr>
              <a:t>O Protocolo de Prevenção da Transmissão Vertical do vírus da Imunodeficiência Humana (VIH),</a:t>
            </a:r>
            <a:r>
              <a:rPr lang="pt-PT" altLang="pt-PT" sz="1000" i="1">
                <a:latin typeface="Calibri" pitchFamily="34" charset="0"/>
                <a:ea typeface="Calibri" pitchFamily="34" charset="0"/>
                <a:cs typeface="Calibri" pitchFamily="34" charset="0"/>
              </a:rPr>
              <a:t>Acta Pediatr Port 2008;39(2):79-83</a:t>
            </a:r>
            <a:endParaRPr lang="pt-PT" altLang="pt-PT" sz="1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78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C6C2EC-9E97-463B-BD23-B28F28BE3FAA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VIH/SIDA</a:t>
            </a:r>
          </a:p>
        </p:txBody>
      </p:sp>
      <p:sp>
        <p:nvSpPr>
          <p:cNvPr id="64516" name="Rectangle 12"/>
          <p:cNvSpPr>
            <a:spLocks noChangeArrowheads="1"/>
          </p:cNvSpPr>
          <p:nvPr/>
        </p:nvSpPr>
        <p:spPr bwMode="auto">
          <a:xfrm>
            <a:off x="898525" y="1557338"/>
            <a:ext cx="4310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MEDIDAS PREVENTIVAS GERAIS:</a:t>
            </a:r>
          </a:p>
        </p:txBody>
      </p:sp>
      <p:sp>
        <p:nvSpPr>
          <p:cNvPr id="6" name="Rectângulo 5"/>
          <p:cNvSpPr/>
          <p:nvPr/>
        </p:nvSpPr>
        <p:spPr>
          <a:xfrm>
            <a:off x="1116013" y="2155825"/>
            <a:ext cx="7127875" cy="3246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“As grávidas seropositivas devem ser orientadas para consulta de Alto Risco Obstétrico de Hospital de Apoio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Peri-natal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Diferenciado onde a intervenção será multidisciplinar: Obstetrícia, Pediatria, Infeciologia, Assistência Social e Psicologia.</a:t>
            </a:r>
          </a:p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Deve iniciar os antirretrovirais (ART) incluindo ZDV o mais cedo possível (14 semanas) e que a serologia do 3º trimestre seja conhecida em tempo útil no caso de seroconversão durante a gravidez, ou seja, de forma que a grávida possa iniciar terapêutica antes das 34 semanas.”</a:t>
            </a:r>
          </a:p>
        </p:txBody>
      </p:sp>
      <p:sp>
        <p:nvSpPr>
          <p:cNvPr id="64518" name="Rectângulo 7"/>
          <p:cNvSpPr>
            <a:spLocks noChangeArrowheads="1"/>
          </p:cNvSpPr>
          <p:nvPr/>
        </p:nvSpPr>
        <p:spPr bwMode="auto">
          <a:xfrm>
            <a:off x="898525" y="6494463"/>
            <a:ext cx="7202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000">
                <a:latin typeface="Calibri" pitchFamily="34" charset="0"/>
                <a:ea typeface="Calibri" pitchFamily="34" charset="0"/>
                <a:cs typeface="Calibri" pitchFamily="34" charset="0"/>
              </a:rPr>
              <a:t>O Protocolo de Prevenção da Transmissão Vertical do vírus da Imunodeficiência Humana (VIH),</a:t>
            </a:r>
            <a:r>
              <a:rPr lang="pt-PT" altLang="pt-PT" sz="1000" i="1">
                <a:latin typeface="Calibri" pitchFamily="34" charset="0"/>
                <a:ea typeface="Calibri" pitchFamily="34" charset="0"/>
                <a:cs typeface="Calibri" pitchFamily="34" charset="0"/>
              </a:rPr>
              <a:t>Acta Pediatr Port 2008;39(2):79-83</a:t>
            </a:r>
            <a:endParaRPr lang="pt-PT" altLang="pt-PT" sz="1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95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107381-404F-4BBD-BE3F-6B63DB83C291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VIH/SIDA</a:t>
            </a:r>
          </a:p>
        </p:txBody>
      </p:sp>
      <p:sp>
        <p:nvSpPr>
          <p:cNvPr id="65540" name="Rectangle 12"/>
          <p:cNvSpPr>
            <a:spLocks noChangeArrowheads="1"/>
          </p:cNvSpPr>
          <p:nvPr/>
        </p:nvSpPr>
        <p:spPr bwMode="auto">
          <a:xfrm>
            <a:off x="898525" y="1557338"/>
            <a:ext cx="4310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MEDIDAS PREVENTIVAS GERAIS:</a:t>
            </a:r>
          </a:p>
        </p:txBody>
      </p:sp>
      <p:sp>
        <p:nvSpPr>
          <p:cNvPr id="8" name="Rectângulo 7"/>
          <p:cNvSpPr/>
          <p:nvPr/>
        </p:nvSpPr>
        <p:spPr>
          <a:xfrm>
            <a:off x="969963" y="2133600"/>
            <a:ext cx="72040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“Evitar manobras invasivas, como colheita de sangue fetal ou aplicação de elétrodos no escalpe fetal.</a:t>
            </a:r>
          </a:p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Evitar rotura artificial das membranas.</a:t>
            </a:r>
          </a:p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Evitar a episiotomia.</a:t>
            </a:r>
          </a:p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O parto, idealmente, deve ser por cesariana antes do início do trabalho de parto e da rotura de membranas (cesariana eletiva). Nas situações de trabalho de parto iniciado e/ou rotura de membranas ou parto por outro motivo obstétrico a cesariana será a via de eleição.</a:t>
            </a:r>
          </a:p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Excecionalmente o parto vaginal pode ser opção sempre que seja previsível um parto não traumático e rápido.”</a:t>
            </a:r>
          </a:p>
        </p:txBody>
      </p:sp>
      <p:sp>
        <p:nvSpPr>
          <p:cNvPr id="65542" name="Rectângulo 8"/>
          <p:cNvSpPr>
            <a:spLocks noChangeArrowheads="1"/>
          </p:cNvSpPr>
          <p:nvPr/>
        </p:nvSpPr>
        <p:spPr bwMode="auto">
          <a:xfrm>
            <a:off x="898525" y="6494463"/>
            <a:ext cx="7202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000">
                <a:latin typeface="Calibri" pitchFamily="34" charset="0"/>
                <a:ea typeface="Calibri" pitchFamily="34" charset="0"/>
                <a:cs typeface="Calibri" pitchFamily="34" charset="0"/>
              </a:rPr>
              <a:t>O Protocolo de Prevenção da Transmissão Vertical do vírus da Imunodeficiência Humana (VIH),</a:t>
            </a:r>
            <a:r>
              <a:rPr lang="pt-PT" altLang="pt-PT" sz="1000" i="1">
                <a:latin typeface="Calibri" pitchFamily="34" charset="0"/>
                <a:ea typeface="Calibri" pitchFamily="34" charset="0"/>
                <a:cs typeface="Calibri" pitchFamily="34" charset="0"/>
              </a:rPr>
              <a:t>Acta Pediatr Port 2008;39(2):79-83</a:t>
            </a:r>
            <a:endParaRPr lang="pt-PT" altLang="pt-PT" sz="1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5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D355B8-22E4-40F8-9EC6-D2567EB1E294}" type="slidenum">
              <a:rPr lang="pt-PT" altLang="pt-PT" sz="1000">
                <a:solidFill>
                  <a:schemeClr val="tx2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pt-PT" altLang="pt-PT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VIH/SIDA</a:t>
            </a:r>
          </a:p>
        </p:txBody>
      </p:sp>
      <p:sp>
        <p:nvSpPr>
          <p:cNvPr id="66564" name="Rectangle 12"/>
          <p:cNvSpPr>
            <a:spLocks noChangeArrowheads="1"/>
          </p:cNvSpPr>
          <p:nvPr/>
        </p:nvSpPr>
        <p:spPr bwMode="auto">
          <a:xfrm>
            <a:off x="898525" y="1557338"/>
            <a:ext cx="4310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MEDIDAS PREVENTIVAS GERAIS:</a:t>
            </a:r>
          </a:p>
        </p:txBody>
      </p:sp>
      <p:sp>
        <p:nvSpPr>
          <p:cNvPr id="6" name="Rectângulo 5"/>
          <p:cNvSpPr/>
          <p:nvPr/>
        </p:nvSpPr>
        <p:spPr>
          <a:xfrm>
            <a:off x="1547813" y="2386013"/>
            <a:ext cx="6624637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“A clampagem do cordão umbilical deverá ser precoce, para minimizar a passagem de sangue materno para a circulação fetal.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Deve ser dado banho ao recém-nascido, em água corrente, antes da administração da Vitamina K.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O recém-nascido não deve receber aleitamento materno.”</a:t>
            </a:r>
          </a:p>
        </p:txBody>
      </p:sp>
      <p:sp>
        <p:nvSpPr>
          <p:cNvPr id="66566" name="Rectângulo 8"/>
          <p:cNvSpPr>
            <a:spLocks noChangeArrowheads="1"/>
          </p:cNvSpPr>
          <p:nvPr/>
        </p:nvSpPr>
        <p:spPr bwMode="auto">
          <a:xfrm>
            <a:off x="898525" y="6494463"/>
            <a:ext cx="7202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000">
                <a:latin typeface="Calibri" pitchFamily="34" charset="0"/>
                <a:ea typeface="Calibri" pitchFamily="34" charset="0"/>
                <a:cs typeface="Calibri" pitchFamily="34" charset="0"/>
              </a:rPr>
              <a:t>O Protocolo de Prevenção da Transmissão Vertical do vírus da Imunodeficiência Humana (VIH),</a:t>
            </a:r>
            <a:r>
              <a:rPr lang="pt-PT" altLang="pt-PT" sz="1000" i="1">
                <a:latin typeface="Calibri" pitchFamily="34" charset="0"/>
                <a:ea typeface="Calibri" pitchFamily="34" charset="0"/>
                <a:cs typeface="Calibri" pitchFamily="34" charset="0"/>
              </a:rPr>
              <a:t>Acta Pediatr Port 2008;39(2):79-83</a:t>
            </a:r>
            <a:endParaRPr lang="pt-PT" altLang="pt-PT" sz="1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97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ubtítulo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671638"/>
          </a:xfrm>
        </p:spPr>
        <p:txBody>
          <a:bodyPr/>
          <a:lstStyle/>
          <a:p>
            <a:pPr eaLnBrk="1" hangingPunct="1"/>
            <a:r>
              <a:rPr lang="pt-PT" altLang="pt-PT" sz="4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GRUPO </a:t>
            </a:r>
            <a:r>
              <a:rPr lang="pt-PT" altLang="pt-PT" sz="40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TORCH</a:t>
            </a:r>
            <a:endParaRPr lang="pt-PT" altLang="pt-PT" sz="40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pt-PT" altLang="pt-PT" sz="4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HEPATITE</a:t>
            </a:r>
          </a:p>
        </p:txBody>
      </p:sp>
    </p:spTree>
    <p:extLst>
      <p:ext uri="{BB962C8B-B14F-4D97-AF65-F5344CB8AC3E}">
        <p14:creationId xmlns:p14="http://schemas.microsoft.com/office/powerpoint/2010/main" val="2320387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ângulo 4"/>
          <p:cNvSpPr>
            <a:spLocks noChangeArrowheads="1"/>
          </p:cNvSpPr>
          <p:nvPr/>
        </p:nvSpPr>
        <p:spPr bwMode="auto">
          <a:xfrm>
            <a:off x="1258888" y="2349500"/>
            <a:ext cx="69135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Principal reservatório da infeção são os portadores crónicos </a:t>
            </a:r>
          </a:p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No adulto as vias de transmissão sexual e hemática são as mais importantes.</a:t>
            </a:r>
          </a:p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Na criança a transmissão pode ser vertical – mãe/filho – durante a gravidez e/ou parto ou horizontal, através do contacto íntimo com adultos ou crianças infetadas.</a:t>
            </a:r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468313" y="302989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HEPATITE B</a:t>
            </a:r>
          </a:p>
        </p:txBody>
      </p:sp>
      <p:sp>
        <p:nvSpPr>
          <p:cNvPr id="68612" name="Rectangle 12"/>
          <p:cNvSpPr>
            <a:spLocks noChangeArrowheads="1"/>
          </p:cNvSpPr>
          <p:nvPr/>
        </p:nvSpPr>
        <p:spPr bwMode="auto">
          <a:xfrm>
            <a:off x="898525" y="1557338"/>
            <a:ext cx="2366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EPIDEMIOLOGIA:</a:t>
            </a:r>
          </a:p>
        </p:txBody>
      </p:sp>
      <p:sp>
        <p:nvSpPr>
          <p:cNvPr id="64517" name="Rectângulo 2"/>
          <p:cNvSpPr>
            <a:spLocks noChangeArrowheads="1"/>
          </p:cNvSpPr>
          <p:nvPr/>
        </p:nvSpPr>
        <p:spPr bwMode="auto">
          <a:xfrm>
            <a:off x="1552575" y="4973638"/>
            <a:ext cx="6048375" cy="40005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pt-PT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Hepatite B é uma doença de declaração obrigatória</a:t>
            </a:r>
          </a:p>
        </p:txBody>
      </p:sp>
    </p:spTree>
    <p:extLst>
      <p:ext uri="{BB962C8B-B14F-4D97-AF65-F5344CB8AC3E}">
        <p14:creationId xmlns:p14="http://schemas.microsoft.com/office/powerpoint/2010/main" val="3551100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ângulo 3"/>
          <p:cNvSpPr>
            <a:spLocks noChangeArrowheads="1"/>
          </p:cNvSpPr>
          <p:nvPr/>
        </p:nvSpPr>
        <p:spPr bwMode="auto">
          <a:xfrm>
            <a:off x="971550" y="2060575"/>
            <a:ext cx="73453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Cerca de 25% dos infetados apresenta quadro de hepatite aguda.</a:t>
            </a:r>
          </a:p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Cerca de 70 a 90% dos RN o risco de evolução para a cronicidade é mais elevado.</a:t>
            </a:r>
          </a:p>
        </p:txBody>
      </p:sp>
      <p:sp>
        <p:nvSpPr>
          <p:cNvPr id="64516" name="Rectângulo 4"/>
          <p:cNvSpPr>
            <a:spLocks noChangeArrowheads="1"/>
          </p:cNvSpPr>
          <p:nvPr/>
        </p:nvSpPr>
        <p:spPr bwMode="auto">
          <a:xfrm>
            <a:off x="971550" y="3657600"/>
            <a:ext cx="734536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Não 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há/ 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ou desconhecido</a:t>
            </a:r>
          </a:p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Vacinação 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do RN de mães com antigénio específico positivo (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HbsAg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+)</a:t>
            </a:r>
          </a:p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Nas 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1ªs 24h de vida, a imunoglobulina contra a Hepatite B – imunidade passiva imediata.</a:t>
            </a:r>
          </a:p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A 1ª dose da vacina pode ser administrada 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mesmo dia ou nos 7 dias seguintes e as 2ª e 3ª doses, 1 e 6 meses depois, respetivamente.</a:t>
            </a:r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468313" y="188640"/>
            <a:ext cx="8207375" cy="893763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HEPATITE B</a:t>
            </a:r>
          </a:p>
        </p:txBody>
      </p:sp>
      <p:sp>
        <p:nvSpPr>
          <p:cNvPr id="65541" name="Rectângulo 1"/>
          <p:cNvSpPr>
            <a:spLocks noChangeArrowheads="1"/>
          </p:cNvSpPr>
          <p:nvPr/>
        </p:nvSpPr>
        <p:spPr bwMode="auto">
          <a:xfrm>
            <a:off x="971550" y="1589088"/>
            <a:ext cx="561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CONSEQUÊNCIAS DA INFEÇÃO MATERNA</a:t>
            </a:r>
          </a:p>
        </p:txBody>
      </p:sp>
      <p:sp>
        <p:nvSpPr>
          <p:cNvPr id="65542" name="Rectângulo 2"/>
          <p:cNvSpPr>
            <a:spLocks noChangeArrowheads="1"/>
          </p:cNvSpPr>
          <p:nvPr/>
        </p:nvSpPr>
        <p:spPr bwMode="auto">
          <a:xfrm>
            <a:off x="1027113" y="3230563"/>
            <a:ext cx="196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E78A00"/>
              </a:buClr>
              <a:buSzTx/>
              <a:buFontTx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TRATAMENTO</a:t>
            </a:r>
          </a:p>
        </p:txBody>
      </p:sp>
    </p:spTree>
    <p:extLst>
      <p:ext uri="{BB962C8B-B14F-4D97-AF65-F5344CB8AC3E}">
        <p14:creationId xmlns:p14="http://schemas.microsoft.com/office/powerpoint/2010/main" val="2713166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  <p:bldP spid="65541" grpId="0"/>
      <p:bldP spid="6554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ângulo 3"/>
          <p:cNvSpPr>
            <a:spLocks noChangeArrowheads="1"/>
          </p:cNvSpPr>
          <p:nvPr/>
        </p:nvSpPr>
        <p:spPr bwMode="auto">
          <a:xfrm>
            <a:off x="971550" y="1598613"/>
            <a:ext cx="345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INTERVENÇÃO EM SAÚDE</a:t>
            </a:r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468313" y="116632"/>
            <a:ext cx="8207375" cy="893763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HEPATITE B</a:t>
            </a:r>
          </a:p>
        </p:txBody>
      </p:sp>
      <p:sp>
        <p:nvSpPr>
          <p:cNvPr id="70660" name="Rectângulo 5"/>
          <p:cNvSpPr>
            <a:spLocks noChangeArrowheads="1"/>
          </p:cNvSpPr>
          <p:nvPr/>
        </p:nvSpPr>
        <p:spPr bwMode="auto">
          <a:xfrm>
            <a:off x="3995738" y="5373688"/>
            <a:ext cx="4537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Direção Geral da Saúde, Norma nº 037/2011 </a:t>
            </a:r>
            <a:r>
              <a:rPr lang="pt-PT" altLang="pt-PT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ATUALIZADA EM 2013</a:t>
            </a:r>
            <a:endParaRPr lang="pt-PT" altLang="pt-PT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971550" y="2406650"/>
            <a:ext cx="72009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Aft>
                <a:spcPts val="1200"/>
              </a:spcAft>
              <a:buClr>
                <a:schemeClr val="bg2"/>
              </a:buClr>
              <a:buFont typeface="Wingdings" pitchFamily="2" charset="2"/>
              <a:buChar char="q"/>
              <a:defRPr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Rastreio da hepatite B:</a:t>
            </a:r>
          </a:p>
          <a:p>
            <a:pPr marL="704850" indent="-342900" algn="just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i. deve ser realizado o rastreio da hepatite B no 1º trimestre de gravidez, incluindo as grávidas que têm história de vacinação prévia documentada, utilizando a pesquisa de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AgHBs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704850" indent="-342900" algn="just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PT" sz="2000" dirty="0" err="1">
                <a:latin typeface="Calibri" pitchFamily="34" charset="0"/>
                <a:cs typeface="Calibri" pitchFamily="34" charset="0"/>
              </a:rPr>
              <a:t>ii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. apenas as grávidas não vacinadas e cujo rastreio foi negativo no 1º trimestre, devem repetir a pesquisa do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AgHBs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no 3º trimestre.</a:t>
            </a:r>
          </a:p>
        </p:txBody>
      </p:sp>
    </p:spTree>
    <p:extLst>
      <p:ext uri="{BB962C8B-B14F-4D97-AF65-F5344CB8AC3E}">
        <p14:creationId xmlns:p14="http://schemas.microsoft.com/office/powerpoint/2010/main" val="372527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TOXOPLASMOSE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AGENTE ETIOLÓGICO</a:t>
            </a:r>
          </a:p>
          <a:p>
            <a:r>
              <a:rPr lang="pt-PT" i="1" dirty="0" err="1" smtClean="0"/>
              <a:t>TOXOPLASMA</a:t>
            </a:r>
            <a:r>
              <a:rPr lang="pt-PT" i="1" dirty="0" smtClean="0"/>
              <a:t> </a:t>
            </a:r>
            <a:r>
              <a:rPr lang="pt-PT" i="1" dirty="0" err="1" smtClean="0"/>
              <a:t>GONDII</a:t>
            </a:r>
            <a:endParaRPr lang="pt-PT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curvada à direita 3"/>
          <p:cNvSpPr/>
          <p:nvPr/>
        </p:nvSpPr>
        <p:spPr>
          <a:xfrm>
            <a:off x="1043608" y="2996952"/>
            <a:ext cx="4824536" cy="2448272"/>
          </a:xfrm>
          <a:prstGeom prst="curvedRightArrow">
            <a:avLst>
              <a:gd name="adj1" fmla="val 25000"/>
              <a:gd name="adj2" fmla="val 371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chemeClr val="tx1"/>
                </a:solidFill>
              </a:rPr>
              <a:t>PARASITA INTRACELULAR</a:t>
            </a:r>
            <a:endParaRPr lang="pt-P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/>
              <a:t>O rastreio da hepatite B na grávida iniciou-se em </a:t>
            </a:r>
            <a:r>
              <a:rPr lang="pt-PT" dirty="0" smtClean="0"/>
              <a:t>1992</a:t>
            </a:r>
            <a:r>
              <a:rPr lang="pt-PT" dirty="0"/>
              <a:t>. Identificando as mulheres </a:t>
            </a:r>
            <a:r>
              <a:rPr lang="pt-PT" dirty="0" err="1"/>
              <a:t>AgHBs</a:t>
            </a:r>
            <a:r>
              <a:rPr lang="pt-PT" dirty="0"/>
              <a:t> positivas é possível uma intervenção precoce e eficaz no recém-nascido que tem indicação para administração de imunoglobulina específica e vacina nas primeiras 12 - 24 horas de vida, o que reduz o seu risco de infeção em 95% dos </a:t>
            </a:r>
            <a:r>
              <a:rPr lang="pt-PT" dirty="0" smtClean="0"/>
              <a:t>casos</a:t>
            </a:r>
          </a:p>
          <a:p>
            <a:r>
              <a:rPr lang="pt-PT" dirty="0" smtClean="0"/>
              <a:t>A </a:t>
            </a:r>
            <a:r>
              <a:rPr lang="pt-PT" dirty="0"/>
              <a:t>vacinação universal contra a hepatite B em Portugal condicionou o controlo e diminuição desta </a:t>
            </a:r>
            <a:r>
              <a:rPr lang="pt-PT" dirty="0" smtClean="0"/>
              <a:t>infeção</a:t>
            </a:r>
          </a:p>
          <a:p>
            <a:r>
              <a:rPr lang="pt-PT" dirty="0" smtClean="0"/>
              <a:t> </a:t>
            </a:r>
            <a:r>
              <a:rPr lang="pt-PT" dirty="0"/>
              <a:t>A taxa de cobertura de recém-nascidos, crianças e adolescentes é elevada (&gt; 95</a:t>
            </a:r>
            <a:r>
              <a:rPr lang="pt-PT" dirty="0" smtClean="0"/>
              <a:t>%)</a:t>
            </a:r>
          </a:p>
          <a:p>
            <a:r>
              <a:rPr lang="pt-PT" dirty="0" smtClean="0"/>
              <a:t> </a:t>
            </a:r>
            <a:r>
              <a:rPr lang="pt-PT" dirty="0"/>
              <a:t>Atualmente Portugal pode ser considerado um país de prevalência baixa, com uma percentagem estimada de portadores </a:t>
            </a:r>
            <a:r>
              <a:rPr lang="pt-PT" dirty="0" err="1"/>
              <a:t>AgHBs</a:t>
            </a:r>
            <a:r>
              <a:rPr lang="pt-PT" dirty="0"/>
              <a:t> de 1%. Contudo, existem subgrupos em que a prevalência é mais elevada, como sejam, migrantes (5%) e utilizadores de drogas </a:t>
            </a:r>
            <a:r>
              <a:rPr lang="pt-PT" dirty="0" smtClean="0"/>
              <a:t>endovenosas</a:t>
            </a:r>
          </a:p>
          <a:p>
            <a:r>
              <a:rPr lang="pt-PT" dirty="0" smtClean="0"/>
              <a:t> </a:t>
            </a:r>
            <a:r>
              <a:rPr lang="pt-PT" dirty="0"/>
              <a:t>Rastrear apenas as mulheres de risco pode levar a não diagnosticar 50% das mulheres </a:t>
            </a:r>
            <a:r>
              <a:rPr lang="pt-PT" dirty="0" err="1"/>
              <a:t>infectadas</a:t>
            </a:r>
            <a:r>
              <a:rPr lang="pt-PT" dirty="0"/>
              <a:t> com o vírus da hepatite </a:t>
            </a:r>
            <a:r>
              <a:rPr lang="pt-PT" dirty="0" smtClean="0"/>
              <a:t>B.</a:t>
            </a:r>
            <a:endParaRPr lang="pt-PT" dirty="0"/>
          </a:p>
        </p:txBody>
      </p:sp>
      <p:sp>
        <p:nvSpPr>
          <p:cNvPr id="4" name="Título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HEPATITE B</a:t>
            </a:r>
          </a:p>
        </p:txBody>
      </p:sp>
    </p:spTree>
    <p:extLst>
      <p:ext uri="{BB962C8B-B14F-4D97-AF65-F5344CB8AC3E}">
        <p14:creationId xmlns:p14="http://schemas.microsoft.com/office/powerpoint/2010/main" val="25925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ângulo 3"/>
          <p:cNvSpPr>
            <a:spLocks noChangeArrowheads="1"/>
          </p:cNvSpPr>
          <p:nvPr/>
        </p:nvSpPr>
        <p:spPr bwMode="auto">
          <a:xfrm>
            <a:off x="971550" y="1598613"/>
            <a:ext cx="345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INTERVENÇÃO EM SAÚDE</a:t>
            </a:r>
          </a:p>
        </p:txBody>
      </p:sp>
      <p:sp>
        <p:nvSpPr>
          <p:cNvPr id="65540" name="Rectângulo 4"/>
          <p:cNvSpPr>
            <a:spLocks noChangeArrowheads="1"/>
          </p:cNvSpPr>
          <p:nvPr/>
        </p:nvSpPr>
        <p:spPr bwMode="auto">
          <a:xfrm>
            <a:off x="1258888" y="2349500"/>
            <a:ext cx="69135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Todos os RN e todos os adolescentes devem ser vacinados, de acordo com o PNV</a:t>
            </a:r>
          </a:p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Na Consulta pré-concecional fazer a pesquisa do antigénio </a:t>
            </a:r>
            <a:r>
              <a:rPr lang="pt-PT" sz="2000" dirty="0" err="1">
                <a:latin typeface="Calibri" pitchFamily="34" charset="0"/>
                <a:cs typeface="Calibri" pitchFamily="34" charset="0"/>
              </a:rPr>
              <a:t>HBs</a:t>
            </a:r>
            <a:endParaRPr lang="pt-PT" sz="20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pt-PT" sz="2000" dirty="0">
                <a:latin typeface="Calibri" pitchFamily="34" charset="0"/>
                <a:cs typeface="Calibri" pitchFamily="34" charset="0"/>
              </a:rPr>
              <a:t>O mais precoce na gravidez, tendo esta de ser repetida no final da gravidez, se a mulher pertencer a grupos considerados de risco para a hepatite B</a:t>
            </a:r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468313" y="476250"/>
            <a:ext cx="8207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INFEÇÕES TORCH</a:t>
            </a:r>
          </a:p>
          <a:p>
            <a:pPr algn="ctr" eaLnBrk="1" hangingPunct="1">
              <a:defRPr/>
            </a:pP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OUTRAS: HEPATITE B</a:t>
            </a:r>
          </a:p>
        </p:txBody>
      </p:sp>
    </p:spTree>
    <p:extLst>
      <p:ext uri="{BB962C8B-B14F-4D97-AF65-F5344CB8AC3E}">
        <p14:creationId xmlns:p14="http://schemas.microsoft.com/office/powerpoint/2010/main" val="342197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PARA LEITURA</a:t>
            </a:r>
            <a:endParaRPr lang="pt-P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48" y="1219200"/>
            <a:ext cx="3648504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1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000" b="1" smtClean="0">
                <a:latin typeface="Calibri" pitchFamily="34" charset="0"/>
              </a:rPr>
              <a:t>Bibliografia:</a:t>
            </a:r>
          </a:p>
          <a:p>
            <a:endParaRPr lang="pt-PT" altLang="pt-PT" sz="2000" smtClean="0">
              <a:latin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pt-PT" altLang="pt-PT" sz="2000" smtClean="0">
                <a:latin typeface="Calibri" pitchFamily="34" charset="0"/>
              </a:rPr>
              <a:t>BOBAK, M.; LOWDERMILK, D.L.; JENSEN, M:D -Enfermagem na Maternidade. 4ª ed. Loures: Lusociência, 1999. ISBN 972-8383-09-6.</a:t>
            </a:r>
          </a:p>
          <a:p>
            <a:pPr>
              <a:buClr>
                <a:schemeClr val="tx2"/>
              </a:buClr>
            </a:pPr>
            <a:r>
              <a:rPr lang="pt-PT" altLang="pt-PT" sz="2000" smtClean="0">
                <a:latin typeface="Calibri" pitchFamily="34" charset="0"/>
              </a:rPr>
              <a:t>DIRECÇÃO GERAL DA SAÚDE –</a:t>
            </a:r>
            <a:r>
              <a:rPr lang="pt-PT" altLang="pt-PT" sz="2000" i="1" smtClean="0">
                <a:latin typeface="Calibri" pitchFamily="34" charset="0"/>
              </a:rPr>
              <a:t>Saúde Reprodutiva: doenças infecciosas e gravidez</a:t>
            </a:r>
            <a:r>
              <a:rPr lang="pt-PT" altLang="pt-PT" sz="2000" smtClean="0">
                <a:latin typeface="Calibri" pitchFamily="34" charset="0"/>
              </a:rPr>
              <a:t>. Lisboa: Direcção Geral da Saúde, Divisão de Saúde Materna, Infantil e dos Adolescentes, 2000 (Orientações Técnicas-11).</a:t>
            </a:r>
          </a:p>
          <a:p>
            <a:pPr>
              <a:buClr>
                <a:schemeClr val="tx2"/>
              </a:buClr>
            </a:pPr>
            <a:r>
              <a:rPr lang="pt-PT" altLang="pt-PT" sz="2000" smtClean="0">
                <a:latin typeface="Calibri" pitchFamily="34" charset="0"/>
              </a:rPr>
              <a:t>MENDES, Mário-Curso de Obstetrícia. Coimbra: Centro Cultural da maternidade Dr. Daniel de Matos, 1991.</a:t>
            </a:r>
          </a:p>
        </p:txBody>
      </p:sp>
      <p:sp>
        <p:nvSpPr>
          <p:cNvPr id="4" name="Rectângulo 3"/>
          <p:cNvSpPr>
            <a:spLocks noChangeArrowheads="1"/>
          </p:cNvSpPr>
          <p:nvPr/>
        </p:nvSpPr>
        <p:spPr bwMode="auto">
          <a:xfrm>
            <a:off x="682625" y="620713"/>
            <a:ext cx="770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COMPLICAÇÕES NA GRAVIDEZ: </a:t>
            </a:r>
            <a:r>
              <a:rPr lang="pt-PT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INFEÇÕES</a:t>
            </a:r>
          </a:p>
        </p:txBody>
      </p:sp>
    </p:spTree>
    <p:extLst>
      <p:ext uri="{BB962C8B-B14F-4D97-AF65-F5344CB8AC3E}">
        <p14:creationId xmlns:p14="http://schemas.microsoft.com/office/powerpoint/2010/main" val="20302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TOXOPLASMOSE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MODOS DE TRANSMISSÃO</a:t>
            </a:r>
          </a:p>
          <a:p>
            <a:r>
              <a:rPr lang="pt-PT" dirty="0" smtClean="0"/>
              <a:t>VIA ORAL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INGESTÃO DE </a:t>
            </a:r>
            <a:r>
              <a:rPr lang="pt-PT" dirty="0" err="1" smtClean="0"/>
              <a:t>OOCISTOS</a:t>
            </a:r>
            <a:r>
              <a:rPr lang="pt-PT" dirty="0" smtClean="0"/>
              <a:t> (</a:t>
            </a:r>
            <a:r>
              <a:rPr lang="pt-PT" sz="2400" dirty="0" smtClean="0"/>
              <a:t>presentes em alimentos, agua, solo, lixo contaminado com fezes de felinos e /ou </a:t>
            </a:r>
            <a:r>
              <a:rPr lang="pt-PT" sz="2400" dirty="0" err="1" smtClean="0"/>
              <a:t>bradizoídes</a:t>
            </a:r>
            <a:r>
              <a:rPr lang="pt-PT" sz="2400" dirty="0" smtClean="0"/>
              <a:t> (presentes em carnes de hospedeiros intermediários)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/>
              <a:t>Não está demonstrada a transmissão por meio do aleitamento materno ou por contacto direto entre humanos</a:t>
            </a:r>
            <a:endParaRPr lang="pt-PT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297832" cy="208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82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632848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INFEÇÃO MATERNA POR </a:t>
            </a:r>
            <a:r>
              <a:rPr lang="pt-PT" dirty="0" err="1" smtClean="0">
                <a:solidFill>
                  <a:schemeClr val="tx1"/>
                </a:solidFill>
              </a:rPr>
              <a:t>TOXOPLASMA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GONDII</a:t>
            </a:r>
            <a:r>
              <a:rPr lang="pt-PT" dirty="0" smtClean="0">
                <a:solidFill>
                  <a:schemeClr val="tx1"/>
                </a:solidFill>
              </a:rPr>
              <a:t> É SUBCLÍNICA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OCORREM MANIFESTAÇÕES CLINICAS EM 10% DAS PESSOAS AFETADAS: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INESPECÍFICAS</a:t>
            </a:r>
            <a:endParaRPr lang="pt-PT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QUADRO DE FADIGA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MIALGIAS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 err="1" smtClean="0">
                <a:solidFill>
                  <a:schemeClr val="tx1"/>
                </a:solidFill>
              </a:rPr>
              <a:t>LINFADENOPATIAS</a:t>
            </a:r>
            <a:r>
              <a:rPr lang="pt-PT" dirty="0" smtClean="0">
                <a:solidFill>
                  <a:schemeClr val="tx1"/>
                </a:solidFill>
              </a:rPr>
              <a:t> OCCIPITAL E /OU CERVICAL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25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74913" y="1988840"/>
            <a:ext cx="7416824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400" dirty="0" smtClean="0">
                <a:solidFill>
                  <a:schemeClr val="tx1"/>
                </a:solidFill>
              </a:rPr>
              <a:t>Potencial infetante para o feto</a:t>
            </a:r>
          </a:p>
          <a:p>
            <a:endParaRPr lang="pt-PT" sz="2400" dirty="0" smtClean="0">
              <a:solidFill>
                <a:schemeClr val="tx1"/>
              </a:solidFill>
            </a:endParaRPr>
          </a:p>
          <a:p>
            <a:r>
              <a:rPr lang="pt-PT" sz="2400" dirty="0" smtClean="0">
                <a:solidFill>
                  <a:schemeClr val="tx1"/>
                </a:solidFill>
              </a:rPr>
              <a:t>•Gravidade clínica –se a infeção materna ocorrer no 1º trimestre a transmissão fetal é menos frequente, mas a doença no </a:t>
            </a:r>
            <a:r>
              <a:rPr lang="pt-PT" sz="2400" dirty="0" err="1" smtClean="0">
                <a:solidFill>
                  <a:schemeClr val="tx1"/>
                </a:solidFill>
              </a:rPr>
              <a:t>RN</a:t>
            </a:r>
            <a:r>
              <a:rPr lang="pt-PT" sz="2400" dirty="0" smtClean="0">
                <a:solidFill>
                  <a:schemeClr val="tx1"/>
                </a:solidFill>
              </a:rPr>
              <a:t> é mais grave</a:t>
            </a:r>
          </a:p>
          <a:p>
            <a:endParaRPr lang="pt-PT" sz="2400" dirty="0" smtClean="0">
              <a:solidFill>
                <a:schemeClr val="tx1"/>
              </a:solidFill>
            </a:endParaRPr>
          </a:p>
          <a:p>
            <a:r>
              <a:rPr lang="pt-PT" sz="2400" dirty="0" smtClean="0">
                <a:solidFill>
                  <a:schemeClr val="tx1"/>
                </a:solidFill>
              </a:rPr>
              <a:t>•Se a infeção for no 3º trimestre a transmissão ao feto é mais frequente mas a doença no </a:t>
            </a:r>
            <a:r>
              <a:rPr lang="pt-PT" sz="2400" dirty="0" err="1" smtClean="0">
                <a:solidFill>
                  <a:schemeClr val="tx1"/>
                </a:solidFill>
              </a:rPr>
              <a:t>RN</a:t>
            </a:r>
            <a:r>
              <a:rPr lang="pt-PT" sz="2400" dirty="0" smtClean="0">
                <a:solidFill>
                  <a:schemeClr val="tx1"/>
                </a:solidFill>
              </a:rPr>
              <a:t> é quase sempre subclínica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82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2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940</TotalTime>
  <Words>3761</Words>
  <Application>Microsoft Office PowerPoint</Application>
  <PresentationFormat>Apresentação no Ecrã (4:3)</PresentationFormat>
  <Paragraphs>484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63</vt:i4>
      </vt:variant>
    </vt:vector>
  </HeadingPairs>
  <TitlesOfParts>
    <vt:vector size="64" baseType="lpstr">
      <vt:lpstr>Origem</vt:lpstr>
      <vt:lpstr> INFEÇÕES NA GRAVIDEZ Prof.Ana Poço +Prof.Teresa Silava </vt:lpstr>
      <vt:lpstr>INFEÇÕES NA GRAVIDEZ</vt:lpstr>
      <vt:lpstr>INFEÇÕES NA GRAVIDEZ</vt:lpstr>
      <vt:lpstr>INFEÇÕES TORCH</vt:lpstr>
      <vt:lpstr>TOXOPLASMOSE</vt:lpstr>
      <vt:lpstr>TOXOPLASMOSE</vt:lpstr>
      <vt:lpstr>TOXOPLASMOSE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TRATAMENTO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VIH/SIDA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COMPLICAÇÕES NA GRAVIDEZ: INFEÇÕES TORCH OUTRAS: HEPATITE B</vt:lpstr>
      <vt:lpstr>Apresentação do PowerPoint</vt:lpstr>
      <vt:lpstr>PARA LEITURA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INFEÇÕES NA GRAVIDEZ</dc:title>
  <dc:creator>Docente</dc:creator>
  <cp:lastModifiedBy>Ana Poco</cp:lastModifiedBy>
  <cp:revision>50</cp:revision>
  <dcterms:created xsi:type="dcterms:W3CDTF">2014-10-28T11:46:13Z</dcterms:created>
  <dcterms:modified xsi:type="dcterms:W3CDTF">2016-10-19T22:24:13Z</dcterms:modified>
</cp:coreProperties>
</file>