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74" r:id="rId3"/>
    <p:sldId id="258" r:id="rId4"/>
    <p:sldId id="282" r:id="rId5"/>
    <p:sldId id="283" r:id="rId6"/>
    <p:sldId id="260" r:id="rId7"/>
    <p:sldId id="262" r:id="rId8"/>
    <p:sldId id="281" r:id="rId9"/>
    <p:sldId id="276" r:id="rId10"/>
    <p:sldId id="277" r:id="rId11"/>
    <p:sldId id="278" r:id="rId12"/>
    <p:sldId id="280" r:id="rId13"/>
    <p:sldId id="271" r:id="rId14"/>
    <p:sldId id="272" r:id="rId15"/>
    <p:sldId id="273" r:id="rId16"/>
    <p:sldId id="279" r:id="rId17"/>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299" y="-4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68B6FA-0BC5-4C34-936B-4A0B94F47516}" type="datetimeFigureOut">
              <a:rPr lang="pt-PT" smtClean="0"/>
              <a:t>15/09/2016</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49524-7DB8-4EFE-A987-B69B8E747313}" type="slidenum">
              <a:rPr lang="pt-PT" smtClean="0"/>
              <a:t>‹nº›</a:t>
            </a:fld>
            <a:endParaRPr lang="pt-PT"/>
          </a:p>
        </p:txBody>
      </p:sp>
    </p:spTree>
    <p:extLst>
      <p:ext uri="{BB962C8B-B14F-4D97-AF65-F5344CB8AC3E}">
        <p14:creationId xmlns:p14="http://schemas.microsoft.com/office/powerpoint/2010/main" val="305273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A ovulação ocorre em regra cerca de 12 a 16 dias antes da menstruação.</a:t>
            </a:r>
          </a:p>
          <a:p>
            <a:r>
              <a:rPr lang="pt-PT" dirty="0" smtClean="0"/>
              <a:t>No caso de ciclos irregulares: (Nº dias Ciclo mais curto-18</a:t>
            </a:r>
            <a:r>
              <a:rPr lang="pt-PT" baseline="0" dirty="0" smtClean="0"/>
              <a:t> dias= X); (</a:t>
            </a:r>
            <a:r>
              <a:rPr lang="pt-PT" dirty="0" smtClean="0"/>
              <a:t>Nº dias Ciclo mais longo-11</a:t>
            </a:r>
            <a:r>
              <a:rPr lang="pt-PT" baseline="0" dirty="0" smtClean="0"/>
              <a:t> dias= Y); isto é PF será compreendido entre </a:t>
            </a:r>
            <a:r>
              <a:rPr lang="pt-PT" baseline="0" dirty="0" err="1" smtClean="0"/>
              <a:t>XeY</a:t>
            </a:r>
            <a:endParaRPr lang="pt-PT" dirty="0"/>
          </a:p>
        </p:txBody>
      </p:sp>
      <p:sp>
        <p:nvSpPr>
          <p:cNvPr id="4" name="Marcador de Posição do Número do Diapositivo 3"/>
          <p:cNvSpPr>
            <a:spLocks noGrp="1"/>
          </p:cNvSpPr>
          <p:nvPr>
            <p:ph type="sldNum" sz="quarter" idx="10"/>
          </p:nvPr>
        </p:nvSpPr>
        <p:spPr/>
        <p:txBody>
          <a:bodyPr/>
          <a:lstStyle/>
          <a:p>
            <a:fld id="{8A6A6CAE-A04A-49CA-A536-282273B937F4}" type="slidenum">
              <a:rPr lang="pt-PT" smtClean="0"/>
              <a:pPr/>
              <a:t>2</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274775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252945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427346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1729268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251677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82AE3DA-85CE-4249-A3B5-4BD7C066148B}" type="datetimeFigureOut">
              <a:rPr lang="pt-PT" smtClean="0"/>
              <a:t>15/09/2016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182779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82AE3DA-85CE-4249-A3B5-4BD7C066148B}" type="datetimeFigureOut">
              <a:rPr lang="pt-PT" smtClean="0"/>
              <a:t>15/09/2016</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421369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82AE3DA-85CE-4249-A3B5-4BD7C066148B}" type="datetimeFigureOut">
              <a:rPr lang="pt-PT" smtClean="0"/>
              <a:t>15/09/2016</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333110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82AE3DA-85CE-4249-A3B5-4BD7C066148B}" type="datetimeFigureOut">
              <a:rPr lang="pt-PT" smtClean="0"/>
              <a:t>15/09/2016</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370983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82AE3DA-85CE-4249-A3B5-4BD7C066148B}" type="datetimeFigureOut">
              <a:rPr lang="pt-PT" smtClean="0"/>
              <a:t>15/09/2016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350898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82AE3DA-85CE-4249-A3B5-4BD7C066148B}" type="datetimeFigureOut">
              <a:rPr lang="pt-PT" smtClean="0"/>
              <a:t>15/09/2016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6EA9826-4DC0-4203-B3E2-2FE51244135B}" type="slidenum">
              <a:rPr lang="pt-PT" smtClean="0"/>
              <a:t>‹nº›</a:t>
            </a:fld>
            <a:endParaRPr lang="pt-PT"/>
          </a:p>
        </p:txBody>
      </p:sp>
    </p:spTree>
    <p:extLst>
      <p:ext uri="{BB962C8B-B14F-4D97-AF65-F5344CB8AC3E}">
        <p14:creationId xmlns:p14="http://schemas.microsoft.com/office/powerpoint/2010/main" val="2645578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AE3DA-85CE-4249-A3B5-4BD7C066148B}" type="datetimeFigureOut">
              <a:rPr lang="pt-PT" smtClean="0"/>
              <a:t>15/09/2016</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A9826-4DC0-4203-B3E2-2FE51244135B}" type="slidenum">
              <a:rPr lang="pt-PT" smtClean="0"/>
              <a:t>‹nº›</a:t>
            </a:fld>
            <a:endParaRPr lang="pt-PT"/>
          </a:p>
        </p:txBody>
      </p:sp>
    </p:spTree>
    <p:extLst>
      <p:ext uri="{BB962C8B-B14F-4D97-AF65-F5344CB8AC3E}">
        <p14:creationId xmlns:p14="http://schemas.microsoft.com/office/powerpoint/2010/main" val="3383434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260350"/>
            <a:ext cx="2305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2052" name="Text Box 7"/>
          <p:cNvSpPr txBox="1">
            <a:spLocks noChangeArrowheads="1"/>
          </p:cNvSpPr>
          <p:nvPr/>
        </p:nvSpPr>
        <p:spPr bwMode="auto">
          <a:xfrm>
            <a:off x="323850" y="1773238"/>
            <a:ext cx="8675688" cy="419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pt-PT" altLang="pt-PT" sz="2800" b="1" dirty="0"/>
              <a:t>Enfermagem de Saúde Materna e Obstetrícia </a:t>
            </a:r>
            <a:endParaRPr lang="pt-PT" altLang="pt-PT" sz="2800" b="1" dirty="0" smtClean="0"/>
          </a:p>
          <a:p>
            <a:pPr algn="ctr" eaLnBrk="1" hangingPunct="1">
              <a:spcBef>
                <a:spcPct val="50000"/>
              </a:spcBef>
              <a:buFontTx/>
              <a:buNone/>
            </a:pPr>
            <a:endParaRPr lang="pt-PT" sz="3600" dirty="0" smtClean="0"/>
          </a:p>
          <a:p>
            <a:pPr algn="ctr">
              <a:buNone/>
            </a:pPr>
            <a:r>
              <a:rPr lang="pt-PT" dirty="0" smtClean="0"/>
              <a:t>Terminologia </a:t>
            </a:r>
            <a:r>
              <a:rPr lang="pt-PT" dirty="0" smtClean="0"/>
              <a:t>mais utilizada em saúde materna e obstetrícia </a:t>
            </a:r>
            <a:endParaRPr lang="pt-PT" dirty="0" smtClean="0"/>
          </a:p>
          <a:p>
            <a:pPr algn="ctr">
              <a:buNone/>
            </a:pPr>
            <a:endParaRPr lang="pt-PT" altLang="pt-PT" sz="3600" b="1" dirty="0"/>
          </a:p>
          <a:p>
            <a:pPr algn="ctr">
              <a:buNone/>
            </a:pPr>
            <a:r>
              <a:rPr lang="pt-PT" altLang="pt-PT" sz="1600" b="1" dirty="0"/>
              <a:t>Ano </a:t>
            </a:r>
            <a:r>
              <a:rPr lang="pt-PT" altLang="pt-PT" sz="1600" b="1" dirty="0" err="1"/>
              <a:t>letivo</a:t>
            </a:r>
            <a:r>
              <a:rPr lang="pt-PT" altLang="pt-PT" sz="1600" b="1" dirty="0"/>
              <a:t> 2016-2017</a:t>
            </a:r>
          </a:p>
          <a:p>
            <a:pPr algn="ctr">
              <a:buNone/>
            </a:pPr>
            <a:endParaRPr lang="pt-PT" altLang="pt-PT" sz="3600" b="1" dirty="0" smtClean="0"/>
          </a:p>
        </p:txBody>
      </p:sp>
      <p:sp>
        <p:nvSpPr>
          <p:cNvPr id="5" name="CaixaDeTexto 1"/>
          <p:cNvSpPr txBox="1">
            <a:spLocks noChangeArrowheads="1"/>
          </p:cNvSpPr>
          <p:nvPr/>
        </p:nvSpPr>
        <p:spPr bwMode="auto">
          <a:xfrm>
            <a:off x="522288" y="6092825"/>
            <a:ext cx="8099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Blip>
                <a:blip r:embed="rId3"/>
              </a:buBlip>
              <a:defRPr sz="3200">
                <a:solidFill>
                  <a:schemeClr val="tx1"/>
                </a:solidFill>
                <a:latin typeface="Tahoma" pitchFamily="34" charset="0"/>
              </a:defRPr>
            </a:lvl1pPr>
            <a:lvl2pPr marL="742950" indent="-285750" eaLnBrk="0" hangingPunct="0">
              <a:spcBef>
                <a:spcPct val="20000"/>
              </a:spcBef>
              <a:buSzPct val="75000"/>
              <a:buBlip>
                <a:blip r:embed="rId4"/>
              </a:buBlip>
              <a:defRPr sz="2800">
                <a:solidFill>
                  <a:schemeClr val="tx1"/>
                </a:solidFill>
                <a:latin typeface="Tahoma" pitchFamily="34" charset="0"/>
              </a:defRPr>
            </a:lvl2pPr>
            <a:lvl3pPr marL="1143000" indent="-228600" eaLnBrk="0" hangingPunct="0">
              <a:spcBef>
                <a:spcPct val="20000"/>
              </a:spcBef>
              <a:buChar char="•"/>
              <a:defRPr sz="2400">
                <a:solidFill>
                  <a:schemeClr val="tx1"/>
                </a:solidFill>
                <a:latin typeface="Tahoma" pitchFamily="34" charset="0"/>
              </a:defRPr>
            </a:lvl3pPr>
            <a:lvl4pPr marL="1600200" indent="-228600" eaLnBrk="0" hangingPunct="0">
              <a:spcBef>
                <a:spcPct val="20000"/>
              </a:spcBef>
              <a:buChar char="–"/>
              <a:defRPr sz="2000">
                <a:solidFill>
                  <a:schemeClr val="tx1"/>
                </a:solidFill>
                <a:latin typeface="Tahoma" pitchFamily="34" charset="0"/>
              </a:defRPr>
            </a:lvl4pPr>
            <a:lvl5pPr marL="2057400" indent="-228600" eaLnBrk="0" hangingPunct="0">
              <a:spcBef>
                <a:spcPct val="20000"/>
              </a:spcBef>
              <a:buClr>
                <a:schemeClr val="tx2"/>
              </a:buClr>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itchFamily="34" charset="0"/>
              </a:defRPr>
            </a:lvl9pPr>
          </a:lstStyle>
          <a:p>
            <a:pPr eaLnBrk="1" hangingPunct="1">
              <a:spcBef>
                <a:spcPct val="0"/>
              </a:spcBef>
              <a:buFontTx/>
              <a:buNone/>
            </a:pPr>
            <a:r>
              <a:rPr lang="pt-PT" altLang="pt-PT" sz="1400" b="1" dirty="0">
                <a:latin typeface="Arial" charset="0"/>
                <a:cs typeface="Arial" charset="0"/>
              </a:rPr>
              <a:t>Unidade Científico-Pedagógica em Enfermagem de Saúde Materna, Obstétrica e Ginecológica</a:t>
            </a:r>
          </a:p>
        </p:txBody>
      </p:sp>
    </p:spTree>
    <p:extLst>
      <p:ext uri="{BB962C8B-B14F-4D97-AF65-F5344CB8AC3E}">
        <p14:creationId xmlns:p14="http://schemas.microsoft.com/office/powerpoint/2010/main" val="467730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51520" y="612845"/>
            <a:ext cx="8568952" cy="5816977"/>
          </a:xfrm>
          <a:prstGeom prst="rect">
            <a:avLst/>
          </a:prstGeom>
        </p:spPr>
        <p:txBody>
          <a:bodyPr wrap="square">
            <a:spAutoFit/>
          </a:bodyPr>
          <a:lstStyle/>
          <a:p>
            <a:endParaRPr lang="pt-PT" dirty="0"/>
          </a:p>
          <a:p>
            <a:endParaRPr lang="pt-PT" dirty="0"/>
          </a:p>
          <a:p>
            <a:pPr algn="just"/>
            <a:r>
              <a:rPr lang="pt-PT" sz="2400" b="1" dirty="0">
                <a:solidFill>
                  <a:srgbClr val="0070C0"/>
                </a:solidFill>
              </a:rPr>
              <a:t>PARTO </a:t>
            </a:r>
            <a:r>
              <a:rPr lang="pt-PT" sz="2400" dirty="0">
                <a:solidFill>
                  <a:srgbClr val="0070C0"/>
                </a:solidFill>
              </a:rPr>
              <a:t>– </a:t>
            </a:r>
            <a:r>
              <a:rPr lang="pt-PT" sz="2400" b="1" dirty="0" smtClean="0"/>
              <a:t>Completa </a:t>
            </a:r>
            <a:r>
              <a:rPr lang="pt-PT" sz="2400" b="1" dirty="0"/>
              <a:t>expulsão ou extracção do corpo materno de um ou mais fetos, de 22 ou mais semanas de gestação, ou com 500 ou mais gramas de peso, independentemente da existência ou não de vida e de ser espontâneo ou induzido </a:t>
            </a:r>
            <a:endParaRPr lang="pt-PT" sz="2400" dirty="0"/>
          </a:p>
          <a:p>
            <a:endParaRPr lang="pt-PT" sz="2400" b="1" dirty="0" smtClean="0"/>
          </a:p>
          <a:p>
            <a:pPr algn="just"/>
            <a:r>
              <a:rPr lang="pt-PT" sz="2400" b="1" dirty="0" smtClean="0">
                <a:solidFill>
                  <a:srgbClr val="0070C0"/>
                </a:solidFill>
              </a:rPr>
              <a:t>PARTO </a:t>
            </a:r>
            <a:r>
              <a:rPr lang="pt-PT" sz="2400" b="1" dirty="0">
                <a:solidFill>
                  <a:srgbClr val="0070C0"/>
                </a:solidFill>
              </a:rPr>
              <a:t>NORMAL (OMS) - </a:t>
            </a:r>
            <a:r>
              <a:rPr lang="pt-PT" sz="2400" b="1" dirty="0"/>
              <a:t>Considera-se um parto normal como tendo: </a:t>
            </a:r>
            <a:endParaRPr lang="pt-PT" sz="2400" dirty="0"/>
          </a:p>
          <a:p>
            <a:r>
              <a:rPr lang="pt-PT" sz="2400" dirty="0"/>
              <a:t>•</a:t>
            </a:r>
            <a:r>
              <a:rPr lang="pt-PT" sz="2400" b="1" dirty="0"/>
              <a:t>início espontâneo; </a:t>
            </a:r>
            <a:endParaRPr lang="pt-PT" sz="2400" dirty="0"/>
          </a:p>
          <a:p>
            <a:pPr algn="just"/>
            <a:r>
              <a:rPr lang="pt-PT" sz="2400" dirty="0"/>
              <a:t>•</a:t>
            </a:r>
            <a:r>
              <a:rPr lang="pt-PT" sz="2400" b="1" dirty="0"/>
              <a:t>de baixo risco no início do trabalho de parto, mantendo-se assim até ao nascimento; </a:t>
            </a:r>
            <a:endParaRPr lang="pt-PT" sz="2400" dirty="0"/>
          </a:p>
          <a:p>
            <a:r>
              <a:rPr lang="pt-PT" sz="2400" dirty="0"/>
              <a:t>•</a:t>
            </a:r>
            <a:r>
              <a:rPr lang="pt-PT" sz="2400" b="1" dirty="0"/>
              <a:t>a criança nasce espontaneamente, em posição cefálica; </a:t>
            </a:r>
            <a:endParaRPr lang="pt-PT" sz="2400" dirty="0"/>
          </a:p>
          <a:p>
            <a:r>
              <a:rPr lang="pt-PT" sz="2400" dirty="0"/>
              <a:t>•</a:t>
            </a:r>
            <a:r>
              <a:rPr lang="pt-PT" sz="2400" b="1" dirty="0"/>
              <a:t>entre as 37 e as 42 semanas completas de gravidez; </a:t>
            </a:r>
            <a:endParaRPr lang="pt-PT" sz="2400" dirty="0"/>
          </a:p>
          <a:p>
            <a:pPr algn="just"/>
            <a:r>
              <a:rPr lang="pt-PT" sz="2400" dirty="0"/>
              <a:t>•</a:t>
            </a:r>
            <a:r>
              <a:rPr lang="pt-PT" sz="2400" b="1" dirty="0"/>
              <a:t>depois do parto, a mãe e o bebé apresentam-se em </a:t>
            </a:r>
            <a:r>
              <a:rPr lang="pt-PT" sz="2400" b="1" dirty="0" smtClean="0"/>
              <a:t>boa condição</a:t>
            </a:r>
            <a:r>
              <a:rPr lang="pt-PT" sz="2400" b="1" dirty="0"/>
              <a:t>. </a:t>
            </a:r>
            <a:endParaRPr lang="pt-PT" sz="2400" dirty="0"/>
          </a:p>
        </p:txBody>
      </p:sp>
    </p:spTree>
    <p:extLst>
      <p:ext uri="{BB962C8B-B14F-4D97-AF65-F5344CB8AC3E}">
        <p14:creationId xmlns:p14="http://schemas.microsoft.com/office/powerpoint/2010/main" val="1750158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51520" y="670721"/>
            <a:ext cx="8550758" cy="1846659"/>
          </a:xfrm>
          <a:prstGeom prst="rect">
            <a:avLst/>
          </a:prstGeom>
        </p:spPr>
        <p:txBody>
          <a:bodyPr wrap="square">
            <a:spAutoFit/>
          </a:bodyPr>
          <a:lstStyle/>
          <a:p>
            <a:endParaRPr lang="pt-PT" dirty="0" smtClean="0"/>
          </a:p>
          <a:p>
            <a:pPr algn="just"/>
            <a:r>
              <a:rPr lang="pt-PT" sz="2400" b="1" dirty="0" smtClean="0">
                <a:solidFill>
                  <a:srgbClr val="0070C0"/>
                </a:solidFill>
              </a:rPr>
              <a:t>PARTO COM ASSISTÊNCIA – </a:t>
            </a:r>
            <a:r>
              <a:rPr lang="pt-PT" sz="2400" b="1" dirty="0" smtClean="0"/>
              <a:t>Parto realizado com a assistência de médico ou enfermeiro </a:t>
            </a:r>
          </a:p>
          <a:p>
            <a:pPr algn="just"/>
            <a:r>
              <a:rPr lang="pt-PT" sz="2400" b="1" dirty="0" smtClean="0">
                <a:solidFill>
                  <a:srgbClr val="0070C0"/>
                </a:solidFill>
              </a:rPr>
              <a:t>PARTO SEM ASSISTÊNCIA – </a:t>
            </a:r>
            <a:r>
              <a:rPr lang="pt-PT" sz="2400" b="1" dirty="0" smtClean="0"/>
              <a:t>Parto realizado sem a assistência de médico ou enfermeiro </a:t>
            </a:r>
            <a:endParaRPr lang="pt-PT" sz="2400" dirty="0"/>
          </a:p>
        </p:txBody>
      </p:sp>
      <p:sp>
        <p:nvSpPr>
          <p:cNvPr id="4" name="Rectângulo 3"/>
          <p:cNvSpPr/>
          <p:nvPr/>
        </p:nvSpPr>
        <p:spPr>
          <a:xfrm>
            <a:off x="259129" y="2517379"/>
            <a:ext cx="4572000" cy="738664"/>
          </a:xfrm>
          <a:prstGeom prst="rect">
            <a:avLst/>
          </a:prstGeom>
        </p:spPr>
        <p:txBody>
          <a:bodyPr>
            <a:spAutoFit/>
          </a:bodyPr>
          <a:lstStyle/>
          <a:p>
            <a:endParaRPr lang="pt-PT" dirty="0"/>
          </a:p>
          <a:p>
            <a:r>
              <a:rPr lang="pt-PT" sz="2400" b="1" dirty="0">
                <a:solidFill>
                  <a:srgbClr val="0070C0"/>
                </a:solidFill>
              </a:rPr>
              <a:t>QUANTO AO TIPO DE PARTO </a:t>
            </a:r>
            <a:endParaRPr lang="pt-PT" sz="2400" dirty="0">
              <a:solidFill>
                <a:srgbClr val="0070C0"/>
              </a:solidFill>
            </a:endParaRPr>
          </a:p>
        </p:txBody>
      </p:sp>
      <p:sp>
        <p:nvSpPr>
          <p:cNvPr id="5" name="Rectângulo 4"/>
          <p:cNvSpPr/>
          <p:nvPr/>
        </p:nvSpPr>
        <p:spPr>
          <a:xfrm>
            <a:off x="251520" y="3327504"/>
            <a:ext cx="8535772" cy="1569660"/>
          </a:xfrm>
          <a:prstGeom prst="rect">
            <a:avLst/>
          </a:prstGeom>
        </p:spPr>
        <p:txBody>
          <a:bodyPr wrap="square">
            <a:spAutoFit/>
          </a:bodyPr>
          <a:lstStyle/>
          <a:p>
            <a:pPr algn="just"/>
            <a:r>
              <a:rPr lang="pt-PT" sz="2400" b="1" i="1" dirty="0" smtClean="0">
                <a:solidFill>
                  <a:srgbClr val="0070C0"/>
                </a:solidFill>
              </a:rPr>
              <a:t>Eutócico </a:t>
            </a:r>
            <a:r>
              <a:rPr lang="pt-PT" sz="2400" dirty="0">
                <a:solidFill>
                  <a:srgbClr val="0070C0"/>
                </a:solidFill>
              </a:rPr>
              <a:t>– </a:t>
            </a:r>
            <a:r>
              <a:rPr lang="pt-PT" sz="2400" dirty="0"/>
              <a:t>Parto normal </a:t>
            </a:r>
            <a:r>
              <a:rPr lang="pt-PT" sz="2400" dirty="0" err="1" smtClean="0"/>
              <a:t>efetuado</a:t>
            </a:r>
            <a:r>
              <a:rPr lang="pt-PT" sz="2400" dirty="0" smtClean="0"/>
              <a:t> </a:t>
            </a:r>
            <a:r>
              <a:rPr lang="pt-PT" sz="2400" dirty="0"/>
              <a:t>sem intervenção instrumental com ou sem episiotomia. </a:t>
            </a:r>
          </a:p>
          <a:p>
            <a:pPr algn="just"/>
            <a:r>
              <a:rPr lang="pt-PT" sz="2400" b="1" i="1" dirty="0">
                <a:solidFill>
                  <a:srgbClr val="0070C0"/>
                </a:solidFill>
              </a:rPr>
              <a:t>Distócico </a:t>
            </a:r>
            <a:r>
              <a:rPr lang="pt-PT" sz="2400" dirty="0">
                <a:solidFill>
                  <a:srgbClr val="0070C0"/>
                </a:solidFill>
              </a:rPr>
              <a:t>– </a:t>
            </a:r>
            <a:r>
              <a:rPr lang="pt-PT" sz="2400" dirty="0"/>
              <a:t>Parto </a:t>
            </a:r>
            <a:r>
              <a:rPr lang="pt-PT" sz="2400" dirty="0" err="1" smtClean="0"/>
              <a:t>efetuado</a:t>
            </a:r>
            <a:r>
              <a:rPr lang="pt-PT" sz="2400" dirty="0" smtClean="0"/>
              <a:t> </a:t>
            </a:r>
            <a:r>
              <a:rPr lang="pt-PT" sz="2400" dirty="0"/>
              <a:t>com intervenções instrumentais tais como: fórceps, ventosa ou cesariana. </a:t>
            </a:r>
          </a:p>
        </p:txBody>
      </p:sp>
      <p:sp>
        <p:nvSpPr>
          <p:cNvPr id="6" name="Rectângulo 5"/>
          <p:cNvSpPr/>
          <p:nvPr/>
        </p:nvSpPr>
        <p:spPr>
          <a:xfrm>
            <a:off x="444708" y="4952905"/>
            <a:ext cx="4572000" cy="461665"/>
          </a:xfrm>
          <a:prstGeom prst="rect">
            <a:avLst/>
          </a:prstGeom>
        </p:spPr>
        <p:txBody>
          <a:bodyPr>
            <a:spAutoFit/>
          </a:bodyPr>
          <a:lstStyle/>
          <a:p>
            <a:r>
              <a:rPr lang="pt-PT" sz="2400" b="1" dirty="0" smtClean="0">
                <a:solidFill>
                  <a:srgbClr val="0070C0"/>
                </a:solidFill>
              </a:rPr>
              <a:t>QUANTO </a:t>
            </a:r>
            <a:r>
              <a:rPr lang="pt-PT" sz="2400" b="1" dirty="0">
                <a:solidFill>
                  <a:srgbClr val="0070C0"/>
                </a:solidFill>
              </a:rPr>
              <a:t>À IDADE GESTACIONAL </a:t>
            </a:r>
            <a:endParaRPr lang="pt-PT" sz="2400" dirty="0">
              <a:solidFill>
                <a:srgbClr val="0070C0"/>
              </a:solidFill>
            </a:endParaRPr>
          </a:p>
        </p:txBody>
      </p:sp>
      <p:sp>
        <p:nvSpPr>
          <p:cNvPr id="7" name="Rectângulo 6"/>
          <p:cNvSpPr/>
          <p:nvPr/>
        </p:nvSpPr>
        <p:spPr>
          <a:xfrm>
            <a:off x="1407626" y="5405767"/>
            <a:ext cx="6847006" cy="1015663"/>
          </a:xfrm>
          <a:prstGeom prst="rect">
            <a:avLst/>
          </a:prstGeom>
        </p:spPr>
        <p:txBody>
          <a:bodyPr wrap="square">
            <a:spAutoFit/>
          </a:bodyPr>
          <a:lstStyle/>
          <a:p>
            <a:r>
              <a:rPr lang="pt-PT" sz="2000" b="1" i="1" dirty="0" smtClean="0"/>
              <a:t>Pré-termo </a:t>
            </a:r>
            <a:r>
              <a:rPr lang="pt-PT" sz="2000" dirty="0"/>
              <a:t>– inferior a 37 s de gestação (&lt;259 dias) </a:t>
            </a:r>
            <a:endParaRPr lang="pt-PT" sz="2000" dirty="0" smtClean="0"/>
          </a:p>
          <a:p>
            <a:r>
              <a:rPr lang="pt-PT" sz="2000" b="1" i="1" dirty="0" smtClean="0"/>
              <a:t>Termo </a:t>
            </a:r>
            <a:r>
              <a:rPr lang="pt-PT" sz="2000" dirty="0"/>
              <a:t>– com 37 s e menos de 42 s gestação (&gt; 259 a 293 dias) </a:t>
            </a:r>
            <a:endParaRPr lang="pt-PT" sz="2000" dirty="0" smtClean="0"/>
          </a:p>
          <a:p>
            <a:r>
              <a:rPr lang="pt-PT" sz="2000" b="1" i="1" dirty="0" smtClean="0"/>
              <a:t>Pós-termo </a:t>
            </a:r>
            <a:r>
              <a:rPr lang="pt-PT" sz="2000" dirty="0"/>
              <a:t>– 42 s de gestação ou mais (&gt; 294 dias) </a:t>
            </a:r>
          </a:p>
        </p:txBody>
      </p:sp>
    </p:spTree>
    <p:extLst>
      <p:ext uri="{BB962C8B-B14F-4D97-AF65-F5344CB8AC3E}">
        <p14:creationId xmlns:p14="http://schemas.microsoft.com/office/powerpoint/2010/main" val="1636070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652193" y="836712"/>
            <a:ext cx="8136904" cy="738664"/>
          </a:xfrm>
          <a:prstGeom prst="rect">
            <a:avLst/>
          </a:prstGeom>
        </p:spPr>
        <p:txBody>
          <a:bodyPr wrap="square">
            <a:spAutoFit/>
          </a:bodyPr>
          <a:lstStyle/>
          <a:p>
            <a:endParaRPr lang="pt-PT" dirty="0"/>
          </a:p>
          <a:p>
            <a:pPr algn="ctr"/>
            <a:r>
              <a:rPr lang="pt-PT" sz="2400" b="1" dirty="0">
                <a:solidFill>
                  <a:srgbClr val="0070C0"/>
                </a:solidFill>
              </a:rPr>
              <a:t>PERÍODOS RELATIVO AO FETO/CRIANÇA </a:t>
            </a:r>
            <a:endParaRPr lang="pt-PT" sz="2400" dirty="0">
              <a:solidFill>
                <a:srgbClr val="0070C0"/>
              </a:solidFill>
            </a:endParaRPr>
          </a:p>
        </p:txBody>
      </p:sp>
      <p:graphicFrame>
        <p:nvGraphicFramePr>
          <p:cNvPr id="6" name="Objecto 5"/>
          <p:cNvGraphicFramePr>
            <a:graphicFrameLocks noChangeAspect="1"/>
          </p:cNvGraphicFramePr>
          <p:nvPr>
            <p:extLst>
              <p:ext uri="{D42A27DB-BD31-4B8C-83A1-F6EECF244321}">
                <p14:modId xmlns:p14="http://schemas.microsoft.com/office/powerpoint/2010/main" val="906146374"/>
              </p:ext>
            </p:extLst>
          </p:nvPr>
        </p:nvGraphicFramePr>
        <p:xfrm>
          <a:off x="-2179638" y="1889125"/>
          <a:ext cx="13046076" cy="3124200"/>
        </p:xfrm>
        <a:graphic>
          <a:graphicData uri="http://schemas.openxmlformats.org/presentationml/2006/ole">
            <mc:AlternateContent xmlns:mc="http://schemas.openxmlformats.org/markup-compatibility/2006">
              <mc:Choice xmlns:v="urn:schemas-microsoft-com:vml" Requires="v">
                <p:oleObj spid="_x0000_s4098" name="Document" r:id="rId3" imgW="10707167" imgH="2580419" progId="Word.Document.8">
                  <p:embed/>
                </p:oleObj>
              </mc:Choice>
              <mc:Fallback>
                <p:oleObj name="Document" r:id="rId3" imgW="10707167" imgH="2580419" progId="Word.Document.8">
                  <p:embed/>
                  <p:pic>
                    <p:nvPicPr>
                      <p:cNvPr id="0" name=""/>
                      <p:cNvPicPr>
                        <a:picLocks noChangeAspect="1" noChangeArrowheads="1"/>
                      </p:cNvPicPr>
                      <p:nvPr/>
                    </p:nvPicPr>
                    <p:blipFill>
                      <a:blip r:embed="rId4"/>
                      <a:srcRect/>
                      <a:stretch>
                        <a:fillRect/>
                      </a:stretch>
                    </p:blipFill>
                    <p:spPr bwMode="auto">
                      <a:xfrm>
                        <a:off x="-2179638" y="1889125"/>
                        <a:ext cx="13046076" cy="3124200"/>
                      </a:xfrm>
                      <a:prstGeom prst="rect">
                        <a:avLst/>
                      </a:prstGeom>
                      <a:noFill/>
                      <a:ln>
                        <a:noFill/>
                      </a:ln>
                      <a:effectLst/>
                    </p:spPr>
                  </p:pic>
                </p:oleObj>
              </mc:Fallback>
            </mc:AlternateContent>
          </a:graphicData>
        </a:graphic>
      </p:graphicFrame>
      <p:sp>
        <p:nvSpPr>
          <p:cNvPr id="7" name="Rectangle 3"/>
          <p:cNvSpPr>
            <a:spLocks noChangeArrowheads="1"/>
          </p:cNvSpPr>
          <p:nvPr/>
        </p:nvSpPr>
        <p:spPr bwMode="auto">
          <a:xfrm>
            <a:off x="2214563" y="3513138"/>
            <a:ext cx="944562" cy="331787"/>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8" name="Rectangle 12"/>
          <p:cNvSpPr>
            <a:spLocks noChangeArrowheads="1"/>
          </p:cNvSpPr>
          <p:nvPr/>
        </p:nvSpPr>
        <p:spPr bwMode="auto">
          <a:xfrm>
            <a:off x="2214563" y="3852863"/>
            <a:ext cx="944562" cy="3365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9" name="Rectangle 19"/>
          <p:cNvSpPr>
            <a:spLocks noChangeArrowheads="1"/>
          </p:cNvSpPr>
          <p:nvPr/>
        </p:nvSpPr>
        <p:spPr bwMode="auto">
          <a:xfrm>
            <a:off x="2214563" y="4195763"/>
            <a:ext cx="944562" cy="333375"/>
          </a:xfrm>
          <a:prstGeom prst="rect">
            <a:avLst/>
          </a:prstGeom>
          <a:solidFill>
            <a:srgbClr val="00B0F0"/>
          </a:solidFill>
          <a:ln>
            <a:noFill/>
          </a:ln>
        </p:spPr>
        <p:txBody>
          <a:bodyPr/>
          <a:lstStyle/>
          <a:p>
            <a:endParaRPr lang="pt-PT"/>
          </a:p>
        </p:txBody>
      </p:sp>
      <p:sp>
        <p:nvSpPr>
          <p:cNvPr id="10" name="Rectangle 26"/>
          <p:cNvSpPr>
            <a:spLocks noChangeArrowheads="1"/>
          </p:cNvSpPr>
          <p:nvPr/>
        </p:nvSpPr>
        <p:spPr bwMode="auto">
          <a:xfrm>
            <a:off x="2214563" y="4535488"/>
            <a:ext cx="944562" cy="3333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11" name="Rectangle 33"/>
          <p:cNvSpPr>
            <a:spLocks noChangeArrowheads="1"/>
          </p:cNvSpPr>
          <p:nvPr/>
        </p:nvSpPr>
        <p:spPr bwMode="auto">
          <a:xfrm>
            <a:off x="2214563" y="4876800"/>
            <a:ext cx="471487" cy="3317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12" name="Rectangle 34"/>
          <p:cNvSpPr>
            <a:spLocks noChangeArrowheads="1"/>
          </p:cNvSpPr>
          <p:nvPr/>
        </p:nvSpPr>
        <p:spPr bwMode="auto">
          <a:xfrm>
            <a:off x="2692400" y="4876800"/>
            <a:ext cx="466725" cy="331788"/>
          </a:xfrm>
          <a:prstGeom prst="rect">
            <a:avLst/>
          </a:prstGeom>
          <a:solidFill>
            <a:srgbClr val="00B0F0"/>
          </a:solidFill>
          <a:ln>
            <a:noFill/>
          </a:ln>
        </p:spPr>
        <p:txBody>
          <a:bodyPr/>
          <a:lstStyle/>
          <a:p>
            <a:endParaRPr lang="pt-PT"/>
          </a:p>
        </p:txBody>
      </p:sp>
      <p:sp>
        <p:nvSpPr>
          <p:cNvPr id="13" name="Rectangle 44"/>
          <p:cNvSpPr>
            <a:spLocks noChangeArrowheads="1"/>
          </p:cNvSpPr>
          <p:nvPr/>
        </p:nvSpPr>
        <p:spPr bwMode="auto">
          <a:xfrm>
            <a:off x="2214563" y="5216525"/>
            <a:ext cx="471487" cy="331788"/>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14" name="Rectangle 45"/>
          <p:cNvSpPr>
            <a:spLocks noChangeArrowheads="1"/>
          </p:cNvSpPr>
          <p:nvPr/>
        </p:nvSpPr>
        <p:spPr bwMode="auto">
          <a:xfrm>
            <a:off x="2692400" y="5216525"/>
            <a:ext cx="466725" cy="3317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PT"/>
          </a:p>
        </p:txBody>
      </p:sp>
      <p:sp>
        <p:nvSpPr>
          <p:cNvPr id="15" name="Rectangle 4"/>
          <p:cNvSpPr>
            <a:spLocks noChangeArrowheads="1"/>
          </p:cNvSpPr>
          <p:nvPr/>
        </p:nvSpPr>
        <p:spPr bwMode="auto">
          <a:xfrm>
            <a:off x="3457575" y="3556000"/>
            <a:ext cx="33196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a:t>
            </a:r>
            <a:r>
              <a:rPr lang="pt-PT" altLang="pt-PT" sz="2000" b="1" dirty="0" smtClean="0"/>
              <a:t>fetal</a:t>
            </a:r>
            <a:r>
              <a:rPr lang="pt-PT" altLang="pt-PT" sz="1400" b="1" dirty="0" smtClean="0"/>
              <a:t> (precoce entre 22s e 28s)</a:t>
            </a:r>
            <a:r>
              <a:rPr lang="pt-PT" altLang="pt-PT" sz="2000" b="1" dirty="0" smtClean="0"/>
              <a:t> </a:t>
            </a:r>
            <a:endParaRPr lang="pt-PT" altLang="pt-PT" sz="2000" b="1" dirty="0"/>
          </a:p>
        </p:txBody>
      </p:sp>
      <p:sp>
        <p:nvSpPr>
          <p:cNvPr id="16" name="Rectangle 13"/>
          <p:cNvSpPr>
            <a:spLocks noChangeArrowheads="1"/>
          </p:cNvSpPr>
          <p:nvPr/>
        </p:nvSpPr>
        <p:spPr bwMode="auto">
          <a:xfrm>
            <a:off x="3457575" y="3898900"/>
            <a:ext cx="272478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neonatal precoce</a:t>
            </a:r>
          </a:p>
        </p:txBody>
      </p:sp>
      <p:sp>
        <p:nvSpPr>
          <p:cNvPr id="17" name="Rectangle 20"/>
          <p:cNvSpPr>
            <a:spLocks noChangeArrowheads="1"/>
          </p:cNvSpPr>
          <p:nvPr/>
        </p:nvSpPr>
        <p:spPr bwMode="auto">
          <a:xfrm>
            <a:off x="3457575" y="4240213"/>
            <a:ext cx="252614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neonatal tardio</a:t>
            </a:r>
            <a:endParaRPr lang="pt-PT" altLang="pt-PT" sz="2000" dirty="0"/>
          </a:p>
        </p:txBody>
      </p:sp>
      <p:sp>
        <p:nvSpPr>
          <p:cNvPr id="18" name="Rectangle 27"/>
          <p:cNvSpPr>
            <a:spLocks noChangeArrowheads="1"/>
          </p:cNvSpPr>
          <p:nvPr/>
        </p:nvSpPr>
        <p:spPr bwMode="auto">
          <a:xfrm>
            <a:off x="3457575" y="4579938"/>
            <a:ext cx="22865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pós-neonatal</a:t>
            </a:r>
            <a:endParaRPr lang="pt-PT" altLang="pt-PT" sz="2000" dirty="0"/>
          </a:p>
        </p:txBody>
      </p:sp>
      <p:sp>
        <p:nvSpPr>
          <p:cNvPr id="19" name="Rectangle 35"/>
          <p:cNvSpPr>
            <a:spLocks noChangeArrowheads="1"/>
          </p:cNvSpPr>
          <p:nvPr/>
        </p:nvSpPr>
        <p:spPr bwMode="auto">
          <a:xfrm>
            <a:off x="3457575" y="4919663"/>
            <a:ext cx="1829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neonatal</a:t>
            </a:r>
            <a:endParaRPr lang="pt-PT" altLang="pt-PT" sz="2000" dirty="0"/>
          </a:p>
        </p:txBody>
      </p:sp>
      <p:sp>
        <p:nvSpPr>
          <p:cNvPr id="20" name="Rectangle 46"/>
          <p:cNvSpPr>
            <a:spLocks noChangeArrowheads="1"/>
          </p:cNvSpPr>
          <p:nvPr/>
        </p:nvSpPr>
        <p:spPr bwMode="auto">
          <a:xfrm>
            <a:off x="3457575" y="5259388"/>
            <a:ext cx="18456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pt-PT" altLang="pt-PT" sz="2000" b="1" dirty="0"/>
              <a:t>Período perinatal</a:t>
            </a:r>
            <a:endParaRPr lang="pt-PT" altLang="pt-PT" sz="2000" dirty="0"/>
          </a:p>
        </p:txBody>
      </p:sp>
      <p:cxnSp>
        <p:nvCxnSpPr>
          <p:cNvPr id="29" name="Conexão recta 28"/>
          <p:cNvCxnSpPr/>
          <p:nvPr/>
        </p:nvCxnSpPr>
        <p:spPr>
          <a:xfrm>
            <a:off x="467544" y="4021138"/>
            <a:ext cx="0" cy="372963"/>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93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707588" y="757938"/>
            <a:ext cx="7920880" cy="738664"/>
          </a:xfrm>
          <a:prstGeom prst="rect">
            <a:avLst/>
          </a:prstGeom>
        </p:spPr>
        <p:txBody>
          <a:bodyPr wrap="square">
            <a:spAutoFit/>
          </a:bodyPr>
          <a:lstStyle/>
          <a:p>
            <a:endParaRPr lang="pt-PT" dirty="0"/>
          </a:p>
          <a:p>
            <a:pPr algn="ctr"/>
            <a:r>
              <a:rPr lang="pt-PT" sz="2400" b="1" dirty="0">
                <a:solidFill>
                  <a:srgbClr val="0070C0"/>
                </a:solidFill>
              </a:rPr>
              <a:t>CLASSIFICAÇÃO DO RN QUANTO AO TEMPO DE GESTAÇÃO </a:t>
            </a:r>
            <a:endParaRPr lang="pt-PT" sz="2400" dirty="0">
              <a:solidFill>
                <a:srgbClr val="0070C0"/>
              </a:solidFill>
            </a:endParaRPr>
          </a:p>
        </p:txBody>
      </p:sp>
      <p:sp>
        <p:nvSpPr>
          <p:cNvPr id="4" name="Rectângulo 3"/>
          <p:cNvSpPr/>
          <p:nvPr/>
        </p:nvSpPr>
        <p:spPr>
          <a:xfrm>
            <a:off x="467544" y="1645685"/>
            <a:ext cx="8352928" cy="738664"/>
          </a:xfrm>
          <a:prstGeom prst="rect">
            <a:avLst/>
          </a:prstGeom>
        </p:spPr>
        <p:txBody>
          <a:bodyPr wrap="square">
            <a:spAutoFit/>
          </a:bodyPr>
          <a:lstStyle/>
          <a:p>
            <a:endParaRPr lang="pt-PT" dirty="0"/>
          </a:p>
          <a:p>
            <a:pPr algn="just"/>
            <a:r>
              <a:rPr lang="pt-PT" sz="2400" b="1" dirty="0"/>
              <a:t>RN pré-termo </a:t>
            </a:r>
            <a:r>
              <a:rPr lang="pt-PT" sz="2400" dirty="0"/>
              <a:t>– Menos de 37 semanas de gestação (&lt; 259 dias). </a:t>
            </a:r>
          </a:p>
        </p:txBody>
      </p:sp>
      <p:sp>
        <p:nvSpPr>
          <p:cNvPr id="5" name="Rectângulo 4"/>
          <p:cNvSpPr/>
          <p:nvPr/>
        </p:nvSpPr>
        <p:spPr>
          <a:xfrm>
            <a:off x="458028" y="2400712"/>
            <a:ext cx="8352928" cy="1107996"/>
          </a:xfrm>
          <a:prstGeom prst="rect">
            <a:avLst/>
          </a:prstGeom>
        </p:spPr>
        <p:txBody>
          <a:bodyPr wrap="square">
            <a:spAutoFit/>
          </a:bodyPr>
          <a:lstStyle/>
          <a:p>
            <a:endParaRPr lang="pt-PT" dirty="0"/>
          </a:p>
          <a:p>
            <a:pPr algn="just"/>
            <a:r>
              <a:rPr lang="pt-PT" sz="2400" b="1" dirty="0"/>
              <a:t>RN de termo </a:t>
            </a:r>
            <a:r>
              <a:rPr lang="pt-PT" sz="2400" dirty="0"/>
              <a:t>– o que apresenta uma IG com 37 semanas ou mais e menos de 42 semanas de gestação (entre 259 a 293 dias). </a:t>
            </a:r>
          </a:p>
        </p:txBody>
      </p:sp>
      <p:sp>
        <p:nvSpPr>
          <p:cNvPr id="6" name="Rectângulo 5"/>
          <p:cNvSpPr/>
          <p:nvPr/>
        </p:nvSpPr>
        <p:spPr>
          <a:xfrm>
            <a:off x="491564" y="3543333"/>
            <a:ext cx="8352928" cy="1107996"/>
          </a:xfrm>
          <a:prstGeom prst="rect">
            <a:avLst/>
          </a:prstGeom>
        </p:spPr>
        <p:txBody>
          <a:bodyPr wrap="square">
            <a:spAutoFit/>
          </a:bodyPr>
          <a:lstStyle/>
          <a:p>
            <a:endParaRPr lang="pt-PT" dirty="0"/>
          </a:p>
          <a:p>
            <a:pPr algn="just"/>
            <a:r>
              <a:rPr lang="pt-PT" sz="2400" b="1" dirty="0"/>
              <a:t>RN pós-termo </a:t>
            </a:r>
            <a:r>
              <a:rPr lang="pt-PT" sz="2400" dirty="0"/>
              <a:t>– 42 semanas ou mais de gestação (294 dias ou mais).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562623"/>
            <a:ext cx="2929258" cy="2034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4147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755576" y="692696"/>
            <a:ext cx="7632848" cy="738664"/>
          </a:xfrm>
          <a:prstGeom prst="rect">
            <a:avLst/>
          </a:prstGeom>
        </p:spPr>
        <p:txBody>
          <a:bodyPr wrap="square">
            <a:spAutoFit/>
          </a:bodyPr>
          <a:lstStyle/>
          <a:p>
            <a:endParaRPr lang="pt-PT" dirty="0"/>
          </a:p>
          <a:p>
            <a:pPr algn="ctr"/>
            <a:r>
              <a:rPr lang="pt-PT" sz="2400" b="1" dirty="0">
                <a:solidFill>
                  <a:srgbClr val="0070C0"/>
                </a:solidFill>
              </a:rPr>
              <a:t>CLASSIFICAÇÃO DO RN QUANTO AO PESO AO NASCER </a:t>
            </a:r>
            <a:endParaRPr lang="pt-PT" sz="2400" dirty="0">
              <a:solidFill>
                <a:srgbClr val="0070C0"/>
              </a:solidFill>
            </a:endParaRPr>
          </a:p>
        </p:txBody>
      </p:sp>
      <p:sp>
        <p:nvSpPr>
          <p:cNvPr id="4" name="Rectângulo 3"/>
          <p:cNvSpPr/>
          <p:nvPr/>
        </p:nvSpPr>
        <p:spPr>
          <a:xfrm>
            <a:off x="611560" y="1654938"/>
            <a:ext cx="7992888" cy="1107996"/>
          </a:xfrm>
          <a:prstGeom prst="rect">
            <a:avLst/>
          </a:prstGeom>
        </p:spPr>
        <p:txBody>
          <a:bodyPr wrap="square">
            <a:spAutoFit/>
          </a:bodyPr>
          <a:lstStyle/>
          <a:p>
            <a:endParaRPr lang="pt-PT" dirty="0"/>
          </a:p>
          <a:p>
            <a:pPr algn="just"/>
            <a:r>
              <a:rPr lang="pt-PT" sz="2400" b="1" dirty="0"/>
              <a:t>Peso ao nascer </a:t>
            </a:r>
            <a:r>
              <a:rPr lang="pt-PT" sz="2400" dirty="0"/>
              <a:t>– É a primeira avaliação do peso obtida após o nascimento (geralmente é expressa em gramas) </a:t>
            </a:r>
          </a:p>
        </p:txBody>
      </p:sp>
      <p:sp>
        <p:nvSpPr>
          <p:cNvPr id="5" name="Rectângulo 4"/>
          <p:cNvSpPr/>
          <p:nvPr/>
        </p:nvSpPr>
        <p:spPr>
          <a:xfrm>
            <a:off x="611560" y="2996952"/>
            <a:ext cx="8208912" cy="1631216"/>
          </a:xfrm>
          <a:prstGeom prst="rect">
            <a:avLst/>
          </a:prstGeom>
        </p:spPr>
        <p:txBody>
          <a:bodyPr wrap="square">
            <a:spAutoFit/>
          </a:bodyPr>
          <a:lstStyle/>
          <a:p>
            <a:pPr algn="just"/>
            <a:r>
              <a:rPr lang="pt-PT" sz="2000" dirty="0" smtClean="0"/>
              <a:t>Baixo </a:t>
            </a:r>
            <a:r>
              <a:rPr lang="pt-PT" sz="2000" dirty="0"/>
              <a:t>peso ao nascer </a:t>
            </a:r>
            <a:r>
              <a:rPr lang="pt-PT" sz="2000" b="1" dirty="0"/>
              <a:t>– Menos de 2.500 gr (até 2.499 gr, inclusive) </a:t>
            </a:r>
            <a:endParaRPr lang="pt-PT" sz="2000" b="1" dirty="0" smtClean="0"/>
          </a:p>
          <a:p>
            <a:endParaRPr lang="pt-PT" sz="2000" dirty="0"/>
          </a:p>
          <a:p>
            <a:pPr algn="just"/>
            <a:r>
              <a:rPr lang="pt-PT" sz="2000" dirty="0"/>
              <a:t>Muito baixo ao nascer </a:t>
            </a:r>
            <a:r>
              <a:rPr lang="pt-PT" sz="2000" b="1" dirty="0"/>
              <a:t>– Menos de 1.500 gr (até 1.499 gr, inclusive) </a:t>
            </a:r>
            <a:endParaRPr lang="pt-PT" sz="2000" b="1" dirty="0" smtClean="0"/>
          </a:p>
          <a:p>
            <a:endParaRPr lang="pt-PT" sz="2000" dirty="0"/>
          </a:p>
          <a:p>
            <a:pPr algn="just"/>
            <a:r>
              <a:rPr lang="pt-PT" sz="2000" dirty="0"/>
              <a:t>Extremamente baixo ao nascer </a:t>
            </a:r>
            <a:r>
              <a:rPr lang="pt-PT" sz="2000" b="1" dirty="0"/>
              <a:t>– Menos de 1.000 gr (até 999 gr, inclusive) </a:t>
            </a:r>
            <a:endParaRPr lang="pt-PT" sz="2000" dirty="0"/>
          </a:p>
        </p:txBody>
      </p:sp>
      <p:pic>
        <p:nvPicPr>
          <p:cNvPr id="11266" name="Picture 2" descr="http://tse1.mm.bing.net/th?&amp;id=OIP.Mcde8abfbcdac5f27121051dc00b26cf2o0&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4894165"/>
            <a:ext cx="3926453" cy="1636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147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123728" y="969220"/>
            <a:ext cx="4572000" cy="738664"/>
          </a:xfrm>
          <a:prstGeom prst="rect">
            <a:avLst/>
          </a:prstGeom>
        </p:spPr>
        <p:txBody>
          <a:bodyPr>
            <a:spAutoFit/>
          </a:bodyPr>
          <a:lstStyle/>
          <a:p>
            <a:endParaRPr lang="pt-PT" dirty="0"/>
          </a:p>
          <a:p>
            <a:pPr algn="ctr"/>
            <a:r>
              <a:rPr lang="pt-PT" sz="2400" b="1" dirty="0">
                <a:solidFill>
                  <a:srgbClr val="0070C0"/>
                </a:solidFill>
              </a:rPr>
              <a:t>INDICE OBSTÉTRICO </a:t>
            </a:r>
            <a:endParaRPr lang="pt-PT" sz="2400" dirty="0">
              <a:solidFill>
                <a:srgbClr val="0070C0"/>
              </a:solidFill>
            </a:endParaRPr>
          </a:p>
        </p:txBody>
      </p:sp>
      <p:sp>
        <p:nvSpPr>
          <p:cNvPr id="4" name="Rectângulo 3"/>
          <p:cNvSpPr/>
          <p:nvPr/>
        </p:nvSpPr>
        <p:spPr>
          <a:xfrm>
            <a:off x="251520" y="2060848"/>
            <a:ext cx="8568952" cy="677108"/>
          </a:xfrm>
          <a:prstGeom prst="rect">
            <a:avLst/>
          </a:prstGeom>
        </p:spPr>
        <p:txBody>
          <a:bodyPr wrap="square">
            <a:spAutoFit/>
          </a:bodyPr>
          <a:lstStyle/>
          <a:p>
            <a:endParaRPr lang="pt-PT" dirty="0"/>
          </a:p>
          <a:p>
            <a:pPr algn="just"/>
            <a:r>
              <a:rPr lang="pt-PT" sz="2000" b="1" dirty="0"/>
              <a:t>Partos de termo – partos pré-termo – aborto ou gravidez ectópica – filhos vivos </a:t>
            </a:r>
            <a:endParaRPr lang="pt-PT" sz="2000" dirty="0"/>
          </a:p>
        </p:txBody>
      </p:sp>
      <p:pic>
        <p:nvPicPr>
          <p:cNvPr id="1024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103" y="3212976"/>
            <a:ext cx="2381250" cy="3238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4147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762000" y="908720"/>
            <a:ext cx="7620000" cy="990600"/>
          </a:xfrm>
        </p:spPr>
        <p:txBody>
          <a:bodyPr>
            <a:normAutofit fontScale="90000"/>
          </a:bodyPr>
          <a:lstStyle/>
          <a:p>
            <a:r>
              <a:rPr lang="pt-PT" sz="2200" dirty="0" smtClean="0">
                <a:latin typeface="Calibri" pitchFamily="34" charset="0"/>
              </a:rPr>
              <a:t>Bibliografia</a:t>
            </a:r>
            <a:r>
              <a:rPr lang="pt-PT" dirty="0" smtClean="0"/>
              <a:t/>
            </a:r>
            <a:br>
              <a:rPr lang="pt-PT" dirty="0" smtClean="0"/>
            </a:br>
            <a:endParaRPr lang="pt-PT" dirty="0"/>
          </a:p>
        </p:txBody>
      </p:sp>
      <p:sp>
        <p:nvSpPr>
          <p:cNvPr id="10" name="Marcador de Posição do Texto 9"/>
          <p:cNvSpPr>
            <a:spLocks noGrp="1"/>
          </p:cNvSpPr>
          <p:nvPr>
            <p:ph type="body" idx="1"/>
          </p:nvPr>
        </p:nvSpPr>
        <p:spPr>
          <a:xfrm>
            <a:off x="827584" y="1628800"/>
            <a:ext cx="7758608" cy="1673225"/>
          </a:xfrm>
        </p:spPr>
        <p:txBody>
          <a:bodyPr>
            <a:normAutofit/>
          </a:bodyPr>
          <a:lstStyle/>
          <a:p>
            <a:r>
              <a:rPr lang="pt-PT" dirty="0" smtClean="0">
                <a:solidFill>
                  <a:schemeClr val="tx1"/>
                </a:solidFill>
                <a:latin typeface="Arial" panose="020B0604020202020204" pitchFamily="34" charset="0"/>
                <a:cs typeface="Arial" panose="020B0604020202020204" pitchFamily="34" charset="0"/>
              </a:rPr>
              <a:t>BIBLIOGRAFIA:LOWDERMILK, </a:t>
            </a:r>
            <a:r>
              <a:rPr lang="pt-PT" dirty="0" err="1" smtClean="0">
                <a:solidFill>
                  <a:schemeClr val="tx1"/>
                </a:solidFill>
                <a:latin typeface="Arial" panose="020B0604020202020204" pitchFamily="34" charset="0"/>
                <a:cs typeface="Arial" panose="020B0604020202020204" pitchFamily="34" charset="0"/>
              </a:rPr>
              <a:t>Deidra</a:t>
            </a:r>
            <a:r>
              <a:rPr lang="pt-PT" dirty="0" smtClean="0">
                <a:solidFill>
                  <a:schemeClr val="tx1"/>
                </a:solidFill>
                <a:latin typeface="Arial" panose="020B0604020202020204" pitchFamily="34" charset="0"/>
                <a:cs typeface="Arial" panose="020B0604020202020204" pitchFamily="34" charset="0"/>
              </a:rPr>
              <a:t>; PERRY, </a:t>
            </a:r>
            <a:r>
              <a:rPr lang="pt-PT" dirty="0" err="1" smtClean="0">
                <a:solidFill>
                  <a:schemeClr val="tx1"/>
                </a:solidFill>
                <a:latin typeface="Arial" panose="020B0604020202020204" pitchFamily="34" charset="0"/>
                <a:cs typeface="Arial" panose="020B0604020202020204" pitchFamily="34" charset="0"/>
              </a:rPr>
              <a:t>Shannon</a:t>
            </a:r>
            <a:r>
              <a:rPr lang="pt-PT" dirty="0" smtClean="0">
                <a:solidFill>
                  <a:schemeClr val="tx1"/>
                </a:solidFill>
                <a:latin typeface="Arial" panose="020B0604020202020204" pitchFamily="34" charset="0"/>
                <a:cs typeface="Arial" panose="020B0604020202020204" pitchFamily="34" charset="0"/>
              </a:rPr>
              <a:t> – </a:t>
            </a:r>
            <a:r>
              <a:rPr lang="pt-PT" b="1" dirty="0" smtClean="0">
                <a:solidFill>
                  <a:schemeClr val="tx1"/>
                </a:solidFill>
                <a:latin typeface="Arial" panose="020B0604020202020204" pitchFamily="34" charset="0"/>
                <a:cs typeface="Arial" panose="020B0604020202020204" pitchFamily="34" charset="0"/>
              </a:rPr>
              <a:t>Enfermagem na Maternidade</a:t>
            </a:r>
            <a:r>
              <a:rPr lang="es-ES" dirty="0" smtClean="0">
                <a:solidFill>
                  <a:schemeClr val="tx1"/>
                </a:solidFill>
                <a:latin typeface="Arial" panose="020B0604020202020204" pitchFamily="34" charset="0"/>
                <a:cs typeface="Arial" panose="020B0604020202020204" pitchFamily="34" charset="0"/>
              </a:rPr>
              <a:t>. </a:t>
            </a:r>
            <a:r>
              <a:rPr lang="es-ES" dirty="0" err="1" smtClean="0">
                <a:solidFill>
                  <a:schemeClr val="tx1"/>
                </a:solidFill>
                <a:latin typeface="Arial" panose="020B0604020202020204" pitchFamily="34" charset="0"/>
                <a:cs typeface="Arial" panose="020B0604020202020204" pitchFamily="34" charset="0"/>
              </a:rPr>
              <a:t>Loures</a:t>
            </a:r>
            <a:r>
              <a:rPr lang="es-ES" dirty="0" smtClean="0">
                <a:solidFill>
                  <a:schemeClr val="tx1"/>
                </a:solidFill>
                <a:latin typeface="Arial" panose="020B0604020202020204" pitchFamily="34" charset="0"/>
                <a:cs typeface="Arial" panose="020B0604020202020204" pitchFamily="34" charset="0"/>
              </a:rPr>
              <a:t>: </a:t>
            </a:r>
            <a:r>
              <a:rPr lang="es-ES" dirty="0" err="1" smtClean="0">
                <a:solidFill>
                  <a:schemeClr val="tx1"/>
                </a:solidFill>
                <a:latin typeface="Arial" panose="020B0604020202020204" pitchFamily="34" charset="0"/>
                <a:cs typeface="Arial" panose="020B0604020202020204" pitchFamily="34" charset="0"/>
              </a:rPr>
              <a:t>Lusodidacta</a:t>
            </a:r>
            <a:r>
              <a:rPr lang="es-ES" dirty="0" smtClean="0">
                <a:solidFill>
                  <a:schemeClr val="tx1"/>
                </a:solidFill>
                <a:latin typeface="Arial" panose="020B0604020202020204" pitchFamily="34" charset="0"/>
                <a:cs typeface="Arial" panose="020B0604020202020204" pitchFamily="34" charset="0"/>
              </a:rPr>
              <a:t>, 2006, ISBN 978-989-8075-16-1</a:t>
            </a:r>
          </a:p>
          <a:p>
            <a:endParaRPr lang="pt-PT" dirty="0">
              <a:solidFill>
                <a:schemeClr val="tx1"/>
              </a:solidFill>
            </a:endParaRPr>
          </a:p>
        </p:txBody>
      </p:sp>
      <p:sp>
        <p:nvSpPr>
          <p:cNvPr id="8" name="Rectângulo 7"/>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Tree>
    <p:extLst>
      <p:ext uri="{BB962C8B-B14F-4D97-AF65-F5344CB8AC3E}">
        <p14:creationId xmlns:p14="http://schemas.microsoft.com/office/powerpoint/2010/main" val="1367552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1196752"/>
            <a:ext cx="8712968" cy="4104456"/>
          </a:xfrm>
        </p:spPr>
        <p:txBody>
          <a:bodyPr>
            <a:noAutofit/>
          </a:bodyPr>
          <a:lstStyle/>
          <a:p>
            <a:pPr algn="l" eaLnBrk="1" hangingPunct="1"/>
            <a:r>
              <a:rPr lang="pt-PT" sz="2400" b="1" dirty="0" smtClean="0">
                <a:solidFill>
                  <a:srgbClr val="0070C0"/>
                </a:solidFill>
                <a:latin typeface="Calibri" pitchFamily="34" charset="0"/>
              </a:rPr>
              <a:t>MENARCA</a:t>
            </a:r>
            <a:r>
              <a:rPr lang="pt-PT" sz="2400" dirty="0" smtClean="0">
                <a:solidFill>
                  <a:schemeClr val="tx1"/>
                </a:solidFill>
                <a:latin typeface="Calibri" pitchFamily="34" charset="0"/>
              </a:rPr>
              <a:t/>
            </a:r>
            <a:br>
              <a:rPr lang="pt-PT" sz="2400" dirty="0" smtClean="0">
                <a:solidFill>
                  <a:schemeClr val="tx1"/>
                </a:solidFill>
                <a:latin typeface="Calibri" pitchFamily="34" charset="0"/>
              </a:rPr>
            </a:br>
            <a:r>
              <a:rPr lang="pt-PT" sz="2400" dirty="0" smtClean="0">
                <a:solidFill>
                  <a:schemeClr val="tx1"/>
                </a:solidFill>
                <a:latin typeface="Calibri" pitchFamily="34" charset="0"/>
              </a:rPr>
              <a:t>Momento que assinala o inicio dos ciclos menstruais </a:t>
            </a:r>
            <a:br>
              <a:rPr lang="pt-PT" sz="2400" dirty="0" smtClean="0">
                <a:solidFill>
                  <a:schemeClr val="tx1"/>
                </a:solidFill>
                <a:latin typeface="Calibri" pitchFamily="34" charset="0"/>
              </a:rPr>
            </a:br>
            <a:r>
              <a:rPr lang="pt-PT" sz="2400" dirty="0" smtClean="0">
                <a:solidFill>
                  <a:schemeClr val="tx1"/>
                </a:solidFill>
                <a:latin typeface="Calibri" pitchFamily="34" charset="0"/>
              </a:rPr>
              <a:t/>
            </a:r>
            <a:br>
              <a:rPr lang="pt-PT" sz="2400" dirty="0" smtClean="0">
                <a:solidFill>
                  <a:schemeClr val="tx1"/>
                </a:solidFill>
                <a:latin typeface="Calibri" pitchFamily="34" charset="0"/>
              </a:rPr>
            </a:br>
            <a:r>
              <a:rPr lang="pt-PT" sz="2400" b="1" dirty="0" smtClean="0">
                <a:solidFill>
                  <a:srgbClr val="0070C0"/>
                </a:solidFill>
                <a:latin typeface="Calibri" pitchFamily="34" charset="0"/>
              </a:rPr>
              <a:t>MENSTRUAÇÃO</a:t>
            </a:r>
            <a:r>
              <a:rPr lang="pt-PT" sz="2400" dirty="0" smtClean="0">
                <a:solidFill>
                  <a:schemeClr val="tx1"/>
                </a:solidFill>
                <a:latin typeface="Calibri" pitchFamily="34" charset="0"/>
              </a:rPr>
              <a:t/>
            </a:r>
            <a:br>
              <a:rPr lang="pt-PT" sz="2400" dirty="0" smtClean="0">
                <a:solidFill>
                  <a:schemeClr val="tx1"/>
                </a:solidFill>
                <a:latin typeface="Calibri" pitchFamily="34" charset="0"/>
              </a:rPr>
            </a:br>
            <a:r>
              <a:rPr lang="pt-PT" sz="2400" dirty="0" smtClean="0">
                <a:solidFill>
                  <a:schemeClr val="tx1"/>
                </a:solidFill>
                <a:latin typeface="Calibri" pitchFamily="34" charset="0"/>
              </a:rPr>
              <a:t>Perda periódica de sangue pela vagina, proveniente do útero não grávido, que ocorre desde a puberdade até à menopausa</a:t>
            </a:r>
            <a:br>
              <a:rPr lang="pt-PT" sz="2400" dirty="0" smtClean="0">
                <a:solidFill>
                  <a:schemeClr val="tx1"/>
                </a:solidFill>
                <a:latin typeface="Calibri" pitchFamily="34" charset="0"/>
              </a:rPr>
            </a:br>
            <a:r>
              <a:rPr lang="pt-PT" sz="2400" dirty="0" smtClean="0">
                <a:solidFill>
                  <a:schemeClr val="tx1"/>
                </a:solidFill>
                <a:latin typeface="Calibri" pitchFamily="34" charset="0"/>
              </a:rPr>
              <a:t/>
            </a:r>
            <a:br>
              <a:rPr lang="pt-PT" sz="2400" dirty="0" smtClean="0">
                <a:solidFill>
                  <a:schemeClr val="tx1"/>
                </a:solidFill>
                <a:latin typeface="Calibri" pitchFamily="34" charset="0"/>
              </a:rPr>
            </a:br>
            <a:r>
              <a:rPr lang="pt-PT" sz="2400" b="1" dirty="0" smtClean="0">
                <a:solidFill>
                  <a:srgbClr val="0070C0"/>
                </a:solidFill>
                <a:latin typeface="Calibri" pitchFamily="34" charset="0"/>
              </a:rPr>
              <a:t>PERÍODO FÉRTIL</a:t>
            </a:r>
            <a:r>
              <a:rPr lang="pt-PT" sz="2400" dirty="0" smtClean="0">
                <a:solidFill>
                  <a:schemeClr val="tx1"/>
                </a:solidFill>
                <a:latin typeface="Calibri" pitchFamily="34" charset="0"/>
              </a:rPr>
              <a:t/>
            </a:r>
            <a:br>
              <a:rPr lang="pt-PT" sz="2400" dirty="0" smtClean="0">
                <a:solidFill>
                  <a:schemeClr val="tx1"/>
                </a:solidFill>
                <a:latin typeface="Calibri" pitchFamily="34" charset="0"/>
              </a:rPr>
            </a:br>
            <a:r>
              <a:rPr lang="pt-PT" sz="2400" dirty="0" smtClean="0">
                <a:solidFill>
                  <a:schemeClr val="tx1"/>
                </a:solidFill>
                <a:latin typeface="Calibri" pitchFamily="34" charset="0"/>
              </a:rPr>
              <a:t>Período em que o óvulo pode ser fecundado</a:t>
            </a:r>
          </a:p>
        </p:txBody>
      </p:sp>
      <p:sp>
        <p:nvSpPr>
          <p:cNvPr id="3082" name="CaixaDeTexto 9"/>
          <p:cNvSpPr txBox="1">
            <a:spLocks noChangeArrowheads="1"/>
          </p:cNvSpPr>
          <p:nvPr/>
        </p:nvSpPr>
        <p:spPr bwMode="auto">
          <a:xfrm>
            <a:off x="6084168" y="6488112"/>
            <a:ext cx="1152525" cy="369888"/>
          </a:xfrm>
          <a:prstGeom prst="rect">
            <a:avLst/>
          </a:prstGeom>
          <a:noFill/>
          <a:ln w="9525">
            <a:noFill/>
            <a:miter lim="800000"/>
            <a:headEnd/>
            <a:tailEnd/>
          </a:ln>
        </p:spPr>
        <p:txBody>
          <a:bodyPr>
            <a:spAutoFit/>
          </a:bodyPr>
          <a:lstStyle/>
          <a:p>
            <a:r>
              <a:rPr lang="pt-PT" dirty="0">
                <a:solidFill>
                  <a:schemeClr val="bg1"/>
                </a:solidFill>
              </a:rPr>
              <a:t>cálculo</a:t>
            </a:r>
          </a:p>
        </p:txBody>
      </p:sp>
      <p:pic>
        <p:nvPicPr>
          <p:cNvPr id="17" name="Marcador de Posição de Conteúdo 16" descr="relogiobiologico.jpg"/>
          <p:cNvPicPr>
            <a:picLocks noGrp="1" noChangeAspect="1"/>
          </p:cNvPicPr>
          <p:nvPr>
            <p:ph sz="quarter" idx="1"/>
          </p:nvPr>
        </p:nvPicPr>
        <p:blipFill>
          <a:blip r:embed="rId3" cstate="print"/>
          <a:stretch>
            <a:fillRect/>
          </a:stretch>
        </p:blipFill>
        <p:spPr>
          <a:xfrm>
            <a:off x="6160008" y="4191000"/>
            <a:ext cx="2983992" cy="2667000"/>
          </a:xfrm>
          <a:prstGeom prst="ellipse">
            <a:avLst/>
          </a:prstGeom>
          <a:ln>
            <a:noFill/>
          </a:ln>
          <a:effectLst>
            <a:softEdge rad="112500"/>
          </a:effectLst>
        </p:spPr>
      </p:pic>
      <p:sp>
        <p:nvSpPr>
          <p:cNvPr id="6" name="Rectângulo 5"/>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Tree>
    <p:extLst>
      <p:ext uri="{BB962C8B-B14F-4D97-AF65-F5344CB8AC3E}">
        <p14:creationId xmlns:p14="http://schemas.microsoft.com/office/powerpoint/2010/main" val="46205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504566" y="825093"/>
            <a:ext cx="8136904" cy="3323987"/>
          </a:xfrm>
          <a:prstGeom prst="rect">
            <a:avLst/>
          </a:prstGeom>
        </p:spPr>
        <p:txBody>
          <a:bodyPr wrap="square">
            <a:spAutoFit/>
          </a:bodyPr>
          <a:lstStyle/>
          <a:p>
            <a:endParaRPr lang="pt-PT" dirty="0"/>
          </a:p>
          <a:p>
            <a:r>
              <a:rPr lang="pt-PT" sz="2400" b="1" dirty="0" smtClean="0">
                <a:solidFill>
                  <a:srgbClr val="0070C0"/>
                </a:solidFill>
              </a:rPr>
              <a:t>CONCEÇÃO </a:t>
            </a:r>
            <a:r>
              <a:rPr lang="pt-PT" sz="2400" b="1" dirty="0">
                <a:solidFill>
                  <a:srgbClr val="0070C0"/>
                </a:solidFill>
              </a:rPr>
              <a:t>- </a:t>
            </a:r>
            <a:r>
              <a:rPr lang="pt-PT" sz="2400" dirty="0" smtClean="0">
                <a:solidFill>
                  <a:srgbClr val="0070C0"/>
                </a:solidFill>
              </a:rPr>
              <a:t> </a:t>
            </a:r>
            <a:r>
              <a:rPr lang="pt-PT" sz="2400" dirty="0" smtClean="0"/>
              <a:t>Definida </a:t>
            </a:r>
            <a:r>
              <a:rPr lang="pt-PT" sz="2400" dirty="0"/>
              <a:t>como a união de um óvulo com um espermatozóide, marcando o início da gravidez. </a:t>
            </a:r>
            <a:endParaRPr lang="pt-PT" sz="2400" dirty="0" smtClean="0"/>
          </a:p>
          <a:p>
            <a:endParaRPr lang="pt-PT" sz="2400" b="1" dirty="0"/>
          </a:p>
          <a:p>
            <a:r>
              <a:rPr lang="pt-PT" sz="2400" b="1" dirty="0" smtClean="0">
                <a:solidFill>
                  <a:srgbClr val="0070C0"/>
                </a:solidFill>
              </a:rPr>
              <a:t>GRAVIDEZ </a:t>
            </a:r>
            <a:r>
              <a:rPr lang="pt-PT" sz="2400" dirty="0">
                <a:solidFill>
                  <a:srgbClr val="0070C0"/>
                </a:solidFill>
              </a:rPr>
              <a:t>–</a:t>
            </a:r>
            <a:r>
              <a:rPr lang="pt-PT" sz="2400" dirty="0"/>
              <a:t> </a:t>
            </a:r>
            <a:r>
              <a:rPr lang="pt-PT" sz="2400" dirty="0" smtClean="0"/>
              <a:t>É </a:t>
            </a:r>
            <a:r>
              <a:rPr lang="pt-PT" sz="2400" dirty="0"/>
              <a:t>um estado fisiológico da mulher durante o qual se desenvolve o produto da concepção, pelo que é considerado o período de tempo que se situa entre a concepção até ao nascimento completo dos produtos desta (a duração é em média de 280 dias, 9 meses ou 10 luas). </a:t>
            </a:r>
          </a:p>
        </p:txBody>
      </p:sp>
      <p:sp>
        <p:nvSpPr>
          <p:cNvPr id="3" name="Rectângulo 2"/>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4" name="Rectângulo 3"/>
          <p:cNvSpPr/>
          <p:nvPr/>
        </p:nvSpPr>
        <p:spPr>
          <a:xfrm>
            <a:off x="1547664" y="4265084"/>
            <a:ext cx="3528392" cy="2215991"/>
          </a:xfrm>
          <a:prstGeom prst="rect">
            <a:avLst/>
          </a:prstGeom>
        </p:spPr>
        <p:txBody>
          <a:bodyPr wrap="square">
            <a:spAutoFit/>
          </a:bodyPr>
          <a:lstStyle/>
          <a:p>
            <a:endParaRPr lang="pt-PT" dirty="0"/>
          </a:p>
          <a:p>
            <a:r>
              <a:rPr lang="pt-PT" sz="2400" b="1" dirty="0">
                <a:solidFill>
                  <a:srgbClr val="0070C0"/>
                </a:solidFill>
              </a:rPr>
              <a:t>GRAVIDEZ Duração: </a:t>
            </a:r>
            <a:endParaRPr lang="pt-PT" sz="2400" dirty="0">
              <a:solidFill>
                <a:srgbClr val="0070C0"/>
              </a:solidFill>
            </a:endParaRPr>
          </a:p>
          <a:p>
            <a:r>
              <a:rPr lang="pt-PT" sz="2400" dirty="0"/>
              <a:t>•10 meses lunares </a:t>
            </a:r>
          </a:p>
          <a:p>
            <a:r>
              <a:rPr lang="pt-PT" sz="2400" dirty="0"/>
              <a:t>•9 meses de calendário </a:t>
            </a:r>
          </a:p>
          <a:p>
            <a:r>
              <a:rPr lang="pt-PT" sz="2400" dirty="0"/>
              <a:t>•40 semanas </a:t>
            </a:r>
          </a:p>
          <a:p>
            <a:r>
              <a:rPr lang="pt-PT" sz="2400" dirty="0"/>
              <a:t>•280 dias </a:t>
            </a:r>
          </a:p>
        </p:txBody>
      </p:sp>
      <p:pic>
        <p:nvPicPr>
          <p:cNvPr id="5" name="Picture 2" descr="http://tse1.mm.bing.net/th?&amp;id=OIP.Ma5664e78ca98f7c41dbcd59da2e3044dH0&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149080"/>
            <a:ext cx="1860480" cy="24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78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395536" y="980728"/>
            <a:ext cx="8424936" cy="2462213"/>
          </a:xfrm>
          <a:prstGeom prst="rect">
            <a:avLst/>
          </a:prstGeom>
        </p:spPr>
        <p:txBody>
          <a:bodyPr wrap="square">
            <a:spAutoFit/>
          </a:bodyPr>
          <a:lstStyle/>
          <a:p>
            <a:endParaRPr lang="pt-PT" dirty="0"/>
          </a:p>
          <a:p>
            <a:pPr algn="just"/>
            <a:r>
              <a:rPr lang="pt-PT" sz="2400" b="1" dirty="0">
                <a:solidFill>
                  <a:srgbClr val="0070C0"/>
                </a:solidFill>
              </a:rPr>
              <a:t>ABORTO:</a:t>
            </a:r>
            <a:r>
              <a:rPr lang="pt-PT" sz="2400" b="1" dirty="0"/>
              <a:t> </a:t>
            </a:r>
            <a:r>
              <a:rPr lang="pt-PT" sz="2400" dirty="0"/>
              <a:t>“A expulsão ou extracção de um feto ou embrião com menos de 500 gr. de peso (ou menos de 22 semanas de gestação), independentemente da existência ou não de vida e de que o aborto seja espontâneo ou que tenha sido provocado." </a:t>
            </a:r>
          </a:p>
          <a:p>
            <a:pPr algn="ctr"/>
            <a:r>
              <a:rPr lang="pt-PT" sz="2000" b="1" i="1" dirty="0" smtClean="0"/>
              <a:t>Aborto </a:t>
            </a:r>
            <a:r>
              <a:rPr lang="pt-PT" sz="2000" b="1" i="1" dirty="0"/>
              <a:t>precoce </a:t>
            </a:r>
            <a:r>
              <a:rPr lang="pt-PT" sz="2000" dirty="0"/>
              <a:t>– até às 12 semanas; </a:t>
            </a:r>
          </a:p>
          <a:p>
            <a:pPr algn="ctr"/>
            <a:r>
              <a:rPr lang="pt-PT" sz="2000" b="1" i="1" dirty="0"/>
              <a:t>Aborto tardio </a:t>
            </a:r>
            <a:r>
              <a:rPr lang="pt-PT" sz="2000" dirty="0"/>
              <a:t>– após as 12 semanas </a:t>
            </a:r>
          </a:p>
        </p:txBody>
      </p:sp>
      <p:sp>
        <p:nvSpPr>
          <p:cNvPr id="5" name="Rectângulo 4"/>
          <p:cNvSpPr/>
          <p:nvPr/>
        </p:nvSpPr>
        <p:spPr>
          <a:xfrm>
            <a:off x="386199" y="3442941"/>
            <a:ext cx="8598029" cy="2862322"/>
          </a:xfrm>
          <a:prstGeom prst="rect">
            <a:avLst/>
          </a:prstGeom>
        </p:spPr>
        <p:txBody>
          <a:bodyPr wrap="square">
            <a:spAutoFit/>
          </a:bodyPr>
          <a:lstStyle/>
          <a:p>
            <a:r>
              <a:rPr lang="pt-PT" sz="2400" b="1" dirty="0" smtClean="0">
                <a:solidFill>
                  <a:srgbClr val="0070C0"/>
                </a:solidFill>
              </a:rPr>
              <a:t>ABORTO </a:t>
            </a:r>
            <a:r>
              <a:rPr lang="pt-PT" sz="2400" b="1" dirty="0">
                <a:solidFill>
                  <a:srgbClr val="0070C0"/>
                </a:solidFill>
              </a:rPr>
              <a:t>PROVOCADO - </a:t>
            </a:r>
            <a:r>
              <a:rPr lang="pt-PT" sz="2400" dirty="0" smtClean="0"/>
              <a:t>A </a:t>
            </a:r>
            <a:r>
              <a:rPr lang="pt-PT" sz="2400" dirty="0"/>
              <a:t>gravidez é interrompida deliberadamente quer por uma atitude da grávida quer por uma causa directa de outra pessoa. </a:t>
            </a:r>
            <a:endParaRPr lang="pt-PT" sz="2400" dirty="0" smtClean="0"/>
          </a:p>
          <a:p>
            <a:r>
              <a:rPr lang="pt-PT" sz="2000" b="1" dirty="0" smtClean="0"/>
              <a:t>Aborto terapêutico </a:t>
            </a:r>
            <a:r>
              <a:rPr lang="pt-PT" sz="2000" dirty="0" smtClean="0"/>
              <a:t>- com indicação precisa de ordem exclusivamente clínicas. </a:t>
            </a:r>
          </a:p>
          <a:p>
            <a:r>
              <a:rPr lang="pt-PT" sz="2000" b="1" dirty="0" smtClean="0"/>
              <a:t>Aborto que se realiza por vontade da mulher </a:t>
            </a:r>
            <a:r>
              <a:rPr lang="pt-PT" sz="2000" dirty="0" smtClean="0"/>
              <a:t>- que se encontra perante uma gravidez que não é desejada. </a:t>
            </a:r>
          </a:p>
          <a:p>
            <a:r>
              <a:rPr lang="pt-PT" sz="2400" b="1" dirty="0" smtClean="0">
                <a:solidFill>
                  <a:srgbClr val="0070C0"/>
                </a:solidFill>
              </a:rPr>
              <a:t>ABORTO </a:t>
            </a:r>
            <a:r>
              <a:rPr lang="pt-PT" sz="2400" b="1" dirty="0">
                <a:solidFill>
                  <a:srgbClr val="0070C0"/>
                </a:solidFill>
              </a:rPr>
              <a:t>ESPONTÂNEO - </a:t>
            </a:r>
            <a:r>
              <a:rPr lang="pt-PT" sz="2400" dirty="0" smtClean="0"/>
              <a:t>A </a:t>
            </a:r>
            <a:r>
              <a:rPr lang="pt-PT" sz="2400" dirty="0"/>
              <a:t>gravidez termina sem a interferência deliberada de qualquer factor ou agente. </a:t>
            </a:r>
          </a:p>
        </p:txBody>
      </p:sp>
    </p:spTree>
    <p:extLst>
      <p:ext uri="{BB962C8B-B14F-4D97-AF65-F5344CB8AC3E}">
        <p14:creationId xmlns:p14="http://schemas.microsoft.com/office/powerpoint/2010/main" val="394046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51520" y="557972"/>
            <a:ext cx="8712968" cy="5601533"/>
          </a:xfrm>
          <a:prstGeom prst="rect">
            <a:avLst/>
          </a:prstGeom>
        </p:spPr>
        <p:txBody>
          <a:bodyPr wrap="square">
            <a:spAutoFit/>
          </a:bodyPr>
          <a:lstStyle/>
          <a:p>
            <a:endParaRPr lang="pt-PT" dirty="0"/>
          </a:p>
          <a:p>
            <a:r>
              <a:rPr lang="pt-PT" sz="2000" b="1" dirty="0">
                <a:solidFill>
                  <a:srgbClr val="0070C0"/>
                </a:solidFill>
              </a:rPr>
              <a:t>NADO VIVO (Nascimento vivo) </a:t>
            </a:r>
            <a:endParaRPr lang="pt-PT" sz="2000" b="1" dirty="0" smtClean="0">
              <a:solidFill>
                <a:srgbClr val="0070C0"/>
              </a:solidFill>
            </a:endParaRPr>
          </a:p>
          <a:p>
            <a:endParaRPr lang="pt-PT" sz="2000" dirty="0"/>
          </a:p>
          <a:p>
            <a:pPr algn="just"/>
            <a:r>
              <a:rPr lang="pt-PT" sz="2000" dirty="0"/>
              <a:t>É a expulsão ou </a:t>
            </a:r>
            <a:r>
              <a:rPr lang="pt-PT" sz="2000" dirty="0" err="1" smtClean="0"/>
              <a:t>extração</a:t>
            </a:r>
            <a:r>
              <a:rPr lang="pt-PT" sz="2000" dirty="0" smtClean="0"/>
              <a:t> </a:t>
            </a:r>
            <a:r>
              <a:rPr lang="pt-PT" sz="2000" dirty="0"/>
              <a:t>completa do corpo da mãe, independentemente da duração da gravidez, de um produto de </a:t>
            </a:r>
            <a:r>
              <a:rPr lang="pt-PT" sz="2000" dirty="0" err="1" smtClean="0"/>
              <a:t>conceção</a:t>
            </a:r>
            <a:r>
              <a:rPr lang="pt-PT" sz="2000" dirty="0" smtClean="0"/>
              <a:t> </a:t>
            </a:r>
            <a:r>
              <a:rPr lang="pt-PT" sz="2000" dirty="0"/>
              <a:t>que, depois da separação, respire ou apresente qualquer outro sinal de vida, tal como batimentos do coração, pulsações do cordão umbilical ou movimentos </a:t>
            </a:r>
            <a:r>
              <a:rPr lang="pt-PT" sz="2000" dirty="0" err="1" smtClean="0"/>
              <a:t>efetivos</a:t>
            </a:r>
            <a:r>
              <a:rPr lang="pt-PT" sz="2000" dirty="0" smtClean="0"/>
              <a:t> </a:t>
            </a:r>
            <a:r>
              <a:rPr lang="pt-PT" sz="2000" dirty="0"/>
              <a:t>dos músculos de </a:t>
            </a:r>
            <a:r>
              <a:rPr lang="pt-PT" sz="2000" dirty="0" err="1" smtClean="0"/>
              <a:t>contração</a:t>
            </a:r>
            <a:r>
              <a:rPr lang="pt-PT" sz="2000" dirty="0" smtClean="0"/>
              <a:t> </a:t>
            </a:r>
            <a:r>
              <a:rPr lang="pt-PT" sz="2000" dirty="0"/>
              <a:t>voluntária, estando ou não cortado o cordão umbilical e estando ou não desprendida a placenta. Cada produto de um nascimento que reúna essas condições considera-se como uma criança viva. </a:t>
            </a:r>
          </a:p>
          <a:p>
            <a:endParaRPr lang="pt-PT" sz="2000" b="1" dirty="0" smtClean="0"/>
          </a:p>
          <a:p>
            <a:r>
              <a:rPr lang="pt-PT" sz="2000" b="1" dirty="0" smtClean="0">
                <a:solidFill>
                  <a:srgbClr val="0070C0"/>
                </a:solidFill>
              </a:rPr>
              <a:t>MORTE </a:t>
            </a:r>
            <a:r>
              <a:rPr lang="pt-PT" sz="2000" b="1" dirty="0">
                <a:solidFill>
                  <a:srgbClr val="0070C0"/>
                </a:solidFill>
              </a:rPr>
              <a:t>FETAL </a:t>
            </a:r>
            <a:r>
              <a:rPr lang="pt-PT" sz="2000" dirty="0">
                <a:solidFill>
                  <a:srgbClr val="0070C0"/>
                </a:solidFill>
              </a:rPr>
              <a:t>(</a:t>
            </a:r>
            <a:r>
              <a:rPr lang="pt-PT" sz="2000" b="1" dirty="0">
                <a:solidFill>
                  <a:srgbClr val="0070C0"/>
                </a:solidFill>
              </a:rPr>
              <a:t>Óbito fetal) </a:t>
            </a:r>
            <a:endParaRPr lang="pt-PT" sz="2000" dirty="0" smtClean="0">
              <a:solidFill>
                <a:srgbClr val="0070C0"/>
              </a:solidFill>
            </a:endParaRPr>
          </a:p>
          <a:p>
            <a:endParaRPr lang="pt-PT" sz="2000" dirty="0"/>
          </a:p>
          <a:p>
            <a:pPr algn="just"/>
            <a:r>
              <a:rPr lang="pt-PT" sz="2000" dirty="0" smtClean="0"/>
              <a:t>É </a:t>
            </a:r>
            <a:r>
              <a:rPr lang="pt-PT" sz="2000" dirty="0"/>
              <a:t>a morte de um produto da </a:t>
            </a:r>
            <a:r>
              <a:rPr lang="pt-PT" sz="2000" dirty="0" err="1" smtClean="0"/>
              <a:t>conceção</a:t>
            </a:r>
            <a:r>
              <a:rPr lang="pt-PT" sz="2000" dirty="0"/>
              <a:t>, antes da expulsão ou da </a:t>
            </a:r>
            <a:r>
              <a:rPr lang="pt-PT" sz="2000" dirty="0" err="1" smtClean="0"/>
              <a:t>extração</a:t>
            </a:r>
            <a:r>
              <a:rPr lang="pt-PT" sz="2000" dirty="0" smtClean="0"/>
              <a:t> </a:t>
            </a:r>
            <a:r>
              <a:rPr lang="pt-PT" sz="2000" dirty="0"/>
              <a:t>completa do corpo da mãe, independentemente da duração da gravidez; indica o óbito o facto do feto, depois da separação, não respirar nem apresentar nenhum outro sinal de vida, como batimentos do coração, pulsações do cordão umbilical ou movimentos </a:t>
            </a:r>
            <a:r>
              <a:rPr lang="pt-PT" sz="2000" dirty="0" err="1" smtClean="0"/>
              <a:t>efetivos</a:t>
            </a:r>
            <a:r>
              <a:rPr lang="pt-PT" sz="2000" dirty="0" smtClean="0"/>
              <a:t> </a:t>
            </a:r>
            <a:r>
              <a:rPr lang="pt-PT" sz="2000" dirty="0"/>
              <a:t>dos músculos de </a:t>
            </a:r>
            <a:r>
              <a:rPr lang="pt-PT" sz="2000" dirty="0" err="1" smtClean="0"/>
              <a:t>contração</a:t>
            </a:r>
            <a:r>
              <a:rPr lang="pt-PT" sz="2000" dirty="0" smtClean="0"/>
              <a:t> </a:t>
            </a:r>
            <a:r>
              <a:rPr lang="pt-PT" sz="2000" dirty="0"/>
              <a:t>voluntária. </a:t>
            </a:r>
          </a:p>
        </p:txBody>
      </p:sp>
    </p:spTree>
    <p:extLst>
      <p:ext uri="{BB962C8B-B14F-4D97-AF65-F5344CB8AC3E}">
        <p14:creationId xmlns:p14="http://schemas.microsoft.com/office/powerpoint/2010/main" val="2234230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51520" y="612845"/>
            <a:ext cx="8568952" cy="7294305"/>
          </a:xfrm>
          <a:prstGeom prst="rect">
            <a:avLst/>
          </a:prstGeom>
        </p:spPr>
        <p:txBody>
          <a:bodyPr wrap="square">
            <a:spAutoFit/>
          </a:bodyPr>
          <a:lstStyle/>
          <a:p>
            <a:endParaRPr lang="pt-PT" dirty="0"/>
          </a:p>
          <a:p>
            <a:pPr algn="just"/>
            <a:r>
              <a:rPr lang="pt-PT" sz="2400" b="1" dirty="0">
                <a:solidFill>
                  <a:srgbClr val="0070C0"/>
                </a:solidFill>
              </a:rPr>
              <a:t>Data da última menstruação - (DUM) </a:t>
            </a:r>
            <a:r>
              <a:rPr lang="pt-PT" sz="2400" dirty="0" smtClean="0"/>
              <a:t>Corresponde </a:t>
            </a:r>
            <a:r>
              <a:rPr lang="pt-PT" sz="2400" dirty="0"/>
              <a:t>ao 1º dia da última vez em que a mulher foi menstruada </a:t>
            </a:r>
            <a:endParaRPr lang="pt-PT" sz="2400" dirty="0" smtClean="0"/>
          </a:p>
          <a:p>
            <a:pPr algn="just"/>
            <a:endParaRPr lang="pt-PT" sz="2400" b="1" dirty="0"/>
          </a:p>
          <a:p>
            <a:pPr algn="just"/>
            <a:r>
              <a:rPr lang="pt-PT" sz="2400" b="1" dirty="0" smtClean="0">
                <a:solidFill>
                  <a:srgbClr val="0070C0"/>
                </a:solidFill>
              </a:rPr>
              <a:t>Idade </a:t>
            </a:r>
            <a:r>
              <a:rPr lang="pt-PT" sz="2400" b="1" dirty="0">
                <a:solidFill>
                  <a:srgbClr val="0070C0"/>
                </a:solidFill>
              </a:rPr>
              <a:t>gestacional – </a:t>
            </a:r>
            <a:r>
              <a:rPr lang="pt-PT" sz="2400" b="1" dirty="0" smtClean="0">
                <a:solidFill>
                  <a:srgbClr val="0070C0"/>
                </a:solidFill>
              </a:rPr>
              <a:t>(</a:t>
            </a:r>
            <a:r>
              <a:rPr lang="pt-PT" sz="2400" b="1" dirty="0">
                <a:solidFill>
                  <a:srgbClr val="0070C0"/>
                </a:solidFill>
              </a:rPr>
              <a:t>IG) </a:t>
            </a:r>
            <a:r>
              <a:rPr lang="pt-PT" sz="2400" dirty="0" smtClean="0"/>
              <a:t>Tempo </a:t>
            </a:r>
            <a:r>
              <a:rPr lang="pt-PT" sz="2400" dirty="0"/>
              <a:t>de gravidez contado a partir do 1º dia da última menstruação (de uma mulher com ciclos regulares que não esteja a fazer </a:t>
            </a:r>
            <a:r>
              <a:rPr lang="pt-PT" sz="2400" dirty="0" err="1" smtClean="0"/>
              <a:t>contraceção</a:t>
            </a:r>
            <a:r>
              <a:rPr lang="pt-PT" sz="2400" dirty="0" smtClean="0"/>
              <a:t> </a:t>
            </a:r>
            <a:r>
              <a:rPr lang="pt-PT" sz="2400" dirty="0"/>
              <a:t>hormonal), expressa em dias e semanas completas. </a:t>
            </a:r>
            <a:endParaRPr lang="pt-PT" sz="2400" dirty="0" smtClean="0"/>
          </a:p>
          <a:p>
            <a:pPr algn="just"/>
            <a:endParaRPr lang="pt-PT" sz="2400" dirty="0"/>
          </a:p>
          <a:p>
            <a:pPr algn="just"/>
            <a:r>
              <a:rPr lang="pt-PT" sz="2400" b="1" dirty="0" smtClean="0">
                <a:solidFill>
                  <a:srgbClr val="0070C0"/>
                </a:solidFill>
              </a:rPr>
              <a:t>Diagnóstico Pré-Natal -  (DPN) </a:t>
            </a:r>
            <a:r>
              <a:rPr lang="pt-PT" sz="2400" dirty="0" smtClean="0">
                <a:latin typeface="+mj-lt"/>
              </a:rPr>
              <a:t>Todas </a:t>
            </a:r>
            <a:r>
              <a:rPr lang="pt-PT" sz="2400" dirty="0">
                <a:latin typeface="+mj-lt"/>
              </a:rPr>
              <a:t>as atitudes pré-natais que tenham por </a:t>
            </a:r>
            <a:r>
              <a:rPr lang="pt-PT" sz="2400" dirty="0" err="1">
                <a:latin typeface="+mj-lt"/>
              </a:rPr>
              <a:t>objetivo</a:t>
            </a:r>
            <a:r>
              <a:rPr lang="pt-PT" sz="2400" dirty="0">
                <a:latin typeface="+mj-lt"/>
              </a:rPr>
              <a:t> o diagnóstico de um defeito congénito, entendido por tal  toda a anomalia do desenvolvimento morfológico,  estrutural, funcional ou molecular, presente ao nascer</a:t>
            </a:r>
            <a:r>
              <a:rPr lang="pt-PT" sz="2400" dirty="0" smtClean="0">
                <a:latin typeface="+mj-lt"/>
              </a:rPr>
              <a:t>.</a:t>
            </a:r>
          </a:p>
          <a:p>
            <a:pPr algn="ctr"/>
            <a:r>
              <a:rPr lang="pt-PT" sz="2400" dirty="0">
                <a:latin typeface="+mj-lt"/>
              </a:rPr>
              <a:t/>
            </a:r>
            <a:br>
              <a:rPr lang="pt-PT" sz="2400" dirty="0">
                <a:latin typeface="+mj-lt"/>
              </a:rPr>
            </a:br>
            <a:r>
              <a:rPr lang="pt-PT" sz="2400" dirty="0">
                <a:latin typeface="+mj-lt"/>
              </a:rPr>
              <a:t> (</a:t>
            </a:r>
            <a:r>
              <a:rPr lang="pt-PT" sz="2400" dirty="0" err="1">
                <a:latin typeface="+mj-lt"/>
              </a:rPr>
              <a:t>Cordocentese</a:t>
            </a:r>
            <a:r>
              <a:rPr lang="pt-PT" sz="2400" dirty="0">
                <a:latin typeface="+mj-lt"/>
              </a:rPr>
              <a:t>; </a:t>
            </a:r>
            <a:r>
              <a:rPr lang="pt-PT" sz="2400" dirty="0" smtClean="0">
                <a:latin typeface="+mj-lt"/>
              </a:rPr>
              <a:t>Amniocentese</a:t>
            </a:r>
            <a:r>
              <a:rPr lang="pt-PT" sz="2400" dirty="0">
                <a:latin typeface="+mj-lt"/>
              </a:rPr>
              <a:t>; Ecografia…)</a:t>
            </a:r>
            <a:r>
              <a:rPr lang="pt-PT" sz="2400" dirty="0">
                <a:solidFill>
                  <a:schemeClr val="bg1"/>
                </a:solidFill>
                <a:latin typeface="+mj-lt"/>
              </a:rPr>
              <a:t/>
            </a:r>
            <a:br>
              <a:rPr lang="pt-PT" sz="2400" dirty="0">
                <a:solidFill>
                  <a:schemeClr val="bg1"/>
                </a:solidFill>
                <a:latin typeface="+mj-lt"/>
              </a:rPr>
            </a:br>
            <a:endParaRPr lang="pt-PT" sz="2400" dirty="0">
              <a:latin typeface="+mj-lt"/>
            </a:endParaRPr>
          </a:p>
          <a:p>
            <a:pPr algn="just"/>
            <a:endParaRPr lang="pt-PT" sz="2400" dirty="0"/>
          </a:p>
          <a:p>
            <a:pPr algn="just"/>
            <a:endParaRPr lang="pt-PT" sz="2400" b="1" dirty="0"/>
          </a:p>
        </p:txBody>
      </p:sp>
    </p:spTree>
    <p:extLst>
      <p:ext uri="{BB962C8B-B14F-4D97-AF65-F5344CB8AC3E}">
        <p14:creationId xmlns:p14="http://schemas.microsoft.com/office/powerpoint/2010/main" val="1454788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467544" y="764704"/>
            <a:ext cx="8136904" cy="5170646"/>
          </a:xfrm>
          <a:prstGeom prst="rect">
            <a:avLst/>
          </a:prstGeom>
        </p:spPr>
        <p:txBody>
          <a:bodyPr wrap="square">
            <a:spAutoFit/>
          </a:bodyPr>
          <a:lstStyle/>
          <a:p>
            <a:endParaRPr lang="pt-PT" dirty="0"/>
          </a:p>
          <a:p>
            <a:pPr algn="just"/>
            <a:r>
              <a:rPr lang="pt-PT" sz="2400" b="1" dirty="0">
                <a:solidFill>
                  <a:srgbClr val="0070C0"/>
                </a:solidFill>
              </a:rPr>
              <a:t>PERÍODOS DE GRAVIDEZ </a:t>
            </a:r>
            <a:r>
              <a:rPr lang="pt-PT" sz="2400" b="1" dirty="0"/>
              <a:t>- </a:t>
            </a:r>
            <a:r>
              <a:rPr lang="pt-PT" sz="2400" dirty="0"/>
              <a:t>Podem ser considerados em trimestres ou em metades </a:t>
            </a:r>
          </a:p>
          <a:p>
            <a:pPr algn="just"/>
            <a:endParaRPr lang="pt-PT" sz="2400" b="1" dirty="0" smtClean="0"/>
          </a:p>
          <a:p>
            <a:pPr algn="just"/>
            <a:endParaRPr lang="pt-PT" sz="2400" b="1" dirty="0" smtClean="0">
              <a:solidFill>
                <a:srgbClr val="0070C0"/>
              </a:solidFill>
            </a:endParaRPr>
          </a:p>
          <a:p>
            <a:pPr algn="just"/>
            <a:endParaRPr lang="pt-PT" sz="2400" b="1" dirty="0">
              <a:solidFill>
                <a:srgbClr val="0070C0"/>
              </a:solidFill>
            </a:endParaRPr>
          </a:p>
          <a:p>
            <a:pPr algn="just"/>
            <a:r>
              <a:rPr lang="pt-PT" sz="2400" b="1" dirty="0" smtClean="0">
                <a:solidFill>
                  <a:srgbClr val="0070C0"/>
                </a:solidFill>
              </a:rPr>
              <a:t>POR </a:t>
            </a:r>
            <a:r>
              <a:rPr lang="pt-PT" sz="2400" b="1" dirty="0">
                <a:solidFill>
                  <a:srgbClr val="0070C0"/>
                </a:solidFill>
              </a:rPr>
              <a:t>TRIMESTRES </a:t>
            </a:r>
            <a:endParaRPr lang="pt-PT" sz="2400" dirty="0">
              <a:solidFill>
                <a:srgbClr val="0070C0"/>
              </a:solidFill>
            </a:endParaRPr>
          </a:p>
          <a:p>
            <a:pPr algn="just"/>
            <a:r>
              <a:rPr lang="pt-PT" sz="2400" b="1" i="1" dirty="0" smtClean="0"/>
              <a:t>1º </a:t>
            </a:r>
            <a:r>
              <a:rPr lang="pt-PT" sz="2400" b="1" i="1" dirty="0"/>
              <a:t>trimestre </a:t>
            </a:r>
            <a:r>
              <a:rPr lang="pt-PT" sz="2400" dirty="0"/>
              <a:t>– IG até 12 semanas de gestação. </a:t>
            </a:r>
            <a:endParaRPr lang="pt-PT" sz="2400" dirty="0" smtClean="0"/>
          </a:p>
          <a:p>
            <a:pPr algn="just"/>
            <a:r>
              <a:rPr lang="pt-PT" sz="2400" b="1" i="1" dirty="0" smtClean="0"/>
              <a:t>2º </a:t>
            </a:r>
            <a:r>
              <a:rPr lang="pt-PT" sz="2400" b="1" i="1" dirty="0"/>
              <a:t>trimestre </a:t>
            </a:r>
            <a:r>
              <a:rPr lang="pt-PT" sz="2400" dirty="0"/>
              <a:t>– IG ≥ 12 semanas e &lt; 28 semanas de gestação. </a:t>
            </a:r>
            <a:endParaRPr lang="pt-PT" sz="2400" dirty="0" smtClean="0"/>
          </a:p>
          <a:p>
            <a:pPr algn="just"/>
            <a:r>
              <a:rPr lang="pt-PT" sz="2400" b="1" i="1" dirty="0" smtClean="0"/>
              <a:t>3º </a:t>
            </a:r>
            <a:r>
              <a:rPr lang="pt-PT" sz="2400" b="1" i="1" dirty="0"/>
              <a:t>trimestre </a:t>
            </a:r>
            <a:r>
              <a:rPr lang="pt-PT" sz="2400" dirty="0"/>
              <a:t>– IG ≥ 28 semanas até ao final da gestação. </a:t>
            </a:r>
            <a:endParaRPr lang="pt-PT" sz="2400" dirty="0" smtClean="0"/>
          </a:p>
          <a:p>
            <a:pPr algn="just"/>
            <a:endParaRPr lang="pt-PT" sz="2400" dirty="0"/>
          </a:p>
          <a:p>
            <a:pPr algn="just"/>
            <a:r>
              <a:rPr lang="pt-PT" sz="2400" b="1" dirty="0" smtClean="0">
                <a:solidFill>
                  <a:srgbClr val="0070C0"/>
                </a:solidFill>
              </a:rPr>
              <a:t>POR METADES</a:t>
            </a:r>
            <a:endParaRPr lang="pt-PT" sz="2400" dirty="0">
              <a:solidFill>
                <a:srgbClr val="0070C0"/>
              </a:solidFill>
            </a:endParaRPr>
          </a:p>
          <a:p>
            <a:pPr algn="just"/>
            <a:r>
              <a:rPr lang="pt-PT" sz="2400" b="1" i="1" dirty="0"/>
              <a:t>1ªmetade </a:t>
            </a:r>
            <a:r>
              <a:rPr lang="pt-PT" sz="2400" dirty="0"/>
              <a:t>– &lt;20 semanas de gestação. </a:t>
            </a:r>
          </a:p>
          <a:p>
            <a:pPr algn="just"/>
            <a:r>
              <a:rPr lang="pt-PT" sz="2400" b="1" i="1" dirty="0"/>
              <a:t>2ª metade </a:t>
            </a:r>
            <a:r>
              <a:rPr lang="pt-PT" sz="2400" dirty="0"/>
              <a:t>– &gt;20 semanas de gestação. </a:t>
            </a:r>
          </a:p>
        </p:txBody>
      </p:sp>
      <p:pic>
        <p:nvPicPr>
          <p:cNvPr id="5122" name="Picture 2" descr="http://www.giassi.com.br/blog/wp-content/uploads/2013/05/Interior-Dicas-para-ter-uma-alimentação-saudável-na-gravide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5001" y="1628800"/>
            <a:ext cx="3861736" cy="1425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2187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395537" y="908720"/>
            <a:ext cx="8136904" cy="5293757"/>
          </a:xfrm>
          <a:prstGeom prst="rect">
            <a:avLst/>
          </a:prstGeom>
        </p:spPr>
        <p:txBody>
          <a:bodyPr wrap="square">
            <a:spAutoFit/>
          </a:bodyPr>
          <a:lstStyle/>
          <a:p>
            <a:endParaRPr lang="pt-PT" dirty="0"/>
          </a:p>
          <a:p>
            <a:pPr algn="just"/>
            <a:r>
              <a:rPr lang="pt-PT" sz="2000" b="1" dirty="0">
                <a:solidFill>
                  <a:srgbClr val="0070C0"/>
                </a:solidFill>
              </a:rPr>
              <a:t>GESTA -</a:t>
            </a:r>
            <a:r>
              <a:rPr lang="pt-PT" sz="2000" b="1" dirty="0"/>
              <a:t> </a:t>
            </a:r>
            <a:r>
              <a:rPr lang="pt-PT" sz="2000" dirty="0" smtClean="0"/>
              <a:t>Número </a:t>
            </a:r>
            <a:r>
              <a:rPr lang="pt-PT" sz="2000" dirty="0"/>
              <a:t>de gestações que a mulher já teve, independentemente do seu resultado (aborto ou parto). Inclui a gestação </a:t>
            </a:r>
            <a:r>
              <a:rPr lang="pt-PT" sz="2000" dirty="0" err="1" smtClean="0"/>
              <a:t>atual</a:t>
            </a:r>
            <a:r>
              <a:rPr lang="pt-PT" sz="2000" dirty="0"/>
              <a:t>. </a:t>
            </a:r>
            <a:endParaRPr lang="pt-PT" sz="2000" dirty="0" smtClean="0"/>
          </a:p>
          <a:p>
            <a:endParaRPr lang="pt-PT" sz="2000" b="1" i="1" dirty="0" smtClean="0"/>
          </a:p>
          <a:p>
            <a:r>
              <a:rPr lang="pt-PT" sz="2000" b="1" i="1" dirty="0" err="1" smtClean="0"/>
              <a:t>Nuligesta</a:t>
            </a:r>
            <a:r>
              <a:rPr lang="pt-PT" sz="2000" b="1" i="1" dirty="0" smtClean="0"/>
              <a:t> </a:t>
            </a:r>
            <a:r>
              <a:rPr lang="pt-PT" sz="2000" dirty="0"/>
              <a:t>– mulher que nunca esteve grávida </a:t>
            </a:r>
            <a:endParaRPr lang="pt-PT" sz="2000" dirty="0" smtClean="0"/>
          </a:p>
          <a:p>
            <a:r>
              <a:rPr lang="pt-PT" sz="2000" b="1" i="1" dirty="0" err="1" smtClean="0"/>
              <a:t>Primigesta</a:t>
            </a:r>
            <a:r>
              <a:rPr lang="pt-PT" sz="2000" b="1" i="1" dirty="0" smtClean="0"/>
              <a:t> </a:t>
            </a:r>
            <a:r>
              <a:rPr lang="pt-PT" sz="2000" dirty="0"/>
              <a:t>– mulher grávida pela primeira vez </a:t>
            </a:r>
            <a:endParaRPr lang="pt-PT" sz="2000" dirty="0" smtClean="0"/>
          </a:p>
          <a:p>
            <a:r>
              <a:rPr lang="pt-PT" sz="2000" b="1" i="1" dirty="0" err="1" smtClean="0"/>
              <a:t>Multigesta</a:t>
            </a:r>
            <a:r>
              <a:rPr lang="pt-PT" sz="2000" b="1" i="1" dirty="0" smtClean="0"/>
              <a:t> </a:t>
            </a:r>
            <a:r>
              <a:rPr lang="pt-PT" sz="2000" dirty="0"/>
              <a:t>– mulher que esteve grávida mais do que uma vez </a:t>
            </a:r>
          </a:p>
          <a:p>
            <a:endParaRPr lang="pt-PT" sz="2000" b="1" dirty="0" smtClean="0"/>
          </a:p>
          <a:p>
            <a:pPr algn="just"/>
            <a:r>
              <a:rPr lang="pt-PT" sz="2000" b="1" dirty="0" smtClean="0">
                <a:solidFill>
                  <a:srgbClr val="0070C0"/>
                </a:solidFill>
              </a:rPr>
              <a:t>PARA </a:t>
            </a:r>
            <a:r>
              <a:rPr lang="pt-PT" sz="2000" b="1" dirty="0">
                <a:solidFill>
                  <a:srgbClr val="0070C0"/>
                </a:solidFill>
              </a:rPr>
              <a:t>(Paridade) - </a:t>
            </a:r>
            <a:r>
              <a:rPr lang="pt-PT" sz="2000" dirty="0" smtClean="0"/>
              <a:t>Número </a:t>
            </a:r>
            <a:r>
              <a:rPr lang="pt-PT" sz="2000" dirty="0"/>
              <a:t>de gravidezes terminadas depois das 22 semanas de gestação </a:t>
            </a:r>
          </a:p>
          <a:p>
            <a:endParaRPr lang="pt-PT" sz="2000" b="1" i="1" dirty="0" smtClean="0"/>
          </a:p>
          <a:p>
            <a:pPr algn="just"/>
            <a:r>
              <a:rPr lang="pt-PT" sz="2000" b="1" i="1" dirty="0" smtClean="0"/>
              <a:t>Nulípara </a:t>
            </a:r>
            <a:r>
              <a:rPr lang="pt-PT" sz="2000" dirty="0"/>
              <a:t>– mulher que não teve nenhuma gravidez que terminasse depois das 22 </a:t>
            </a:r>
            <a:r>
              <a:rPr lang="pt-PT" sz="2000" dirty="0" smtClean="0"/>
              <a:t>s </a:t>
            </a:r>
            <a:r>
              <a:rPr lang="pt-PT" sz="2000" dirty="0"/>
              <a:t>de gestação. </a:t>
            </a:r>
          </a:p>
          <a:p>
            <a:r>
              <a:rPr lang="pt-PT" sz="2000" b="1" i="1" dirty="0" smtClean="0"/>
              <a:t>Primípara </a:t>
            </a:r>
            <a:r>
              <a:rPr lang="pt-PT" sz="2000" dirty="0"/>
              <a:t>– mulher que teve 1 parto com mais de 22 </a:t>
            </a:r>
            <a:r>
              <a:rPr lang="pt-PT" sz="2000" dirty="0" smtClean="0"/>
              <a:t>s </a:t>
            </a:r>
            <a:r>
              <a:rPr lang="pt-PT" sz="2000" dirty="0"/>
              <a:t>de gestação </a:t>
            </a:r>
          </a:p>
          <a:p>
            <a:r>
              <a:rPr lang="pt-PT" sz="2000" b="1" i="1" dirty="0"/>
              <a:t>Multípara </a:t>
            </a:r>
            <a:r>
              <a:rPr lang="pt-PT" sz="2000" dirty="0"/>
              <a:t>– mulher que teve 2 a 4 partos com mais de 22 s de gestação </a:t>
            </a:r>
          </a:p>
          <a:p>
            <a:r>
              <a:rPr lang="pt-PT" sz="2000" b="1" i="1" dirty="0"/>
              <a:t>Grande multípara </a:t>
            </a:r>
            <a:r>
              <a:rPr lang="pt-PT" sz="2000" dirty="0"/>
              <a:t>– mulher que teve 5 ou mais partos com mais de 22 s de gestação </a:t>
            </a:r>
          </a:p>
        </p:txBody>
      </p:sp>
    </p:spTree>
    <p:extLst>
      <p:ext uri="{BB962C8B-B14F-4D97-AF65-F5344CB8AC3E}">
        <p14:creationId xmlns:p14="http://schemas.microsoft.com/office/powerpoint/2010/main" val="358766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251520" y="188640"/>
            <a:ext cx="8568952" cy="369332"/>
          </a:xfrm>
          <a:prstGeom prst="rect">
            <a:avLst/>
          </a:prstGeom>
        </p:spPr>
        <p:txBody>
          <a:bodyPr wrap="square">
            <a:spAutoFit/>
          </a:bodyPr>
          <a:lstStyle/>
          <a:p>
            <a:pPr algn="ctr"/>
            <a:r>
              <a:rPr lang="pt-PT" b="1" dirty="0" smtClean="0"/>
              <a:t>TERMINOLOGIA MAIS UTILIZADA EM SAÚDE MATERNA E OBSTETRÍCIA </a:t>
            </a:r>
            <a:endParaRPr lang="pt-PT" dirty="0"/>
          </a:p>
        </p:txBody>
      </p:sp>
      <p:sp>
        <p:nvSpPr>
          <p:cNvPr id="3" name="Rectângulo 2"/>
          <p:cNvSpPr/>
          <p:nvPr/>
        </p:nvSpPr>
        <p:spPr>
          <a:xfrm>
            <a:off x="251520" y="612845"/>
            <a:ext cx="8568952" cy="2123658"/>
          </a:xfrm>
          <a:prstGeom prst="rect">
            <a:avLst/>
          </a:prstGeom>
        </p:spPr>
        <p:txBody>
          <a:bodyPr wrap="square">
            <a:spAutoFit/>
          </a:bodyPr>
          <a:lstStyle/>
          <a:p>
            <a:endParaRPr lang="pt-PT" dirty="0"/>
          </a:p>
          <a:p>
            <a:endParaRPr lang="pt-PT" dirty="0"/>
          </a:p>
          <a:p>
            <a:pPr algn="just"/>
            <a:endParaRPr lang="pt-PT" sz="2400" dirty="0"/>
          </a:p>
          <a:p>
            <a:pPr algn="just"/>
            <a:r>
              <a:rPr lang="pt-PT" sz="2400" b="1" dirty="0">
                <a:solidFill>
                  <a:srgbClr val="0070C0"/>
                </a:solidFill>
              </a:rPr>
              <a:t>Data provável do parto – (DPP) </a:t>
            </a:r>
            <a:r>
              <a:rPr lang="pt-PT" sz="2400" dirty="0" smtClean="0"/>
              <a:t>É </a:t>
            </a:r>
            <a:r>
              <a:rPr lang="pt-PT" sz="2400" dirty="0"/>
              <a:t>considerada a possível data em que ocorre o parto. </a:t>
            </a:r>
            <a:endParaRPr lang="pt-PT" sz="2400" dirty="0" smtClean="0"/>
          </a:p>
          <a:p>
            <a:pPr algn="just"/>
            <a:endParaRPr lang="pt-PT" sz="2400" b="1" dirty="0"/>
          </a:p>
        </p:txBody>
      </p:sp>
      <p:sp>
        <p:nvSpPr>
          <p:cNvPr id="5" name="CaixaDeTexto 4"/>
          <p:cNvSpPr txBox="1"/>
          <p:nvPr/>
        </p:nvSpPr>
        <p:spPr>
          <a:xfrm>
            <a:off x="482608" y="3068960"/>
            <a:ext cx="8352928" cy="1477328"/>
          </a:xfrm>
          <a:prstGeom prst="rect">
            <a:avLst/>
          </a:prstGeom>
          <a:noFill/>
          <a:ln w="28575">
            <a:solidFill>
              <a:schemeClr val="tx1"/>
            </a:solidFill>
          </a:ln>
        </p:spPr>
        <p:txBody>
          <a:bodyPr wrap="square" rtlCol="0">
            <a:spAutoFit/>
          </a:bodyPr>
          <a:lstStyle/>
          <a:p>
            <a:pPr algn="ctr"/>
            <a:r>
              <a:rPr lang="pt-PT" sz="2400" b="1" dirty="0" smtClean="0">
                <a:solidFill>
                  <a:srgbClr val="7030A0"/>
                </a:solidFill>
              </a:rPr>
              <a:t>Regra de </a:t>
            </a:r>
            <a:r>
              <a:rPr lang="pt-PT" sz="2400" b="1" dirty="0" err="1" smtClean="0">
                <a:solidFill>
                  <a:srgbClr val="7030A0"/>
                </a:solidFill>
              </a:rPr>
              <a:t>Nägele</a:t>
            </a:r>
            <a:r>
              <a:rPr lang="pt-PT" sz="2400" dirty="0" smtClean="0">
                <a:solidFill>
                  <a:srgbClr val="7030A0"/>
                </a:solidFill>
              </a:rPr>
              <a:t>: </a:t>
            </a:r>
          </a:p>
          <a:p>
            <a:pPr algn="just"/>
            <a:r>
              <a:rPr lang="pt-PT" sz="2400" dirty="0" smtClean="0"/>
              <a:t>adicionar 7 dias à DUM e depois subtrair 3 meses e adicionar um ano, ou adicionar nove meses. </a:t>
            </a:r>
          </a:p>
          <a:p>
            <a:endParaRPr lang="pt-PT" dirty="0"/>
          </a:p>
        </p:txBody>
      </p:sp>
    </p:spTree>
    <p:extLst>
      <p:ext uri="{BB962C8B-B14F-4D97-AF65-F5344CB8AC3E}">
        <p14:creationId xmlns:p14="http://schemas.microsoft.com/office/powerpoint/2010/main" val="1879303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1358</Words>
  <Application>Microsoft Office PowerPoint</Application>
  <PresentationFormat>Apresentação no Ecrã (4:3)</PresentationFormat>
  <Paragraphs>143</Paragraphs>
  <Slides>16</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16</vt:i4>
      </vt:variant>
    </vt:vector>
  </HeadingPairs>
  <TitlesOfParts>
    <vt:vector size="18" baseType="lpstr">
      <vt:lpstr>Tema do Office</vt:lpstr>
      <vt:lpstr>Document</vt:lpstr>
      <vt:lpstr>Apresentação do PowerPoint</vt:lpstr>
      <vt:lpstr>MENARCA Momento que assinala o inicio dos ciclos menstruais   MENSTRUAÇÃO Perda periódica de sangue pela vagina, proveniente do útero não grávido, que ocorre desde a puberdade até à menopausa  PERÍODO FÉRTIL Período em que o óvulo pode ser fecundado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Bibliografia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Rosa</dc:creator>
  <cp:lastModifiedBy>Rosa Moreira</cp:lastModifiedBy>
  <cp:revision>30</cp:revision>
  <dcterms:created xsi:type="dcterms:W3CDTF">2015-09-16T19:00:28Z</dcterms:created>
  <dcterms:modified xsi:type="dcterms:W3CDTF">2016-09-15T15:04:48Z</dcterms:modified>
</cp:coreProperties>
</file>