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78"/>
  </p:notesMasterIdLst>
  <p:sldIdLst>
    <p:sldId id="256" r:id="rId2"/>
    <p:sldId id="444" r:id="rId3"/>
    <p:sldId id="445" r:id="rId4"/>
    <p:sldId id="366" r:id="rId5"/>
    <p:sldId id="368" r:id="rId6"/>
    <p:sldId id="370" r:id="rId7"/>
    <p:sldId id="446" r:id="rId8"/>
    <p:sldId id="371" r:id="rId9"/>
    <p:sldId id="479" r:id="rId10"/>
    <p:sldId id="372" r:id="rId11"/>
    <p:sldId id="373" r:id="rId12"/>
    <p:sldId id="447" r:id="rId13"/>
    <p:sldId id="377" r:id="rId14"/>
    <p:sldId id="448" r:id="rId15"/>
    <p:sldId id="379" r:id="rId16"/>
    <p:sldId id="380" r:id="rId17"/>
    <p:sldId id="381" r:id="rId18"/>
    <p:sldId id="449" r:id="rId19"/>
    <p:sldId id="382" r:id="rId20"/>
    <p:sldId id="450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4" r:id="rId29"/>
    <p:sldId id="440" r:id="rId30"/>
    <p:sldId id="395" r:id="rId31"/>
    <p:sldId id="397" r:id="rId32"/>
    <p:sldId id="398" r:id="rId33"/>
    <p:sldId id="441" r:id="rId34"/>
    <p:sldId id="399" r:id="rId35"/>
    <p:sldId id="400" r:id="rId36"/>
    <p:sldId id="451" r:id="rId37"/>
    <p:sldId id="404" r:id="rId38"/>
    <p:sldId id="452" r:id="rId39"/>
    <p:sldId id="402" r:id="rId40"/>
    <p:sldId id="405" r:id="rId41"/>
    <p:sldId id="406" r:id="rId42"/>
    <p:sldId id="407" r:id="rId43"/>
    <p:sldId id="408" r:id="rId44"/>
    <p:sldId id="409" r:id="rId45"/>
    <p:sldId id="410" r:id="rId46"/>
    <p:sldId id="411" r:id="rId47"/>
    <p:sldId id="413" r:id="rId48"/>
    <p:sldId id="414" r:id="rId49"/>
    <p:sldId id="415" r:id="rId50"/>
    <p:sldId id="416" r:id="rId51"/>
    <p:sldId id="417" r:id="rId52"/>
    <p:sldId id="418" r:id="rId53"/>
    <p:sldId id="427" r:id="rId54"/>
    <p:sldId id="428" r:id="rId55"/>
    <p:sldId id="464" r:id="rId56"/>
    <p:sldId id="465" r:id="rId57"/>
    <p:sldId id="466" r:id="rId58"/>
    <p:sldId id="467" r:id="rId59"/>
    <p:sldId id="468" r:id="rId60"/>
    <p:sldId id="469" r:id="rId61"/>
    <p:sldId id="470" r:id="rId62"/>
    <p:sldId id="432" r:id="rId63"/>
    <p:sldId id="433" r:id="rId64"/>
    <p:sldId id="471" r:id="rId65"/>
    <p:sldId id="419" r:id="rId66"/>
    <p:sldId id="420" r:id="rId67"/>
    <p:sldId id="422" r:id="rId68"/>
    <p:sldId id="473" r:id="rId69"/>
    <p:sldId id="475" r:id="rId70"/>
    <p:sldId id="476" r:id="rId71"/>
    <p:sldId id="477" r:id="rId72"/>
    <p:sldId id="472" r:id="rId73"/>
    <p:sldId id="478" r:id="rId74"/>
    <p:sldId id="474" r:id="rId75"/>
    <p:sldId id="435" r:id="rId76"/>
    <p:sldId id="481" r:id="rId77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CC3300"/>
    <a:srgbClr val="FFCCFF"/>
    <a:srgbClr val="CCFF66"/>
    <a:srgbClr val="000066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5" autoAdjust="0"/>
    <p:restoredTop sz="94660"/>
  </p:normalViewPr>
  <p:slideViewPr>
    <p:cSldViewPr>
      <p:cViewPr>
        <p:scale>
          <a:sx n="75" d="100"/>
          <a:sy n="75" d="100"/>
        </p:scale>
        <p:origin x="-177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dirty="0" smtClean="0"/>
              <a:t>Clique para editar os estilos de texto do modelo global</a:t>
            </a:r>
          </a:p>
          <a:p>
            <a:pPr lvl="1"/>
            <a:r>
              <a:rPr lang="pt-PT" noProof="0" dirty="0" smtClean="0"/>
              <a:t>Segundo nível</a:t>
            </a:r>
          </a:p>
          <a:p>
            <a:pPr lvl="2"/>
            <a:r>
              <a:rPr lang="pt-PT" noProof="0" dirty="0" smtClean="0"/>
              <a:t>Terceiro nível</a:t>
            </a:r>
          </a:p>
          <a:p>
            <a:pPr lvl="3"/>
            <a:r>
              <a:rPr lang="pt-PT" noProof="0" dirty="0" smtClean="0"/>
              <a:t>Quarto nível</a:t>
            </a:r>
          </a:p>
          <a:p>
            <a:pPr lvl="4"/>
            <a:r>
              <a:rPr lang="pt-PT" noProof="0" dirty="0" smtClean="0"/>
              <a:t>Quinto nível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fld id="{A6210D63-6038-40EF-BA8E-6386CCE0DE10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6970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anose="020B06020405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anose="020B06020405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anose="020B06020405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anose="020B06020405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anose="020B06020405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D8A0C-D667-478A-8D7D-F4D9993B6BFE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2446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2389-1E33-47D4-B0CB-E4639C29ED47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4143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64DD0-4BD2-421D-9D36-2C0B1E34C0CE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8344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4C2D7-331F-4729-A0E5-1009EAC7B444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2076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00B9A-AACF-4B33-A5B0-07CA3403716C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3280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7FFD2-63DD-42D8-82E8-AD769032719D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6085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5CB8-1E05-48BF-B321-CD0C126EC320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120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205D8-A3E0-4C93-B2FD-43982356DD79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1964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42636-9AED-47FF-9BE8-D0F51FAF1E11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1618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56BA2-4DD7-4A43-97F4-F35AC0316B5F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7967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97D33-FFFE-4857-B3A3-D6B0B4748CC0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8395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 do título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 de texto do modelo global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60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Lucida Sans" panose="020B0602040502020204" pitchFamily="34" charset="0"/>
              </a:defRPr>
            </a:lvl1pPr>
          </a:lstStyle>
          <a:p>
            <a:pPr>
              <a:defRPr/>
            </a:pPr>
            <a:fld id="{8ED58376-3644-43A6-A619-A3FE0C909B5B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anose="020B06020405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anose="020B06020405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Lucida Sans" panose="020B06020405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Lucida Sans" panose="020B06020405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Lucida Sans" panose="020B06020405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Lucida Sans" panose="020B06020405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76700"/>
            <a:ext cx="7772400" cy="1470025"/>
          </a:xfrm>
          <a:solidFill>
            <a:srgbClr val="FFCC99"/>
          </a:solidFill>
        </p:spPr>
        <p:txBody>
          <a:bodyPr/>
          <a:lstStyle/>
          <a:p>
            <a:pPr eaLnBrk="1" hangingPunct="1"/>
            <a:r>
              <a:rPr lang="pt-PT" altLang="pt-PT" sz="2400" b="1" dirty="0" smtClean="0">
                <a:solidFill>
                  <a:srgbClr val="000066"/>
                </a:solidFill>
              </a:rPr>
              <a:t>CRESCIMENTO E DESENVOLVIMENTO DA CRIANÇA – FATORES INFLUENCIADORES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692150"/>
            <a:ext cx="6400800" cy="1752600"/>
          </a:xfrm>
          <a:solidFill>
            <a:srgbClr val="00FF00"/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pt-PT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Enfermagem de Saúde Infantil e Pediatria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642350" cy="51117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2. Relações </a:t>
            </a:r>
            <a:r>
              <a:rPr lang="pt-PT" sz="2400" b="1" dirty="0" smtClean="0">
                <a:solidFill>
                  <a:srgbClr val="990000"/>
                </a:solidFill>
              </a:rPr>
              <a:t>Afectivas Contínuas e Vinculação</a:t>
            </a:r>
            <a:endParaRPr lang="pt-PT" sz="2600" b="1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20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Bases primárias mais importantes para o desenvolvimento cognitivo e social </a:t>
            </a:r>
          </a:p>
          <a:p>
            <a:pPr eaLnBrk="1" hangingPunct="1">
              <a:lnSpc>
                <a:spcPct val="20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Experiências </a:t>
            </a:r>
            <a:r>
              <a:rPr lang="pt-PT" sz="2200" b="1" dirty="0" err="1" smtClean="0">
                <a:solidFill>
                  <a:srgbClr val="000066"/>
                </a:solidFill>
              </a:rPr>
              <a:t>interativas</a:t>
            </a:r>
            <a:r>
              <a:rPr lang="pt-PT" sz="2200" b="1" dirty="0" smtClean="0">
                <a:solidFill>
                  <a:srgbClr val="000066"/>
                </a:solidFill>
              </a:rPr>
              <a:t> diferenciadas podem resultar em áreas mais diferenciadas</a:t>
            </a:r>
          </a:p>
          <a:p>
            <a:pPr eaLnBrk="1" hangingPunct="1">
              <a:lnSpc>
                <a:spcPct val="20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Ex. Ouvir a voz humana ajuda os bebés a aprender a distinguir os sons e a desenvolver a linguagem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547813" y="404813"/>
            <a:ext cx="7010400" cy="81121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chemeClr val="bg1"/>
                </a:solidFill>
              </a:rPr>
              <a:t>CRESCIMENTO E DESENVOLVIMENTO DA CRIANÇA</a:t>
            </a:r>
            <a:br>
              <a:rPr lang="pt-PT" altLang="pt-PT" sz="2000" b="1" dirty="0">
                <a:solidFill>
                  <a:schemeClr val="bg1"/>
                </a:solidFill>
              </a:rPr>
            </a:br>
            <a:r>
              <a:rPr lang="pt-PT" altLang="pt-PT" sz="2000" b="1" dirty="0" err="1" smtClean="0">
                <a:solidFill>
                  <a:schemeClr val="bg1"/>
                </a:solidFill>
              </a:rPr>
              <a:t>Fatores</a:t>
            </a:r>
            <a:r>
              <a:rPr lang="pt-PT" altLang="pt-PT" sz="2000" b="1" dirty="0" smtClean="0">
                <a:solidFill>
                  <a:schemeClr val="bg1"/>
                </a:solidFill>
              </a:rPr>
              <a:t> </a:t>
            </a:r>
            <a:r>
              <a:rPr lang="pt-PT" altLang="pt-PT" sz="2000" b="1" dirty="0">
                <a:solidFill>
                  <a:schemeClr val="bg1"/>
                </a:solidFill>
              </a:rPr>
              <a:t>INFLUENCIADORES</a:t>
            </a:r>
            <a:endParaRPr lang="pt-PT" altLang="pt-PT" sz="1800" dirty="0"/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4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642350" cy="4897437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2. Relações </a:t>
            </a:r>
            <a:r>
              <a:rPr lang="pt-PT" sz="2400" b="1" dirty="0" err="1" smtClean="0">
                <a:solidFill>
                  <a:srgbClr val="990000"/>
                </a:solidFill>
              </a:rPr>
              <a:t>Afetivas</a:t>
            </a:r>
            <a:r>
              <a:rPr lang="pt-PT" sz="2400" b="1" dirty="0" smtClean="0">
                <a:solidFill>
                  <a:srgbClr val="990000"/>
                </a:solidFill>
              </a:rPr>
              <a:t> Contínuas e Vinculação</a:t>
            </a:r>
          </a:p>
          <a:p>
            <a:pPr eaLnBrk="1" hangingPunct="1">
              <a:lnSpc>
                <a:spcPct val="19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Quando está presente o afecto, propaga-se a todos os pontos do cérebro</a:t>
            </a:r>
          </a:p>
          <a:p>
            <a:pPr eaLnBrk="1" hangingPunct="1">
              <a:lnSpc>
                <a:spcPct val="19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Há ligações com os sistemas visual, auditivo, espacial, etc.</a:t>
            </a:r>
          </a:p>
          <a:p>
            <a:pPr eaLnBrk="1" hangingPunct="1">
              <a:lnSpc>
                <a:spcPct val="19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 experiências emocionais criam maiores ligações sinápticas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69325" cy="4897437"/>
          </a:xfrm>
        </p:spPr>
        <p:txBody>
          <a:bodyPr/>
          <a:lstStyle/>
          <a:p>
            <a:pPr eaLnBrk="1" hangingPunct="1">
              <a:lnSpc>
                <a:spcPct val="190000"/>
              </a:lnSpc>
              <a:buFontTx/>
              <a:buNone/>
              <a:defRPr/>
            </a:pPr>
            <a:r>
              <a:rPr lang="pt-PT" sz="2400" b="1" dirty="0">
                <a:solidFill>
                  <a:srgbClr val="990000"/>
                </a:solidFill>
              </a:rPr>
              <a:t>2</a:t>
            </a:r>
            <a:r>
              <a:rPr lang="pt-PT" sz="2400" b="1" dirty="0" smtClean="0">
                <a:solidFill>
                  <a:srgbClr val="990000"/>
                </a:solidFill>
              </a:rPr>
              <a:t>. Relações </a:t>
            </a:r>
            <a:r>
              <a:rPr lang="pt-PT" sz="2400" b="1" dirty="0" err="1" smtClean="0">
                <a:solidFill>
                  <a:srgbClr val="990000"/>
                </a:solidFill>
              </a:rPr>
              <a:t>Afetivas</a:t>
            </a:r>
            <a:r>
              <a:rPr lang="pt-PT" sz="2400" b="1" dirty="0" smtClean="0">
                <a:solidFill>
                  <a:srgbClr val="990000"/>
                </a:solidFill>
              </a:rPr>
              <a:t> Contínuas e Vinculação</a:t>
            </a:r>
          </a:p>
          <a:p>
            <a:pPr eaLnBrk="1" hangingPunct="1">
              <a:lnSpc>
                <a:spcPct val="2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 interacções necessárias e suficientes exigem tempo e dedicação pelo cuidador</a:t>
            </a:r>
          </a:p>
          <a:p>
            <a:pPr eaLnBrk="1" hangingPunct="1">
              <a:lnSpc>
                <a:spcPct val="2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Os padrões de comunicação pais-bebé estabelecem as bases para os padrões futuros</a:t>
            </a: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539750" y="261938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96300" cy="4754562"/>
          </a:xfrm>
        </p:spPr>
        <p:txBody>
          <a:bodyPr/>
          <a:lstStyle/>
          <a:p>
            <a:pPr eaLnBrk="1" hangingPunct="1">
              <a:lnSpc>
                <a:spcPct val="14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3. Experiências </a:t>
            </a:r>
            <a:r>
              <a:rPr lang="pt-PT" sz="2400" b="1" dirty="0" smtClean="0">
                <a:solidFill>
                  <a:srgbClr val="990000"/>
                </a:solidFill>
              </a:rPr>
              <a:t>adaptadas às diferenças individuais</a:t>
            </a:r>
            <a:r>
              <a:rPr lang="pt-PT" sz="2400" b="1" dirty="0" smtClean="0"/>
              <a:t> </a:t>
            </a:r>
          </a:p>
          <a:p>
            <a:pPr eaLnBrk="1" hangingPunct="1">
              <a:lnSpc>
                <a:spcPct val="17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Adaptação das experiências e expectativas às necessidades e características  individuais</a:t>
            </a:r>
          </a:p>
          <a:p>
            <a:pPr eaLnBrk="1" hangingPunct="1">
              <a:lnSpc>
                <a:spcPct val="17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natureza expressa-se através da forma como a criança interioriza e compreende as sensações, organiza e planeia as acções</a:t>
            </a:r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96300" cy="47545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3. Experiências </a:t>
            </a:r>
            <a:r>
              <a:rPr lang="pt-PT" sz="2400" b="1" dirty="0" smtClean="0">
                <a:solidFill>
                  <a:srgbClr val="990000"/>
                </a:solidFill>
              </a:rPr>
              <a:t>adaptadas às diferenças individuais</a:t>
            </a:r>
            <a:r>
              <a:rPr lang="pt-PT" sz="2400" b="1" dirty="0" smtClean="0"/>
              <a:t> 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Crianças com determinados traços físicos não estão necessariamente limitadas por eles. A resposta dada pelas pessoas que cuidam delas pode ter um grande </a:t>
            </a:r>
            <a:r>
              <a:rPr lang="pt-PT" sz="2200" b="1" dirty="0" smtClean="0">
                <a:solidFill>
                  <a:srgbClr val="000066"/>
                </a:solidFill>
              </a:rPr>
              <a:t>efeito 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Os padrões psicológicos podem ter inúmeras causas (hereditariedade e </a:t>
            </a:r>
            <a:r>
              <a:rPr lang="pt-PT" sz="2200" b="1" dirty="0" err="1">
                <a:solidFill>
                  <a:srgbClr val="000066"/>
                </a:solidFill>
              </a:rPr>
              <a:t>f</a:t>
            </a:r>
            <a:r>
              <a:rPr lang="pt-PT" sz="2200" b="1" dirty="0" err="1" smtClean="0">
                <a:solidFill>
                  <a:srgbClr val="000066"/>
                </a:solidFill>
              </a:rPr>
              <a:t>atores</a:t>
            </a:r>
            <a:r>
              <a:rPr lang="pt-PT" sz="2200" b="1" dirty="0" smtClean="0">
                <a:solidFill>
                  <a:srgbClr val="000066"/>
                </a:solidFill>
              </a:rPr>
              <a:t> externos ao ambiente pré-natal, como o consumo de drogas durante a gravidez)</a:t>
            </a:r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itchFamily="2" charset="2"/>
              <a:buChar char="q"/>
              <a:defRPr/>
            </a:pPr>
            <a:endParaRPr lang="pt-PT" sz="2400" b="1" dirty="0" smtClean="0">
              <a:solidFill>
                <a:srgbClr val="000066"/>
              </a:solidFill>
            </a:endParaRP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569325" cy="48275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3. Experiências </a:t>
            </a:r>
            <a:r>
              <a:rPr lang="pt-PT" sz="2400" b="1" dirty="0" smtClean="0">
                <a:solidFill>
                  <a:srgbClr val="990000"/>
                </a:solidFill>
              </a:rPr>
              <a:t>adaptadas às diferenças individuais</a:t>
            </a:r>
          </a:p>
          <a:p>
            <a:pPr eaLnBrk="1" hangingPunct="1">
              <a:lnSpc>
                <a:spcPct val="19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Atender, portanto, aos traços físicos e de personalidade  (temperamento)</a:t>
            </a:r>
          </a:p>
          <a:p>
            <a:pPr eaLnBrk="1" hangingPunct="1">
              <a:lnSpc>
                <a:spcPct val="19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educação, as </a:t>
            </a:r>
            <a:r>
              <a:rPr lang="pt-PT" sz="2200" b="1" dirty="0" err="1" smtClean="0">
                <a:solidFill>
                  <a:srgbClr val="000066"/>
                </a:solidFill>
              </a:rPr>
              <a:t>interações</a:t>
            </a:r>
            <a:r>
              <a:rPr lang="pt-PT" sz="2200" b="1" dirty="0" smtClean="0">
                <a:solidFill>
                  <a:srgbClr val="000066"/>
                </a:solidFill>
              </a:rPr>
              <a:t> </a:t>
            </a:r>
            <a:r>
              <a:rPr lang="pt-PT" sz="2200" b="1" dirty="0" smtClean="0">
                <a:solidFill>
                  <a:srgbClr val="000066"/>
                </a:solidFill>
              </a:rPr>
              <a:t>adequadas  funcionam como uma chave num cofre. Podem abrir o cofre e ajudar a criança a compreender o seu potencial</a:t>
            </a:r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569325" cy="4827587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3. Experiências </a:t>
            </a:r>
            <a:r>
              <a:rPr lang="pt-PT" sz="2400" b="1" dirty="0" smtClean="0">
                <a:solidFill>
                  <a:srgbClr val="990000"/>
                </a:solidFill>
              </a:rPr>
              <a:t>adaptadas às diferenças individuais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forma como a criança processa as sensações e organiza as respostas motoras influencia as reacções de quem cuida da criança</a:t>
            </a:r>
          </a:p>
          <a:p>
            <a:pPr marL="0" indent="0" eaLnBrk="1" hangingPunct="1">
              <a:lnSpc>
                <a:spcPct val="170000"/>
              </a:lnSpc>
              <a:buClr>
                <a:srgbClr val="000066"/>
              </a:buClr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Desencadeando um novo processamento e resposta da criança. A criança determina as respostas daqueles que a rodeiam</a:t>
            </a: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2" name="Seta de movimento para a direita 1"/>
          <p:cNvSpPr/>
          <p:nvPr/>
        </p:nvSpPr>
        <p:spPr>
          <a:xfrm>
            <a:off x="539750" y="3645024"/>
            <a:ext cx="1295946" cy="648072"/>
          </a:xfrm>
          <a:prstGeom prst="stripedRightArrow">
            <a:avLst/>
          </a:prstGeom>
          <a:solidFill>
            <a:srgbClr val="80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467544" y="2420888"/>
            <a:ext cx="45719" cy="1656184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569325" cy="4899025"/>
          </a:xfrm>
        </p:spPr>
        <p:txBody>
          <a:bodyPr/>
          <a:lstStyle/>
          <a:p>
            <a:pPr eaLnBrk="1" hangingPunct="1">
              <a:lnSpc>
                <a:spcPct val="15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3. Experiências </a:t>
            </a:r>
            <a:r>
              <a:rPr lang="pt-PT" sz="2400" b="1" dirty="0" smtClean="0">
                <a:solidFill>
                  <a:srgbClr val="990000"/>
                </a:solidFill>
              </a:rPr>
              <a:t>adaptadas às diferenças individuais</a:t>
            </a:r>
          </a:p>
          <a:p>
            <a:pPr eaLnBrk="1" hangingPunct="1">
              <a:lnSpc>
                <a:spcPct val="19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pessoa cuida do bebé serve de intermediário entre o cérebro em desenvolvimento  e o ambiente que o rodeia</a:t>
            </a:r>
          </a:p>
          <a:p>
            <a:pPr eaLnBrk="1" hangingPunct="1">
              <a:lnSpc>
                <a:spcPct val="19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Comportamento do cuidador dá  forma ao mundo que a criança há-de conhecer</a:t>
            </a:r>
            <a:r>
              <a:rPr lang="pt-PT" sz="2000" dirty="0" smtClean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569325" cy="4754562"/>
          </a:xfrm>
        </p:spPr>
        <p:txBody>
          <a:bodyPr/>
          <a:lstStyle/>
          <a:p>
            <a:pPr eaLnBrk="1" hangingPunct="1">
              <a:lnSpc>
                <a:spcPct val="13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4. Experiências </a:t>
            </a:r>
            <a:r>
              <a:rPr lang="pt-PT" sz="2400" b="1" dirty="0" smtClean="0">
                <a:solidFill>
                  <a:srgbClr val="990000"/>
                </a:solidFill>
              </a:rPr>
              <a:t>adaptadas às diferenças individuais</a:t>
            </a:r>
          </a:p>
          <a:p>
            <a:pPr eaLnBrk="1" hangingPunct="1">
              <a:lnSpc>
                <a:spcPct val="15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Os padrões estabelecidos por quem cuida da criança podem alterar as tendências para um determinado comportamento</a:t>
            </a:r>
          </a:p>
          <a:p>
            <a:pPr eaLnBrk="1" hangingPunct="1">
              <a:lnSpc>
                <a:spcPct val="15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Lactentes introvertidos podem tornar-se crianças extrovertidas</a:t>
            </a:r>
          </a:p>
          <a:p>
            <a:pPr eaLnBrk="1" hangingPunct="1">
              <a:lnSpc>
                <a:spcPct val="15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Crianças temerosas podem tornar-se destemidas</a:t>
            </a: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364547" name="Rectangle 3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2"/>
          <p:cNvSpPr>
            <a:spLocks noChangeArrowheads="1"/>
          </p:cNvSpPr>
          <p:nvPr/>
        </p:nvSpPr>
        <p:spPr bwMode="auto">
          <a:xfrm>
            <a:off x="468313" y="2852738"/>
            <a:ext cx="8207375" cy="1081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21507" name="Rectangle 10"/>
          <p:cNvSpPr>
            <a:spLocks noChangeArrowheads="1"/>
          </p:cNvSpPr>
          <p:nvPr/>
        </p:nvSpPr>
        <p:spPr bwMode="auto">
          <a:xfrm>
            <a:off x="1476375" y="4076700"/>
            <a:ext cx="6911975" cy="1728788"/>
          </a:xfrm>
          <a:prstGeom prst="rect">
            <a:avLst/>
          </a:prstGeom>
          <a:solidFill>
            <a:srgbClr val="99FF33"/>
          </a:solidFill>
          <a:ln>
            <a:noFill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PT" altLang="pt-PT">
              <a:latin typeface="Lucida Sans" pitchFamily="34" charset="0"/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80400" cy="4754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  <a:cs typeface="Arial" charset="0"/>
              </a:rPr>
              <a:t>A. O </a:t>
            </a:r>
            <a:r>
              <a:rPr lang="pt-PT" sz="2400" b="1" dirty="0" smtClean="0">
                <a:solidFill>
                  <a:srgbClr val="990000"/>
                </a:solidFill>
                <a:cs typeface="Arial" charset="0"/>
              </a:rPr>
              <a:t>temperamento</a:t>
            </a:r>
            <a:r>
              <a:rPr lang="pt-PT" sz="2400" b="1" dirty="0" smtClean="0">
                <a:solidFill>
                  <a:srgbClr val="000066"/>
                </a:solidFill>
                <a:cs typeface="Arial" charset="0"/>
              </a:rPr>
              <a:t> 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O estilo de comportamento habitual da criança (temperamento)</a:t>
            </a:r>
            <a:endParaRPr lang="pt-PT" sz="2200" b="1" dirty="0" smtClean="0">
              <a:solidFill>
                <a:srgbClr val="000066"/>
              </a:solidFill>
              <a:cs typeface="Arial" charset="0"/>
            </a:endParaRP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Dissonância entre o temperamento e capacidade parental em lidar adequadamente</a:t>
            </a:r>
          </a:p>
          <a:p>
            <a:pPr lvl="1"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			</a:t>
            </a:r>
          </a:p>
          <a:p>
            <a:pPr lvl="1"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			Risco aumentado de conflitos entre 			pais e filhos</a:t>
            </a:r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539750" y="261938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21510" name="AutoShape 13"/>
          <p:cNvSpPr>
            <a:spLocks noChangeArrowheads="1"/>
          </p:cNvSpPr>
          <p:nvPr/>
        </p:nvSpPr>
        <p:spPr bwMode="auto">
          <a:xfrm rot="-4115102">
            <a:off x="1151731" y="3536157"/>
            <a:ext cx="720725" cy="1655762"/>
          </a:xfrm>
          <a:prstGeom prst="downArrow">
            <a:avLst>
              <a:gd name="adj1" fmla="val 50000"/>
              <a:gd name="adj2" fmla="val 57434"/>
            </a:avLst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Diagram 5"/>
          <p:cNvGrpSpPr>
            <a:grpSpLocks/>
          </p:cNvGrpSpPr>
          <p:nvPr/>
        </p:nvGrpSpPr>
        <p:grpSpPr bwMode="auto">
          <a:xfrm>
            <a:off x="611188" y="1508125"/>
            <a:ext cx="8135937" cy="4537075"/>
            <a:chOff x="1429" y="567"/>
            <a:chExt cx="2858" cy="2858"/>
          </a:xfrm>
        </p:grpSpPr>
        <p:sp>
          <p:nvSpPr>
            <p:cNvPr id="4100" name="_s1028"/>
            <p:cNvSpPr>
              <a:spLocks noChangeShapeType="1"/>
            </p:cNvSpPr>
            <p:nvPr/>
          </p:nvSpPr>
          <p:spPr bwMode="auto">
            <a:xfrm flipV="1">
              <a:off x="2858" y="1316"/>
              <a:ext cx="0" cy="34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4" name="_s1029"/>
            <p:cNvSpPr>
              <a:spLocks noChangeArrowheads="1"/>
            </p:cNvSpPr>
            <p:nvPr/>
          </p:nvSpPr>
          <p:spPr bwMode="auto">
            <a:xfrm>
              <a:off x="2519" y="638"/>
              <a:ext cx="679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Políticos</a:t>
              </a:r>
            </a:p>
          </p:txBody>
        </p:sp>
        <p:sp>
          <p:nvSpPr>
            <p:cNvPr id="4102" name="_s1030"/>
            <p:cNvSpPr>
              <a:spLocks noChangeShapeType="1"/>
            </p:cNvSpPr>
            <p:nvPr/>
          </p:nvSpPr>
          <p:spPr bwMode="auto">
            <a:xfrm flipV="1">
              <a:off x="3151" y="1655"/>
              <a:ext cx="295" cy="17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401" y="1147"/>
              <a:ext cx="679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Religiosos</a:t>
              </a:r>
            </a:p>
          </p:txBody>
        </p:sp>
        <p:sp>
          <p:nvSpPr>
            <p:cNvPr id="4104" name="_s1032"/>
            <p:cNvSpPr>
              <a:spLocks noChangeShapeType="1"/>
            </p:cNvSpPr>
            <p:nvPr/>
          </p:nvSpPr>
          <p:spPr bwMode="auto">
            <a:xfrm>
              <a:off x="3151" y="2164"/>
              <a:ext cx="296" cy="17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3401" y="2165"/>
              <a:ext cx="679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Culturais</a:t>
              </a:r>
            </a:p>
          </p:txBody>
        </p:sp>
        <p:sp>
          <p:nvSpPr>
            <p:cNvPr id="4106" name="_s1034"/>
            <p:cNvSpPr>
              <a:spLocks noChangeShapeType="1"/>
            </p:cNvSpPr>
            <p:nvPr/>
          </p:nvSpPr>
          <p:spPr bwMode="auto">
            <a:xfrm>
              <a:off x="2859" y="2333"/>
              <a:ext cx="0" cy="34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10" name="_s1035"/>
            <p:cNvSpPr>
              <a:spLocks noChangeArrowheads="1"/>
            </p:cNvSpPr>
            <p:nvPr/>
          </p:nvSpPr>
          <p:spPr bwMode="auto">
            <a:xfrm>
              <a:off x="2520" y="2674"/>
              <a:ext cx="679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Étnicos</a:t>
              </a:r>
            </a:p>
          </p:txBody>
        </p:sp>
        <p:sp>
          <p:nvSpPr>
            <p:cNvPr id="4108" name="_s1036"/>
            <p:cNvSpPr>
              <a:spLocks noChangeShapeType="1"/>
            </p:cNvSpPr>
            <p:nvPr/>
          </p:nvSpPr>
          <p:spPr bwMode="auto">
            <a:xfrm flipH="1">
              <a:off x="2270" y="2165"/>
              <a:ext cx="296" cy="17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12" name="_s1037"/>
            <p:cNvSpPr>
              <a:spLocks noChangeArrowheads="1"/>
            </p:cNvSpPr>
            <p:nvPr/>
          </p:nvSpPr>
          <p:spPr bwMode="auto">
            <a:xfrm>
              <a:off x="1638" y="2166"/>
              <a:ext cx="679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Sociais</a:t>
              </a:r>
            </a:p>
          </p:txBody>
        </p:sp>
        <p:sp>
          <p:nvSpPr>
            <p:cNvPr id="4110" name="_s1038"/>
            <p:cNvSpPr>
              <a:spLocks noChangeShapeType="1"/>
            </p:cNvSpPr>
            <p:nvPr/>
          </p:nvSpPr>
          <p:spPr bwMode="auto">
            <a:xfrm flipH="1" flipV="1">
              <a:off x="2269" y="1656"/>
              <a:ext cx="296" cy="17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14" name="_s1039"/>
            <p:cNvSpPr>
              <a:spLocks noChangeArrowheads="1"/>
            </p:cNvSpPr>
            <p:nvPr/>
          </p:nvSpPr>
          <p:spPr bwMode="auto">
            <a:xfrm>
              <a:off x="1637" y="1148"/>
              <a:ext cx="679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Económicos</a:t>
              </a:r>
            </a:p>
          </p:txBody>
        </p:sp>
        <p:sp>
          <p:nvSpPr>
            <p:cNvPr id="15" name="_s1040"/>
            <p:cNvSpPr>
              <a:spLocks noChangeArrowheads="1"/>
            </p:cNvSpPr>
            <p:nvPr/>
          </p:nvSpPr>
          <p:spPr bwMode="auto">
            <a:xfrm>
              <a:off x="2339" y="1657"/>
              <a:ext cx="1063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4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Desenvolvimento</a:t>
              </a:r>
            </a:p>
          </p:txBody>
        </p:sp>
      </p:grpSp>
      <p:sp>
        <p:nvSpPr>
          <p:cNvPr id="329746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401638"/>
            <a:ext cx="8047038" cy="86677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</a:rPr>
              <a:t> Gerais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662" name="Rectangle 94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grpSp>
        <p:nvGrpSpPr>
          <p:cNvPr id="22531" name="Diagram 105"/>
          <p:cNvGrpSpPr>
            <a:grpSpLocks/>
          </p:cNvGrpSpPr>
          <p:nvPr/>
        </p:nvGrpSpPr>
        <p:grpSpPr bwMode="auto">
          <a:xfrm>
            <a:off x="395288" y="1557338"/>
            <a:ext cx="8280400" cy="4537075"/>
            <a:chOff x="1429" y="839"/>
            <a:chExt cx="2858" cy="2858"/>
          </a:xfrm>
        </p:grpSpPr>
        <p:sp>
          <p:nvSpPr>
            <p:cNvPr id="22532" name="AutoShape 104"/>
            <p:cNvSpPr>
              <a:spLocks noChangeAspect="1" noChangeArrowheads="1" noTextEdit="1"/>
            </p:cNvSpPr>
            <p:nvPr/>
          </p:nvSpPr>
          <p:spPr bwMode="auto">
            <a:xfrm>
              <a:off x="1429" y="839"/>
              <a:ext cx="2858" cy="2858"/>
            </a:xfrm>
            <a:prstGeom prst="rect">
              <a:avLst/>
            </a:prstGeom>
            <a:solidFill>
              <a:srgbClr val="CCFF66"/>
            </a:solidFill>
            <a:ln w="57150" cmpd="thickThin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2533" name="_s3076"/>
            <p:cNvSpPr>
              <a:spLocks noChangeShapeType="1"/>
            </p:cNvSpPr>
            <p:nvPr/>
          </p:nvSpPr>
          <p:spPr bwMode="auto">
            <a:xfrm flipH="1" flipV="1">
              <a:off x="2379" y="1696"/>
              <a:ext cx="283" cy="33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34" name="_s3077"/>
            <p:cNvSpPr>
              <a:spLocks noChangeArrowheads="1"/>
            </p:cNvSpPr>
            <p:nvPr/>
          </p:nvSpPr>
          <p:spPr bwMode="auto">
            <a:xfrm>
              <a:off x="1553" y="1155"/>
              <a:ext cx="938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Intensidade </a:t>
              </a:r>
            </a:p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da reacção</a:t>
              </a:r>
            </a:p>
          </p:txBody>
        </p:sp>
        <p:sp>
          <p:nvSpPr>
            <p:cNvPr id="22535" name="_s3078"/>
            <p:cNvSpPr>
              <a:spLocks noChangeShapeType="1"/>
            </p:cNvSpPr>
            <p:nvPr/>
          </p:nvSpPr>
          <p:spPr bwMode="auto">
            <a:xfrm flipH="1" flipV="1">
              <a:off x="2124" y="2138"/>
              <a:ext cx="434" cy="7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36" name="_s3079"/>
            <p:cNvSpPr>
              <a:spLocks noChangeArrowheads="1"/>
            </p:cNvSpPr>
            <p:nvPr/>
          </p:nvSpPr>
          <p:spPr bwMode="auto">
            <a:xfrm>
              <a:off x="1479" y="1777"/>
              <a:ext cx="869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Ritmicidade</a:t>
              </a:r>
            </a:p>
            <a:p>
              <a:pPr algn="ctr" eaLnBrk="1" hangingPunct="1"/>
              <a:endParaRPr lang="pt-PT" altLang="pt-PT">
                <a:latin typeface="Lucida Sans" pitchFamily="34" charset="0"/>
              </a:endParaRPr>
            </a:p>
          </p:txBody>
        </p:sp>
        <p:sp>
          <p:nvSpPr>
            <p:cNvPr id="22537" name="_s3080"/>
            <p:cNvSpPr>
              <a:spLocks noChangeShapeType="1"/>
            </p:cNvSpPr>
            <p:nvPr/>
          </p:nvSpPr>
          <p:spPr bwMode="auto">
            <a:xfrm flipH="1">
              <a:off x="2213" y="2420"/>
              <a:ext cx="381" cy="22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38" name="_s3081"/>
            <p:cNvSpPr>
              <a:spLocks noChangeArrowheads="1"/>
            </p:cNvSpPr>
            <p:nvPr/>
          </p:nvSpPr>
          <p:spPr bwMode="auto">
            <a:xfrm>
              <a:off x="1553" y="2485"/>
              <a:ext cx="702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Adaptabilidade</a:t>
              </a:r>
            </a:p>
          </p:txBody>
        </p:sp>
        <p:sp>
          <p:nvSpPr>
            <p:cNvPr id="22539" name="_s3082"/>
            <p:cNvSpPr>
              <a:spLocks noChangeShapeType="1"/>
            </p:cNvSpPr>
            <p:nvPr/>
          </p:nvSpPr>
          <p:spPr bwMode="auto">
            <a:xfrm flipH="1">
              <a:off x="2604" y="2554"/>
              <a:ext cx="150" cy="41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40" name="_s3083"/>
            <p:cNvSpPr>
              <a:spLocks noChangeArrowheads="1"/>
            </p:cNvSpPr>
            <p:nvPr/>
          </p:nvSpPr>
          <p:spPr bwMode="auto">
            <a:xfrm>
              <a:off x="2192" y="2948"/>
              <a:ext cx="613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 dirty="0" err="1" smtClean="0">
                  <a:solidFill>
                    <a:srgbClr val="990000"/>
                  </a:solidFill>
                  <a:latin typeface="Lucida Sans" pitchFamily="34" charset="0"/>
                </a:rPr>
                <a:t>Espetro</a:t>
              </a:r>
              <a:r>
                <a:rPr lang="pt-PT" altLang="pt-PT" b="1" dirty="0" smtClean="0">
                  <a:solidFill>
                    <a:srgbClr val="990000"/>
                  </a:solidFill>
                  <a:latin typeface="Lucida Sans" pitchFamily="34" charset="0"/>
                </a:rPr>
                <a:t>  </a:t>
              </a:r>
              <a:endParaRPr lang="pt-PT" altLang="pt-PT" b="1" dirty="0">
                <a:solidFill>
                  <a:srgbClr val="990000"/>
                </a:solidFill>
                <a:latin typeface="Lucida Sans" pitchFamily="34" charset="0"/>
              </a:endParaRPr>
            </a:p>
            <a:p>
              <a:pPr algn="ctr" eaLnBrk="1" hangingPunct="1"/>
              <a:r>
                <a:rPr lang="pt-PT" altLang="pt-PT" b="1" dirty="0">
                  <a:solidFill>
                    <a:srgbClr val="990000"/>
                  </a:solidFill>
                  <a:latin typeface="Lucida Sans" pitchFamily="34" charset="0"/>
                </a:rPr>
                <a:t>atenção/</a:t>
              </a:r>
            </a:p>
            <a:p>
              <a:pPr algn="ctr" eaLnBrk="1" hangingPunct="1"/>
              <a:r>
                <a:rPr lang="pt-PT" altLang="pt-PT" b="1" dirty="0">
                  <a:solidFill>
                    <a:srgbClr val="990000"/>
                  </a:solidFill>
                  <a:latin typeface="Lucida Sans" pitchFamily="34" charset="0"/>
                </a:rPr>
                <a:t>persistência</a:t>
              </a:r>
            </a:p>
          </p:txBody>
        </p:sp>
        <p:sp>
          <p:nvSpPr>
            <p:cNvPr id="22541" name="_s3084"/>
            <p:cNvSpPr>
              <a:spLocks noChangeShapeType="1"/>
            </p:cNvSpPr>
            <p:nvPr/>
          </p:nvSpPr>
          <p:spPr bwMode="auto">
            <a:xfrm>
              <a:off x="2963" y="2554"/>
              <a:ext cx="151" cy="4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42" name="_s3085"/>
            <p:cNvSpPr>
              <a:spLocks noChangeArrowheads="1"/>
            </p:cNvSpPr>
            <p:nvPr/>
          </p:nvSpPr>
          <p:spPr bwMode="auto">
            <a:xfrm>
              <a:off x="2911" y="2949"/>
              <a:ext cx="613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Humor</a:t>
              </a:r>
            </a:p>
          </p:txBody>
        </p:sp>
        <p:sp>
          <p:nvSpPr>
            <p:cNvPr id="22543" name="_s3086"/>
            <p:cNvSpPr>
              <a:spLocks noChangeShapeType="1"/>
            </p:cNvSpPr>
            <p:nvPr/>
          </p:nvSpPr>
          <p:spPr bwMode="auto">
            <a:xfrm>
              <a:off x="3123" y="2419"/>
              <a:ext cx="381" cy="22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44" name="_s3087"/>
            <p:cNvSpPr>
              <a:spLocks noChangeArrowheads="1"/>
            </p:cNvSpPr>
            <p:nvPr/>
          </p:nvSpPr>
          <p:spPr bwMode="auto">
            <a:xfrm>
              <a:off x="3462" y="2487"/>
              <a:ext cx="775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Aproximação</a:t>
              </a:r>
            </a:p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/retirada</a:t>
              </a:r>
            </a:p>
          </p:txBody>
        </p:sp>
        <p:sp>
          <p:nvSpPr>
            <p:cNvPr id="22545" name="_s3088"/>
            <p:cNvSpPr>
              <a:spLocks noChangeShapeType="1"/>
            </p:cNvSpPr>
            <p:nvPr/>
          </p:nvSpPr>
          <p:spPr bwMode="auto">
            <a:xfrm flipV="1">
              <a:off x="3159" y="2137"/>
              <a:ext cx="433" cy="7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46" name="_s3089"/>
            <p:cNvSpPr>
              <a:spLocks noChangeArrowheads="1"/>
            </p:cNvSpPr>
            <p:nvPr/>
          </p:nvSpPr>
          <p:spPr bwMode="auto">
            <a:xfrm>
              <a:off x="3467" y="1779"/>
              <a:ext cx="795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Limiar de </a:t>
              </a:r>
            </a:p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responsividade</a:t>
              </a:r>
            </a:p>
          </p:txBody>
        </p:sp>
        <p:sp>
          <p:nvSpPr>
            <p:cNvPr id="22547" name="_s3090"/>
            <p:cNvSpPr>
              <a:spLocks noChangeShapeType="1"/>
            </p:cNvSpPr>
            <p:nvPr/>
          </p:nvSpPr>
          <p:spPr bwMode="auto">
            <a:xfrm flipV="1">
              <a:off x="3054" y="1696"/>
              <a:ext cx="283" cy="33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48" name="_s3091"/>
            <p:cNvSpPr>
              <a:spLocks noChangeArrowheads="1"/>
            </p:cNvSpPr>
            <p:nvPr/>
          </p:nvSpPr>
          <p:spPr bwMode="auto">
            <a:xfrm>
              <a:off x="3228" y="1156"/>
              <a:ext cx="960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Distraibilidade</a:t>
              </a:r>
            </a:p>
            <a:p>
              <a:pPr algn="ctr" eaLnBrk="1" hangingPunct="1"/>
              <a:r>
                <a:rPr lang="pt-PT" altLang="pt-PT" b="1">
                  <a:solidFill>
                    <a:srgbClr val="990000"/>
                  </a:solidFill>
                  <a:latin typeface="Lucida Sans" pitchFamily="34" charset="0"/>
                </a:rPr>
                <a:t>dispersão</a:t>
              </a:r>
            </a:p>
          </p:txBody>
        </p:sp>
        <p:sp>
          <p:nvSpPr>
            <p:cNvPr id="22549" name="_s3092"/>
            <p:cNvSpPr>
              <a:spLocks noChangeShapeType="1"/>
            </p:cNvSpPr>
            <p:nvPr/>
          </p:nvSpPr>
          <p:spPr bwMode="auto">
            <a:xfrm flipV="1">
              <a:off x="2858" y="1522"/>
              <a:ext cx="0" cy="44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22550" name="_s3093"/>
            <p:cNvSpPr>
              <a:spLocks noChangeArrowheads="1"/>
            </p:cNvSpPr>
            <p:nvPr/>
          </p:nvSpPr>
          <p:spPr bwMode="auto">
            <a:xfrm>
              <a:off x="2552" y="910"/>
              <a:ext cx="613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b="1" dirty="0">
                  <a:solidFill>
                    <a:srgbClr val="990000"/>
                  </a:solidFill>
                  <a:latin typeface="Lucida Sans" pitchFamily="34" charset="0"/>
                </a:rPr>
                <a:t>Nível de </a:t>
              </a:r>
            </a:p>
            <a:p>
              <a:pPr algn="ctr" eaLnBrk="1" hangingPunct="1"/>
              <a:r>
                <a:rPr lang="pt-PT" altLang="pt-PT" b="1" dirty="0" err="1" smtClean="0">
                  <a:solidFill>
                    <a:srgbClr val="990000"/>
                  </a:solidFill>
                  <a:latin typeface="Lucida Sans" pitchFamily="34" charset="0"/>
                </a:rPr>
                <a:t>atividade</a:t>
              </a:r>
              <a:endParaRPr lang="pt-PT" altLang="pt-PT" b="1" dirty="0">
                <a:solidFill>
                  <a:srgbClr val="990000"/>
                </a:solidFill>
                <a:latin typeface="Lucida Sans" pitchFamily="34" charset="0"/>
              </a:endParaRPr>
            </a:p>
          </p:txBody>
        </p:sp>
        <p:sp>
          <p:nvSpPr>
            <p:cNvPr id="22551" name="_s3094"/>
            <p:cNvSpPr>
              <a:spLocks noChangeArrowheads="1"/>
            </p:cNvSpPr>
            <p:nvPr/>
          </p:nvSpPr>
          <p:spPr bwMode="auto">
            <a:xfrm>
              <a:off x="2497" y="1962"/>
              <a:ext cx="771" cy="61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PT" altLang="pt-PT" sz="2000" b="1">
                  <a:solidFill>
                    <a:srgbClr val="000066"/>
                  </a:solidFill>
                  <a:latin typeface="Lucida Sans" pitchFamily="34" charset="0"/>
                </a:rPr>
                <a:t>Temperamento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arredondado 1"/>
          <p:cNvSpPr/>
          <p:nvPr/>
        </p:nvSpPr>
        <p:spPr>
          <a:xfrm>
            <a:off x="467544" y="1125538"/>
            <a:ext cx="3888432" cy="8633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7931150" cy="4824413"/>
          </a:xfrm>
        </p:spPr>
        <p:txBody>
          <a:bodyPr/>
          <a:lstStyle/>
          <a:p>
            <a:pPr algn="just" eaLnBrk="1" hangingPunct="1">
              <a:lnSpc>
                <a:spcPct val="16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  <a:cs typeface="Arial" charset="0"/>
              </a:rPr>
              <a:t>Tipos de temperamento</a:t>
            </a:r>
          </a:p>
          <a:p>
            <a:pPr algn="just" eaLnBrk="1" hangingPunct="1">
              <a:lnSpc>
                <a:spcPct val="16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  <a:cs typeface="Arial" charset="0"/>
              </a:rPr>
              <a:t>Criança fácil</a:t>
            </a:r>
            <a:endParaRPr lang="pt-PT" sz="2400" dirty="0" smtClean="0">
              <a:solidFill>
                <a:srgbClr val="800000"/>
              </a:solidFill>
              <a:cs typeface="Arial" charset="0"/>
            </a:endParaRPr>
          </a:p>
          <a:p>
            <a:pPr algn="just" eaLnBrk="1" hangingPunct="1">
              <a:lnSpc>
                <a:spcPct val="18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Tranquilidade, regularidade e previsibilidade</a:t>
            </a:r>
          </a:p>
          <a:p>
            <a:pPr algn="just" eaLnBrk="1" hangingPunct="1">
              <a:lnSpc>
                <a:spcPct val="18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Conduta positiva, aberta e adaptável perante novas situações</a:t>
            </a:r>
          </a:p>
          <a:p>
            <a:pPr algn="just" eaLnBrk="1" hangingPunct="1">
              <a:lnSpc>
                <a:spcPct val="18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Humor normalmente positivo</a:t>
            </a:r>
            <a:endParaRPr lang="pt-PT" sz="2200" b="1" dirty="0" smtClean="0">
              <a:solidFill>
                <a:srgbClr val="000066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539750" y="261938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arredondado 4"/>
          <p:cNvSpPr/>
          <p:nvPr/>
        </p:nvSpPr>
        <p:spPr>
          <a:xfrm>
            <a:off x="467544" y="1125538"/>
            <a:ext cx="3960440" cy="647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7921625" cy="4541837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  <a:cs typeface="Arial" charset="0"/>
              </a:rPr>
              <a:t>Tipos de temperamento</a:t>
            </a:r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  <a:cs typeface="Arial" charset="0"/>
              </a:rPr>
              <a:t>Criança Difícil</a:t>
            </a: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Períodos de choro frequentes</a:t>
            </a: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Fortemente activa, hábitos irregulares, irritável</a:t>
            </a: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Humor negativo, de </a:t>
            </a:r>
            <a:r>
              <a:rPr lang="pt-PT" sz="2200" b="1" dirty="0" err="1" smtClean="0">
                <a:solidFill>
                  <a:srgbClr val="000066"/>
                </a:solidFill>
                <a:cs typeface="Arial" charset="0"/>
              </a:rPr>
              <a:t>introspeção</a:t>
            </a:r>
            <a:endParaRPr lang="pt-PT" sz="2200" b="1" dirty="0" smtClean="0">
              <a:solidFill>
                <a:srgbClr val="000066"/>
              </a:solidFill>
              <a:cs typeface="Arial" charset="0"/>
            </a:endParaRP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Intolerante à frustração </a:t>
            </a: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Respondem melhor a ambientes estruturados, horários de alimentação e rotinas </a:t>
            </a: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Adaptação lenta à mudança</a:t>
            </a:r>
          </a:p>
          <a:p>
            <a:pPr algn="just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467544" y="1343024"/>
            <a:ext cx="3888432" cy="789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135937" cy="4462462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</a:rPr>
              <a:t>Tipos de temperamento</a:t>
            </a:r>
            <a:endParaRPr lang="pt-PT" sz="2200" b="1" dirty="0" smtClean="0">
              <a:solidFill>
                <a:srgbClr val="800000"/>
              </a:solidFill>
              <a:cs typeface="Arial" charset="0"/>
            </a:endParaRP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  <a:cs typeface="Arial" charset="0"/>
              </a:rPr>
              <a:t>Criança difícil de se ligar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Reage sistematicamente de maneira negativa e com intensidade ligeira a novas situações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Adapta-se lentamente se não for pressionada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A resistência passiva e ligeira é típica, juntamente com inactividade e tristeza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A irregularidade é moderada nalgumas funções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466725" y="260350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921625" cy="4392612"/>
          </a:xfrm>
        </p:spPr>
        <p:txBody>
          <a:bodyPr/>
          <a:lstStyle/>
          <a:p>
            <a:pPr algn="just" eaLnBrk="1" hangingPunct="1">
              <a:lnSpc>
                <a:spcPct val="170000"/>
              </a:lnSpc>
              <a:buClr>
                <a:srgbClr val="FF0000"/>
              </a:buClr>
              <a:buFontTx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  <a:cs typeface="Times New Roman" pitchFamily="18" charset="0"/>
              </a:rPr>
              <a:t>Atenção  - As crianças com elevado nível de </a:t>
            </a:r>
            <a:r>
              <a:rPr lang="pt-PT" sz="2200" b="1" dirty="0" err="1" smtClean="0">
                <a:solidFill>
                  <a:srgbClr val="800000"/>
                </a:solidFill>
                <a:cs typeface="Times New Roman" pitchFamily="18" charset="0"/>
              </a:rPr>
              <a:t>atividade</a:t>
            </a:r>
            <a:r>
              <a:rPr lang="pt-PT" sz="2200" b="1" dirty="0" smtClean="0">
                <a:solidFill>
                  <a:srgbClr val="800000"/>
                </a:solidFill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Requerem observação vigilante</a:t>
            </a:r>
          </a:p>
          <a:p>
            <a:pPr algn="just"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Os pais devem implementar medidas adicionais de segurança (domicílio)</a:t>
            </a:r>
          </a:p>
          <a:p>
            <a:pPr algn="just"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Beneficiam do aumento de actividades motoras grossas, de maneira a canalizar construtivamente as suas energias</a:t>
            </a:r>
            <a:endParaRPr lang="pt-PT" sz="2200" dirty="0" smtClean="0">
              <a:solidFill>
                <a:srgbClr val="000066"/>
              </a:solidFill>
              <a:cs typeface="Times New Roman" pitchFamily="18" charset="0"/>
            </a:endParaRPr>
          </a:p>
          <a:p>
            <a:pPr eaLnBrk="1" hangingPunct="1">
              <a:lnSpc>
                <a:spcPct val="160000"/>
              </a:lnSpc>
              <a:buFontTx/>
              <a:buNone/>
              <a:defRPr/>
            </a:pP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219142" name="Rectangle 6"/>
          <p:cNvSpPr>
            <a:spLocks noChangeArrowheads="1"/>
          </p:cNvSpPr>
          <p:nvPr/>
        </p:nvSpPr>
        <p:spPr bwMode="auto">
          <a:xfrm>
            <a:off x="466725" y="115888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7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075612" cy="460692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  <a:cs typeface="Arial" charset="0"/>
              </a:rPr>
              <a:t>Tem</a:t>
            </a:r>
            <a:r>
              <a:rPr lang="pt-PT" sz="2200" b="1" dirty="0" smtClean="0">
                <a:solidFill>
                  <a:srgbClr val="990000"/>
                </a:solidFill>
                <a:cs typeface="Arial" charset="0"/>
              </a:rPr>
              <a:t>peramento/conclusão</a:t>
            </a:r>
            <a:endParaRPr lang="pt-PT" sz="2200" dirty="0" smtClean="0">
              <a:solidFill>
                <a:srgbClr val="99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20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Crianças difíceis ou lentas para se ligar tornam-se mais vulneráveis aos problemas comportamentais na fase inicial e intermediária da infância</a:t>
            </a:r>
          </a:p>
          <a:p>
            <a:pPr eaLnBrk="1" hangingPunct="1">
              <a:lnSpc>
                <a:spcPct val="20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Contudo, qualquer criança pode desenvolver problemas comportamentais no caso de dissonância entre temperamento e meio ambiente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66725" y="188913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921625" cy="4538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  <a:cs typeface="Arial" charset="0"/>
              </a:rPr>
              <a:t>Temperamento/conclusão</a:t>
            </a:r>
            <a:endParaRPr lang="pt-PT" sz="2400" b="1" dirty="0" smtClean="0">
              <a:solidFill>
                <a:srgbClr val="99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defRPr/>
            </a:pPr>
            <a:endParaRPr lang="pt-PT" sz="2400" b="1" dirty="0" smtClean="0">
              <a:solidFill>
                <a:srgbClr val="99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Exigências de mudança e adaptação incompatíveis com os recursos da criança podem tornar-se demasiado </a:t>
            </a:r>
            <a:r>
              <a:rPr lang="pt-PT" sz="2200" b="1" i="1" dirty="0" smtClean="0">
                <a:solidFill>
                  <a:srgbClr val="000066"/>
                </a:solidFill>
                <a:cs typeface="Times New Roman" pitchFamily="18" charset="0"/>
              </a:rPr>
              <a:t>stressantes</a:t>
            </a: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Times New Roman" pitchFamily="18" charset="0"/>
              </a:rPr>
              <a:t>Não é padrão temperamental da criança que a coloca em risco mas a adaptação ao meio ambiente, especificamente os pais, que determina o seu grau de vulnerabilidade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2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000" dirty="0" smtClean="0"/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466725" y="115888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21" name="AutoShape 13"/>
          <p:cNvSpPr>
            <a:spLocks/>
          </p:cNvSpPr>
          <p:nvPr/>
        </p:nvSpPr>
        <p:spPr bwMode="auto">
          <a:xfrm>
            <a:off x="658813" y="3276600"/>
            <a:ext cx="7602537" cy="1952625"/>
          </a:xfrm>
          <a:prstGeom prst="borderCallout1">
            <a:avLst>
              <a:gd name="adj1" fmla="val -3903"/>
              <a:gd name="adj2" fmla="val 98495"/>
              <a:gd name="adj3" fmla="val -3903"/>
              <a:gd name="adj4" fmla="val -1171"/>
            </a:avLst>
          </a:prstGeom>
          <a:solidFill>
            <a:srgbClr val="00FF00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Char char="n"/>
              <a:defRPr/>
            </a:pPr>
            <a:r>
              <a:rPr lang="pt-PT" sz="2200" b="1" dirty="0">
                <a:solidFill>
                  <a:srgbClr val="000066"/>
                </a:solidFill>
                <a:latin typeface="Lucida Sans" panose="020B0602040502020204" pitchFamily="34" charset="0"/>
              </a:rPr>
              <a:t> Ajudar os pais a compreender melhor o comportamento da criança</a:t>
            </a:r>
          </a:p>
          <a:p>
            <a:pPr>
              <a:lnSpc>
                <a:spcPct val="130000"/>
              </a:lnSpc>
              <a:buFont typeface="Wingdings" pitchFamily="2" charset="2"/>
              <a:buChar char="n"/>
              <a:defRPr/>
            </a:pPr>
            <a:r>
              <a:rPr lang="pt-PT" sz="2200" b="1" dirty="0">
                <a:solidFill>
                  <a:srgbClr val="000066"/>
                </a:solidFill>
                <a:latin typeface="Lucida Sans" panose="020B0602040502020204" pitchFamily="34" charset="0"/>
              </a:rPr>
              <a:t> Orientar os pais em relação às técnicas apropriadas  para educar os filhos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760"/>
            <a:ext cx="8218487" cy="5040559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  <a:cs typeface="Arial" charset="0"/>
              </a:rPr>
              <a:t>Temperamento/conclusão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2060"/>
                </a:solidFill>
                <a:cs typeface="Arial" charset="0"/>
              </a:rPr>
              <a:t>Conhecendo o temperamento da criança, o enfermeiro está melhor capacitado a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pt-PT" sz="2400" b="1" dirty="0" smtClean="0">
              <a:solidFill>
                <a:srgbClr val="990000"/>
              </a:solidFill>
              <a:cs typeface="Arial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pt-PT" sz="2400" b="1" dirty="0" smtClean="0">
              <a:solidFill>
                <a:srgbClr val="CC3300"/>
              </a:solidFill>
              <a:cs typeface="Arial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pt-PT" sz="2400" b="1" dirty="0" smtClean="0">
                <a:cs typeface="Arial" charset="0"/>
              </a:rPr>
              <a:t>	</a:t>
            </a:r>
            <a:endParaRPr lang="pt-PT" sz="2400" dirty="0" smtClean="0">
              <a:cs typeface="Arial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pt-PT" sz="2400" dirty="0" smtClean="0"/>
          </a:p>
        </p:txBody>
      </p:sp>
      <p:sp>
        <p:nvSpPr>
          <p:cNvPr id="222219" name="Rectangle 11"/>
          <p:cNvSpPr>
            <a:spLocks noChangeArrowheads="1"/>
          </p:cNvSpPr>
          <p:nvPr/>
        </p:nvSpPr>
        <p:spPr bwMode="auto">
          <a:xfrm>
            <a:off x="466725" y="115888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  <p:sp>
        <p:nvSpPr>
          <p:cNvPr id="29701" name="AutoShape 14"/>
          <p:cNvSpPr>
            <a:spLocks noChangeArrowheads="1"/>
          </p:cNvSpPr>
          <p:nvPr/>
        </p:nvSpPr>
        <p:spPr bwMode="auto">
          <a:xfrm>
            <a:off x="7524750" y="2565400"/>
            <a:ext cx="646113" cy="1727200"/>
          </a:xfrm>
          <a:prstGeom prst="curvedLeftArrow">
            <a:avLst>
              <a:gd name="adj1" fmla="val 53588"/>
              <a:gd name="adj2" fmla="val 106929"/>
              <a:gd name="adj3" fmla="val 71292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678363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pt-PT" sz="2400" b="1" dirty="0">
                <a:solidFill>
                  <a:srgbClr val="990000"/>
                </a:solidFill>
              </a:rPr>
              <a:t>5</a:t>
            </a:r>
            <a:r>
              <a:rPr lang="pt-PT" sz="2400" b="1" dirty="0" smtClean="0">
                <a:solidFill>
                  <a:srgbClr val="990000"/>
                </a:solidFill>
              </a:rPr>
              <a:t>. Consumo </a:t>
            </a:r>
            <a:r>
              <a:rPr lang="pt-PT" sz="2400" b="1" dirty="0" smtClean="0">
                <a:solidFill>
                  <a:srgbClr val="990000"/>
                </a:solidFill>
              </a:rPr>
              <a:t>de </a:t>
            </a:r>
            <a:r>
              <a:rPr lang="pt-PT" sz="2400" b="1" i="1" dirty="0" smtClean="0">
                <a:solidFill>
                  <a:srgbClr val="990000"/>
                </a:solidFill>
              </a:rPr>
              <a:t>Media</a:t>
            </a:r>
            <a:endParaRPr lang="pt-PT" sz="2800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Os </a:t>
            </a:r>
            <a:r>
              <a:rPr lang="pt-PT" sz="2200" b="1" i="1" dirty="0" smtClean="0">
                <a:solidFill>
                  <a:srgbClr val="000066"/>
                </a:solidFill>
              </a:rPr>
              <a:t>media</a:t>
            </a:r>
            <a:r>
              <a:rPr lang="pt-PT" sz="2200" b="1" dirty="0" smtClean="0">
                <a:solidFill>
                  <a:srgbClr val="000066"/>
                </a:solidFill>
              </a:rPr>
              <a:t> influenciam o desenvolvimento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 crianças podem identificar-se com personagens de filmes, desenhos animados, vídeos e programas comerciais de </a:t>
            </a:r>
            <a:r>
              <a:rPr lang="pt-PT" sz="2200" b="1" dirty="0" smtClean="0">
                <a:solidFill>
                  <a:srgbClr val="000066"/>
                </a:solidFill>
              </a:rPr>
              <a:t>TV, 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 meio de comunicação com mais </a:t>
            </a:r>
            <a:r>
              <a:rPr lang="pt-PT" sz="2200" b="1" dirty="0" smtClean="0">
                <a:solidFill>
                  <a:srgbClr val="000066"/>
                </a:solidFill>
              </a:rPr>
              <a:t>efeito </a:t>
            </a:r>
            <a:r>
              <a:rPr lang="pt-PT" sz="2200" b="1" dirty="0" smtClean="0">
                <a:solidFill>
                  <a:srgbClr val="000066"/>
                </a:solidFill>
              </a:rPr>
              <a:t>sobre as crianças é a TV e o </a:t>
            </a:r>
            <a:r>
              <a:rPr lang="pt-PT" sz="2200" b="1" dirty="0" smtClean="0">
                <a:solidFill>
                  <a:srgbClr val="000066"/>
                </a:solidFill>
              </a:rPr>
              <a:t>computador e outros </a:t>
            </a:r>
            <a:r>
              <a:rPr lang="pt-PT" sz="2200" b="1" i="1" dirty="0" smtClean="0">
                <a:solidFill>
                  <a:srgbClr val="000066"/>
                </a:solidFill>
              </a:rPr>
              <a:t>écrans</a:t>
            </a:r>
            <a:endParaRPr lang="es-ES" sz="2400" i="1" dirty="0" smtClean="0">
              <a:solidFill>
                <a:srgbClr val="000066"/>
              </a:solidFill>
            </a:endParaRPr>
          </a:p>
        </p:txBody>
      </p:sp>
      <p:sp>
        <p:nvSpPr>
          <p:cNvPr id="226311" name="Rectangle 7"/>
          <p:cNvSpPr>
            <a:spLocks noChangeArrowheads="1"/>
          </p:cNvSpPr>
          <p:nvPr/>
        </p:nvSpPr>
        <p:spPr bwMode="auto">
          <a:xfrm>
            <a:off x="466725" y="115888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715250" cy="43910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ES" altLang="pt-PT" sz="200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s-ES" altLang="pt-PT" sz="2000" smtClean="0"/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900113" y="1341438"/>
            <a:ext cx="6624637" cy="448627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TELEVISÃO OU NÃO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- </a:t>
            </a:r>
            <a:r>
              <a:rPr lang="pt-PT" b="1" i="1" dirty="0">
                <a:solidFill>
                  <a:srgbClr val="000066"/>
                </a:solidFill>
                <a:latin typeface="Lucida Sans" panose="020B0602040502020204" pitchFamily="34" charset="0"/>
              </a:rPr>
              <a:t>Desliga a televisão</a:t>
            </a: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 – disse o pai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- </a:t>
            </a:r>
            <a:r>
              <a:rPr lang="pt-PT" b="1" i="1" dirty="0">
                <a:solidFill>
                  <a:srgbClr val="000066"/>
                </a:solidFill>
                <a:latin typeface="Lucida Sans" panose="020B0602040502020204" pitchFamily="34" charset="0"/>
              </a:rPr>
              <a:t>Vai lá para fora e vive a vida</a:t>
            </a: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.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Fui e à noite vim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Com uma abelha na orelha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Um rato no sapato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Cola na camisola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Giz no nariz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Gafanhotos nos bolsos rotos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Um escaravelho no joelho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Uma formiga na barriga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Um leão pela mão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Está um camelo a puxar-me o cabelo</a:t>
            </a: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- </a:t>
            </a:r>
            <a:r>
              <a:rPr lang="pt-PT" b="1" i="1" dirty="0">
                <a:solidFill>
                  <a:srgbClr val="000066"/>
                </a:solidFill>
                <a:latin typeface="Lucida Sans" panose="020B0602040502020204" pitchFamily="34" charset="0"/>
              </a:rPr>
              <a:t>Não vás mais lá para fora</a:t>
            </a: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 – disse o pai</a:t>
            </a:r>
          </a:p>
          <a:p>
            <a:pPr indent="450850">
              <a:defRPr/>
            </a:pPr>
            <a:r>
              <a:rPr lang="pt-PT" b="1" i="1" dirty="0">
                <a:solidFill>
                  <a:srgbClr val="000066"/>
                </a:solidFill>
                <a:latin typeface="Lucida Sans" panose="020B0602040502020204" pitchFamily="34" charset="0"/>
              </a:rPr>
              <a:t>Liga a televisão</a:t>
            </a:r>
            <a:endParaRPr lang="pt-PT" b="1" dirty="0">
              <a:solidFill>
                <a:srgbClr val="000066"/>
              </a:solidFill>
              <a:latin typeface="Lucida Sans" panose="020B0602040502020204" pitchFamily="34" charset="0"/>
            </a:endParaRPr>
          </a:p>
          <a:p>
            <a:pPr indent="450850"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			Luísa </a:t>
            </a:r>
            <a:r>
              <a:rPr lang="pt-PT" b="1" dirty="0" err="1">
                <a:solidFill>
                  <a:srgbClr val="000066"/>
                </a:solidFill>
                <a:latin typeface="Lucida Sans" panose="020B0602040502020204" pitchFamily="34" charset="0"/>
              </a:rPr>
              <a:t>Ducla</a:t>
            </a: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 Soares</a:t>
            </a:r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466725" y="188913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Diagram 2"/>
          <p:cNvGrpSpPr>
            <a:grpSpLocks/>
          </p:cNvGrpSpPr>
          <p:nvPr/>
        </p:nvGrpSpPr>
        <p:grpSpPr bwMode="auto">
          <a:xfrm>
            <a:off x="468313" y="1484313"/>
            <a:ext cx="8772525" cy="4537075"/>
            <a:chOff x="295" y="935"/>
            <a:chExt cx="5526" cy="2858"/>
          </a:xfrm>
        </p:grpSpPr>
        <p:sp>
          <p:nvSpPr>
            <p:cNvPr id="5124" name="_s2052"/>
            <p:cNvSpPr>
              <a:spLocks noChangeShapeType="1"/>
            </p:cNvSpPr>
            <p:nvPr/>
          </p:nvSpPr>
          <p:spPr bwMode="auto">
            <a:xfrm flipV="1">
              <a:off x="1473" y="1706"/>
              <a:ext cx="2633" cy="13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pt-PT"/>
            </a:p>
          </p:txBody>
        </p:sp>
        <p:sp>
          <p:nvSpPr>
            <p:cNvPr id="4" name="_s2053"/>
            <p:cNvSpPr>
              <a:spLocks noChangeArrowheads="1"/>
            </p:cNvSpPr>
            <p:nvPr/>
          </p:nvSpPr>
          <p:spPr bwMode="auto">
            <a:xfrm>
              <a:off x="431" y="1207"/>
              <a:ext cx="1218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0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Nutrição</a:t>
              </a:r>
            </a:p>
          </p:txBody>
        </p:sp>
        <p:sp>
          <p:nvSpPr>
            <p:cNvPr id="5" name="_s2054"/>
            <p:cNvSpPr>
              <a:spLocks noChangeArrowheads="1"/>
            </p:cNvSpPr>
            <p:nvPr/>
          </p:nvSpPr>
          <p:spPr bwMode="auto">
            <a:xfrm>
              <a:off x="3379" y="1026"/>
              <a:ext cx="1907" cy="67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pt-PT" altLang="pt-PT" sz="2400" b="1" dirty="0">
                  <a:solidFill>
                    <a:srgbClr val="000066"/>
                  </a:solidFill>
                  <a:latin typeface="Lucida Sans" panose="020B0602040502020204" pitchFamily="34" charset="0"/>
                </a:rPr>
                <a:t>Desenvolvimento</a:t>
              </a:r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295" y="2067"/>
              <a:ext cx="5034" cy="58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20000"/>
                </a:spcBef>
                <a:buClr>
                  <a:srgbClr val="FF0000"/>
                </a:buClr>
                <a:buSzPct val="125000"/>
                <a:buFont typeface="Wingdings" pitchFamily="2" charset="2"/>
                <a:buNone/>
                <a:defRPr/>
              </a:pPr>
              <a:r>
                <a:rPr lang="pt-PT" altLang="pt-PT" sz="2200" b="1" dirty="0" err="1" smtClean="0">
                  <a:solidFill>
                    <a:srgbClr val="000066"/>
                  </a:solidFill>
                  <a:latin typeface="Lucida Sans" panose="020B0602040502020204" pitchFamily="34" charset="0"/>
                </a:rPr>
                <a:t>Excetuando</a:t>
              </a:r>
              <a:r>
                <a:rPr lang="pt-PT" altLang="pt-PT" sz="2200" b="1" dirty="0" smtClean="0">
                  <a:solidFill>
                    <a:srgbClr val="000066"/>
                  </a:solidFill>
                  <a:latin typeface="Lucida Sans" panose="020B0602040502020204" pitchFamily="34" charset="0"/>
                </a:rPr>
                <a:t> </a:t>
              </a:r>
              <a:r>
                <a:rPr lang="pt-PT" altLang="pt-PT" sz="2200" b="1" dirty="0" smtClean="0">
                  <a:solidFill>
                    <a:srgbClr val="000066"/>
                  </a:solidFill>
                  <a:latin typeface="Lucida Sans" panose="020B0602040502020204" pitchFamily="34" charset="0"/>
                </a:rPr>
                <a:t>o </a:t>
              </a:r>
              <a:r>
                <a:rPr lang="pt-PT" altLang="pt-PT" sz="2200" b="1" dirty="0" smtClean="0">
                  <a:solidFill>
                    <a:srgbClr val="990000"/>
                  </a:solidFill>
                  <a:latin typeface="Lucida Sans" panose="020B0602040502020204" pitchFamily="34" charset="0"/>
                </a:rPr>
                <a:t>factor genético, </a:t>
              </a:r>
              <a:r>
                <a:rPr lang="pt-PT" altLang="pt-PT" sz="2200" b="1" dirty="0" smtClean="0">
                  <a:solidFill>
                    <a:srgbClr val="000066"/>
                  </a:solidFill>
                  <a:latin typeface="Lucida Sans" panose="020B0602040502020204" pitchFamily="34" charset="0"/>
                </a:rPr>
                <a:t>é o mais importante no desenvolvimento</a:t>
              </a:r>
              <a:endParaRPr lang="pt-PT" altLang="pt-PT" sz="2200" dirty="0" smtClean="0">
                <a:solidFill>
                  <a:srgbClr val="000066"/>
                </a:solidFill>
                <a:latin typeface="Lucida Sans" panose="020B0602040502020204" pitchFamily="34" charset="0"/>
              </a:endParaRPr>
            </a:p>
          </p:txBody>
        </p: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295" y="2895"/>
              <a:ext cx="4944" cy="48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buClr>
                  <a:srgbClr val="808080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PT" altLang="pt-PT" sz="2200" b="1" dirty="0" smtClean="0">
                  <a:solidFill>
                    <a:srgbClr val="000066"/>
                  </a:solidFill>
                  <a:latin typeface="Lucida Sans" panose="020B0602040502020204" pitchFamily="34" charset="0"/>
                </a:rPr>
                <a:t>Efeito regulador, complexo e duradouro em todos os períodos</a:t>
              </a:r>
            </a:p>
          </p:txBody>
        </p:sp>
      </p:grpSp>
      <p:sp>
        <p:nvSpPr>
          <p:cNvPr id="331793" name="Rectangle 17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07375" cy="1008062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</a:rPr>
              <a:t> Específicos</a:t>
            </a:r>
          </a:p>
        </p:txBody>
      </p:sp>
      <p:sp>
        <p:nvSpPr>
          <p:cNvPr id="2" name="Seta para a direita 1"/>
          <p:cNvSpPr/>
          <p:nvPr/>
        </p:nvSpPr>
        <p:spPr>
          <a:xfrm>
            <a:off x="2617788" y="1772816"/>
            <a:ext cx="2098228" cy="682253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eta para baixo 2"/>
          <p:cNvSpPr/>
          <p:nvPr/>
        </p:nvSpPr>
        <p:spPr>
          <a:xfrm>
            <a:off x="3779912" y="1556791"/>
            <a:ext cx="792088" cy="1724571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147050" cy="4683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5. Consumo </a:t>
            </a:r>
            <a:r>
              <a:rPr lang="pt-PT" sz="2400" b="1" dirty="0" smtClean="0">
                <a:solidFill>
                  <a:srgbClr val="990000"/>
                </a:solidFill>
              </a:rPr>
              <a:t>de media</a:t>
            </a:r>
            <a:r>
              <a:rPr lang="pt-PT" sz="2500" b="1" dirty="0" smtClean="0">
                <a:solidFill>
                  <a:srgbClr val="000066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endParaRPr lang="pt-PT" sz="16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</a:t>
            </a:r>
            <a:r>
              <a:rPr lang="pt-PT" sz="2200" b="1" dirty="0" smtClean="0">
                <a:solidFill>
                  <a:srgbClr val="000066"/>
                </a:solidFill>
              </a:rPr>
              <a:t>TV e sucedâneos tornaram-se veículos e </a:t>
            </a:r>
            <a:r>
              <a:rPr lang="pt-PT" sz="2200" b="1" dirty="0" err="1" smtClean="0">
                <a:solidFill>
                  <a:srgbClr val="000066"/>
                </a:solidFill>
              </a:rPr>
              <a:t>fatores</a:t>
            </a:r>
            <a:r>
              <a:rPr lang="pt-PT" sz="2200" b="1" dirty="0" smtClean="0">
                <a:solidFill>
                  <a:srgbClr val="000066"/>
                </a:solidFill>
              </a:rPr>
              <a:t> de  socialização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</a:t>
            </a:r>
            <a:r>
              <a:rPr lang="pt-PT" sz="2200" b="1" i="1" dirty="0" err="1" smtClean="0">
                <a:solidFill>
                  <a:srgbClr val="000066"/>
                </a:solidFill>
              </a:rPr>
              <a:t>telepolis</a:t>
            </a:r>
            <a:r>
              <a:rPr lang="pt-PT" sz="2200" b="1" i="1" dirty="0" smtClean="0">
                <a:solidFill>
                  <a:srgbClr val="000066"/>
                </a:solidFill>
              </a:rPr>
              <a:t> </a:t>
            </a:r>
            <a:r>
              <a:rPr lang="pt-PT" sz="2200" b="1" dirty="0" smtClean="0">
                <a:solidFill>
                  <a:srgbClr val="000066"/>
                </a:solidFill>
              </a:rPr>
              <a:t>é um marco geográfico, cultural e social </a:t>
            </a:r>
          </a:p>
          <a:p>
            <a:pPr lvl="1"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Tem consequências na forma como altera as relações humanas em todas as suas dimensões</a:t>
            </a:r>
            <a:endParaRPr lang="es-ES" sz="2000" b="1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Os conteúdos dos programas e dos anúncios publicitários modelam comportamentos e proporcionam informação</a:t>
            </a:r>
          </a:p>
          <a:p>
            <a:pPr eaLnBrk="1" hangingPunct="1">
              <a:lnSpc>
                <a:spcPct val="120000"/>
              </a:lnSpc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CC3300"/>
              </a:buClr>
              <a:buFont typeface="Wingdings" pitchFamily="2" charset="2"/>
              <a:buNone/>
              <a:defRPr/>
            </a:pPr>
            <a:endParaRPr lang="es-ES" sz="1600" b="1" dirty="0" smtClean="0"/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466725" y="115888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</a:rPr>
              <a:t>Televisão/outros Écrans </a:t>
            </a:r>
            <a:r>
              <a:rPr lang="pt-PT" sz="2400" b="1" dirty="0" smtClean="0">
                <a:solidFill>
                  <a:srgbClr val="800000"/>
                </a:solidFill>
              </a:rPr>
              <a:t>-  </a:t>
            </a:r>
            <a:r>
              <a:rPr lang="pt-PT" sz="2400" b="1" dirty="0" err="1" smtClean="0">
                <a:solidFill>
                  <a:srgbClr val="800000"/>
                </a:solidFill>
              </a:rPr>
              <a:t>Aspetos</a:t>
            </a:r>
            <a:r>
              <a:rPr lang="pt-PT" sz="2400" b="1" dirty="0" smtClean="0">
                <a:solidFill>
                  <a:srgbClr val="800000"/>
                </a:solidFill>
              </a:rPr>
              <a:t> </a:t>
            </a:r>
            <a:r>
              <a:rPr lang="pt-PT" sz="2400" b="1" dirty="0" smtClean="0">
                <a:solidFill>
                  <a:srgbClr val="800000"/>
                </a:solidFill>
              </a:rPr>
              <a:t>negativos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Aumento da agressividade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Pouco estimulante na resolução de problemas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Diminuta criatividade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Estereotipagem sexual 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Associação obesidade infantil e </a:t>
            </a:r>
            <a:r>
              <a:rPr lang="pt-PT" sz="2200" b="1" dirty="0" err="1" smtClean="0">
                <a:solidFill>
                  <a:srgbClr val="000066"/>
                </a:solidFill>
              </a:rPr>
              <a:t>dislipidemias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Actividade passiva frequentemente acompanhada de alimentação hipercalórica, com redução simultânea da velocidade metabólica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endParaRPr lang="es-ES" sz="2200" b="1" dirty="0" smtClean="0">
              <a:solidFill>
                <a:srgbClr val="000066"/>
              </a:solidFill>
            </a:endParaRPr>
          </a:p>
        </p:txBody>
      </p:sp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47050" cy="4827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PT" sz="2400" b="1" dirty="0">
                <a:solidFill>
                  <a:srgbClr val="800000"/>
                </a:solidFill>
              </a:rPr>
              <a:t>Televisão/outros Écrans</a:t>
            </a:r>
            <a:r>
              <a:rPr lang="pt-PT" sz="2400" b="1" dirty="0" smtClean="0">
                <a:solidFill>
                  <a:srgbClr val="990000"/>
                </a:solidFill>
              </a:rPr>
              <a:t> </a:t>
            </a:r>
            <a:r>
              <a:rPr lang="pt-PT" sz="2400" b="1" dirty="0" smtClean="0">
                <a:solidFill>
                  <a:srgbClr val="990000"/>
                </a:solidFill>
              </a:rPr>
              <a:t>-  Aspectos positivos</a:t>
            </a:r>
          </a:p>
          <a:p>
            <a:pPr eaLnBrk="1" hangingPunct="1">
              <a:lnSpc>
                <a:spcPct val="14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Aumento das capacidades em lidar com questões sociais (divórcio, a chegada de um irmão, a discriminação…)</a:t>
            </a:r>
          </a:p>
          <a:p>
            <a:pPr eaLnBrk="1" hangingPunct="1">
              <a:lnSpc>
                <a:spcPct val="14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A investigação cognitiva sugere que os jogos de computador capacitam para</a:t>
            </a:r>
          </a:p>
          <a:p>
            <a:pPr lvl="1" eaLnBrk="1" hangingPunct="1">
              <a:lnSpc>
                <a:spcPct val="14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Literacia computacional </a:t>
            </a:r>
          </a:p>
          <a:p>
            <a:pPr lvl="1" eaLnBrk="1" hangingPunct="1">
              <a:lnSpc>
                <a:spcPct val="14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Leitura e representação das imagens em espaço tridimensional</a:t>
            </a:r>
          </a:p>
          <a:p>
            <a:pPr lvl="1" eaLnBrk="1" hangingPunct="1">
              <a:lnSpc>
                <a:spcPct val="14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Processamento simultâneo de  imagens múltiplas</a:t>
            </a:r>
          </a:p>
        </p:txBody>
      </p:sp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10000"/>
              </a:lnSpc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6"/>
          <p:cNvSpPr>
            <a:spLocks/>
          </p:cNvSpPr>
          <p:nvPr/>
        </p:nvSpPr>
        <p:spPr bwMode="auto">
          <a:xfrm>
            <a:off x="755650" y="2781300"/>
            <a:ext cx="7704138" cy="3384550"/>
          </a:xfrm>
          <a:prstGeom prst="accentBorderCallout2">
            <a:avLst>
              <a:gd name="adj1" fmla="val 3375"/>
              <a:gd name="adj2" fmla="val -991"/>
              <a:gd name="adj3" fmla="val 3375"/>
              <a:gd name="adj4" fmla="val -1917"/>
              <a:gd name="adj5" fmla="val -9380"/>
              <a:gd name="adj6" fmla="val -2866"/>
            </a:avLst>
          </a:prstGeom>
          <a:solidFill>
            <a:schemeClr val="accent1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4683125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Horas diárias de TV 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Recomendações de </a:t>
            </a:r>
            <a:r>
              <a:rPr lang="pt-PT" sz="2400" b="1" dirty="0" err="1" smtClean="0">
                <a:solidFill>
                  <a:srgbClr val="990000"/>
                </a:solidFill>
              </a:rPr>
              <a:t>Brazelton</a:t>
            </a:r>
            <a:r>
              <a:rPr lang="pt-PT" sz="2400" b="1" dirty="0" smtClean="0">
                <a:solidFill>
                  <a:srgbClr val="990000"/>
                </a:solidFill>
              </a:rPr>
              <a:t> e Greenspan</a:t>
            </a:r>
            <a:r>
              <a:rPr lang="pt-PT" sz="2400" b="1" dirty="0" smtClean="0"/>
              <a:t> 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endParaRPr lang="pt-PT" sz="2400" b="1" dirty="0" smtClean="0"/>
          </a:p>
          <a:p>
            <a:pPr lvl="1" eaLnBrk="1" hangingPunct="1">
              <a:lnSpc>
                <a:spcPct val="140000"/>
              </a:lnSpc>
              <a:buClr>
                <a:srgbClr val="FF0000"/>
              </a:buClr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1-3 Anos de idade: Não mais que ½ hora </a:t>
            </a:r>
          </a:p>
          <a:p>
            <a:pPr lvl="1" eaLnBrk="1" hangingPunct="1">
              <a:lnSpc>
                <a:spcPct val="140000"/>
              </a:lnSpc>
              <a:buClr>
                <a:srgbClr val="FF0000"/>
              </a:buClr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3-5 Anos de idade: Não mais que ½ hora </a:t>
            </a:r>
          </a:p>
          <a:p>
            <a:pPr lvl="1" eaLnBrk="1" hangingPunct="1">
              <a:lnSpc>
                <a:spcPct val="140000"/>
              </a:lnSpc>
              <a:buClr>
                <a:srgbClr val="FF0000"/>
              </a:buClr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6-9 Anos de idade: Não mais que 1 hora </a:t>
            </a:r>
          </a:p>
          <a:p>
            <a:pPr lvl="1" eaLnBrk="1" hangingPunct="1">
              <a:lnSpc>
                <a:spcPct val="140000"/>
              </a:lnSpc>
              <a:buClr>
                <a:srgbClr val="FF0000"/>
              </a:buClr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10-16 anos de idade: Não mais que 2 horas</a:t>
            </a:r>
            <a:endParaRPr lang="es-ES" sz="2400" b="1" dirty="0" smtClean="0">
              <a:solidFill>
                <a:srgbClr val="000066"/>
              </a:solidFill>
            </a:endParaRPr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064500" cy="4967287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6. Sono </a:t>
            </a:r>
            <a:r>
              <a:rPr lang="pt-PT" sz="2400" b="1" dirty="0" smtClean="0">
                <a:solidFill>
                  <a:srgbClr val="990000"/>
                </a:solidFill>
              </a:rPr>
              <a:t>e repouso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 sono 		necessidade </a:t>
            </a:r>
            <a:r>
              <a:rPr lang="pt-PT" sz="2200" b="1" dirty="0" err="1" smtClean="0">
                <a:solidFill>
                  <a:srgbClr val="000066"/>
                </a:solidFill>
              </a:rPr>
              <a:t>psicobiológica</a:t>
            </a:r>
            <a:r>
              <a:rPr lang="pt-PT" sz="2200" b="1" dirty="0" smtClean="0">
                <a:solidFill>
                  <a:srgbClr val="000066"/>
                </a:solidFill>
              </a:rPr>
              <a:t> imprescindível 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Executa uma função reparadora do organismo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Urge satisfazer com regularidade e padrão adequado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Começam a existir variadíssimos problemas ligados ao sono em crianças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2339975" y="2060575"/>
            <a:ext cx="719138" cy="360363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147050" cy="4754562"/>
          </a:xfrm>
        </p:spPr>
        <p:txBody>
          <a:bodyPr/>
          <a:lstStyle/>
          <a:p>
            <a:pPr eaLnBrk="1" hangingPunct="1">
              <a:lnSpc>
                <a:spcPct val="135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6. Sono </a:t>
            </a:r>
            <a:r>
              <a:rPr lang="pt-PT" sz="2400" b="1" dirty="0" smtClean="0">
                <a:solidFill>
                  <a:srgbClr val="990000"/>
                </a:solidFill>
              </a:rPr>
              <a:t>e repouso</a:t>
            </a:r>
          </a:p>
          <a:p>
            <a:pPr eaLnBrk="1" hangingPunct="1">
              <a:lnSpc>
                <a:spcPct val="15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Quando as crianças – bebés - acordam de noite, 	</a:t>
            </a:r>
          </a:p>
          <a:p>
            <a:pPr eaLnBrk="1" hangingPunct="1">
              <a:lnSpc>
                <a:spcPct val="155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desnecessário providenciar cuidados especiais,… voltam a adormecer </a:t>
            </a:r>
          </a:p>
          <a:p>
            <a:pPr eaLnBrk="1" hangingPunct="1">
              <a:lnSpc>
                <a:spcPct val="15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Quando </a:t>
            </a:r>
            <a:r>
              <a:rPr lang="pt-PT" sz="2200" b="1" dirty="0" smtClean="0">
                <a:solidFill>
                  <a:srgbClr val="800000"/>
                </a:solidFill>
              </a:rPr>
              <a:t>dormir implica </a:t>
            </a:r>
            <a:r>
              <a:rPr lang="pt-PT" sz="2200" b="1" dirty="0" smtClean="0">
                <a:solidFill>
                  <a:srgbClr val="000066"/>
                </a:solidFill>
              </a:rPr>
              <a:t>a intervenção de outras pessoas (embalar, colo) ou de </a:t>
            </a:r>
            <a:r>
              <a:rPr lang="pt-PT" sz="2200" b="1" dirty="0" err="1" smtClean="0">
                <a:solidFill>
                  <a:srgbClr val="000066"/>
                </a:solidFill>
              </a:rPr>
              <a:t>objetos</a:t>
            </a:r>
            <a:r>
              <a:rPr lang="pt-PT" sz="2200" b="1" dirty="0" smtClean="0">
                <a:solidFill>
                  <a:srgbClr val="000066"/>
                </a:solidFill>
              </a:rPr>
              <a:t> aos quais deixam de ter acesso, (chupeta) podem requerê-los para voltar a adormecer</a:t>
            </a: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0" name="AutoShape 4"/>
          <p:cNvSpPr>
            <a:spLocks/>
          </p:cNvSpPr>
          <p:nvPr/>
        </p:nvSpPr>
        <p:spPr bwMode="auto">
          <a:xfrm>
            <a:off x="903288" y="3708400"/>
            <a:ext cx="7340600" cy="1736725"/>
          </a:xfrm>
          <a:prstGeom prst="borderCallout1">
            <a:avLst>
              <a:gd name="adj1" fmla="val 93417"/>
              <a:gd name="adj2" fmla="val -1037"/>
              <a:gd name="adj3" fmla="val 458"/>
              <a:gd name="adj4" fmla="val -1037"/>
            </a:avLst>
          </a:prstGeom>
          <a:solidFill>
            <a:srgbClr val="99FF33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91512" cy="4899025"/>
          </a:xfrm>
        </p:spPr>
        <p:txBody>
          <a:bodyPr/>
          <a:lstStyle/>
          <a:p>
            <a:pPr eaLnBrk="1" hangingPunct="1">
              <a:lnSpc>
                <a:spcPct val="165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6. Sono </a:t>
            </a:r>
            <a:r>
              <a:rPr lang="pt-PT" sz="2400" b="1" dirty="0" smtClean="0">
                <a:solidFill>
                  <a:srgbClr val="990000"/>
                </a:solidFill>
              </a:rPr>
              <a:t>e repouso</a:t>
            </a:r>
          </a:p>
          <a:p>
            <a:pPr eaLnBrk="1" hangingPunct="1">
              <a:lnSpc>
                <a:spcPct val="16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Importante voltar a adormecer sem suporte</a:t>
            </a:r>
          </a:p>
          <a:p>
            <a:pPr eaLnBrk="1" hangingPunct="1">
              <a:lnSpc>
                <a:spcPct val="16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 melhor meio para prevenir os problemas de sono</a:t>
            </a:r>
          </a:p>
          <a:p>
            <a:pPr eaLnBrk="1" hangingPunct="1">
              <a:lnSpc>
                <a:spcPct val="16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Encorajar os pais a estabelecerem rituais para </a:t>
            </a:r>
          </a:p>
          <a:p>
            <a:pPr marL="457200" lvl="1" indent="0" eaLnBrk="1" hangingPunct="1">
              <a:lnSpc>
                <a:spcPct val="165000"/>
              </a:lnSpc>
              <a:buFontTx/>
              <a:buNone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  <a:p>
            <a:pPr marL="457200" lvl="1" indent="0" eaLnBrk="1" hangingPunct="1">
              <a:lnSpc>
                <a:spcPct val="165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dormir que não fomentem padrões problemáticos</a:t>
            </a:r>
          </a:p>
          <a:p>
            <a:pPr eaLnBrk="1" hangingPunct="1">
              <a:lnSpc>
                <a:spcPct val="165000"/>
              </a:lnSpc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147050" cy="47545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7. Saúde </a:t>
            </a:r>
            <a:r>
              <a:rPr lang="pt-PT" sz="2400" b="1" dirty="0" smtClean="0">
                <a:solidFill>
                  <a:srgbClr val="990000"/>
                </a:solidFill>
              </a:rPr>
              <a:t>Oral</a:t>
            </a:r>
          </a:p>
          <a:p>
            <a:pPr eaLnBrk="1" hangingPunct="1">
              <a:lnSpc>
                <a:spcPct val="20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formação de uma estrutura dentária sadia é estimulada por uma dieta adequada de proteína, cálcio, fósforo, vitaminas C e D, e depende, ainda, de um suprimento adequado de hormona tiróide</a:t>
            </a:r>
          </a:p>
          <a:p>
            <a:pPr eaLnBrk="1" hangingPunct="1">
              <a:lnSpc>
                <a:spcPct val="20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resistência do dente à cárie é maior quando existe flúor em quantidade </a:t>
            </a:r>
            <a:r>
              <a:rPr lang="pt-PT" sz="2200" b="1" dirty="0" err="1" smtClean="0">
                <a:solidFill>
                  <a:srgbClr val="000066"/>
                </a:solidFill>
              </a:rPr>
              <a:t>ótima</a:t>
            </a:r>
            <a:r>
              <a:rPr lang="pt-PT" sz="2200" b="1" dirty="0" smtClean="0">
                <a:solidFill>
                  <a:srgbClr val="000066"/>
                </a:solidFill>
              </a:rPr>
              <a:t> 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466725" y="188913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47050" cy="47545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7. Saúde </a:t>
            </a:r>
            <a:r>
              <a:rPr lang="pt-PT" sz="2400" b="1" dirty="0" smtClean="0">
                <a:solidFill>
                  <a:srgbClr val="990000"/>
                </a:solidFill>
              </a:rPr>
              <a:t>Oral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Distúrbios nutritivos ou outra doença podem interferir com a calcificação dos dentes provisórios e permanentes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higiene dentária é absolutamente vital em todos os períodos da vida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vigilância adequada com profissional habilitado especificamente para o efeito é fundamental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075612" cy="4683125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  <a:cs typeface="Arial" charset="0"/>
              </a:rPr>
              <a:t>8. Creches </a:t>
            </a:r>
            <a:r>
              <a:rPr lang="pt-PT" sz="2400" b="1" dirty="0" smtClean="0">
                <a:solidFill>
                  <a:srgbClr val="800000"/>
                </a:solidFill>
                <a:cs typeface="Arial" charset="0"/>
              </a:rPr>
              <a:t>e Amas</a:t>
            </a:r>
            <a:endParaRPr lang="pt-PT" sz="2400" b="1" dirty="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Cuidados que antes eram prestados no domicílio foram em parte transferidos para instituições educativas e/ou amas (primeiros meses)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Creches e amas competentes e com localizações seguras são um problema difícil de resolver</a:t>
            </a:r>
            <a:endParaRPr lang="pt-PT" sz="2200" b="1" dirty="0" smtClean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3"/>
          <p:cNvSpPr>
            <a:spLocks/>
          </p:cNvSpPr>
          <p:nvPr/>
        </p:nvSpPr>
        <p:spPr bwMode="auto">
          <a:xfrm>
            <a:off x="485775" y="3890963"/>
            <a:ext cx="7831138" cy="1338262"/>
          </a:xfrm>
          <a:prstGeom prst="borderCallout2">
            <a:avLst>
              <a:gd name="adj1" fmla="val 8542"/>
              <a:gd name="adj2" fmla="val 22764"/>
              <a:gd name="adj3" fmla="val 8542"/>
              <a:gd name="adj4" fmla="val 22764"/>
              <a:gd name="adj5" fmla="val 137722"/>
              <a:gd name="adj6" fmla="val 22764"/>
            </a:avLst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147" name="Rectangle 22"/>
          <p:cNvSpPr>
            <a:spLocks noChangeArrowheads="1"/>
          </p:cNvSpPr>
          <p:nvPr/>
        </p:nvSpPr>
        <p:spPr bwMode="auto">
          <a:xfrm>
            <a:off x="395288" y="2349500"/>
            <a:ext cx="8135937" cy="1008063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64500" cy="48958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</a:rPr>
              <a:t>1. Protecção </a:t>
            </a:r>
            <a:r>
              <a:rPr lang="pt-PT" sz="2200" b="1" dirty="0" smtClean="0">
                <a:solidFill>
                  <a:srgbClr val="800000"/>
                </a:solidFill>
              </a:rPr>
              <a:t>física e segurança</a:t>
            </a:r>
            <a:r>
              <a:rPr lang="pt-PT" sz="2600" b="1" dirty="0" smtClean="0">
                <a:solidFill>
                  <a:srgbClr val="800000"/>
                </a:solidFill>
              </a:rPr>
              <a:t> </a:t>
            </a:r>
          </a:p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</a:rPr>
              <a:t>Desenvolvimento como </a:t>
            </a:r>
            <a:r>
              <a:rPr lang="pt-PT" sz="2200" b="1" i="1" dirty="0" smtClean="0">
                <a:solidFill>
                  <a:srgbClr val="800000"/>
                </a:solidFill>
              </a:rPr>
              <a:t>risco </a:t>
            </a:r>
          </a:p>
          <a:p>
            <a:pPr eaLnBrk="1" hangingPunct="1">
              <a:lnSpc>
                <a:spcPct val="130000"/>
              </a:lnSpc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Vigilância e supervisão tanto maior quanto as aptidões psicomotoras que o bebé desenvolve</a:t>
            </a:r>
          </a:p>
          <a:p>
            <a:pPr eaLnBrk="1" hangingPunct="1">
              <a:lnSpc>
                <a:spcPct val="13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800000"/>
                </a:solidFill>
              </a:rPr>
              <a:t>Riscos no ambiente </a:t>
            </a:r>
          </a:p>
          <a:p>
            <a:pPr lvl="1" eaLnBrk="1" hangingPunct="1">
              <a:lnSpc>
                <a:spcPct val="130000"/>
              </a:lnSpc>
              <a:buClr>
                <a:srgbClr val="CC3300"/>
              </a:buClr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Químico, radiações, em particular se contaminarem a água e os alimentos solo e o ar e domicílio (chumbo, asbesto)</a:t>
            </a:r>
          </a:p>
          <a:p>
            <a:pPr lvl="1" eaLnBrk="1" hangingPunct="1">
              <a:lnSpc>
                <a:spcPct val="130000"/>
              </a:lnSpc>
              <a:buClr>
                <a:srgbClr val="CC3300"/>
              </a:buClr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</a:t>
            </a:r>
            <a:r>
              <a:rPr lang="pt-PT" sz="2200" b="1" dirty="0" err="1" smtClean="0">
                <a:solidFill>
                  <a:srgbClr val="000066"/>
                </a:solidFill>
              </a:rPr>
              <a:t>Afetam</a:t>
            </a:r>
            <a:r>
              <a:rPr lang="pt-PT" sz="2200" b="1" dirty="0" smtClean="0">
                <a:solidFill>
                  <a:srgbClr val="000066"/>
                </a:solidFill>
              </a:rPr>
              <a:t> o SNC, os sistemas 				imunológico e reprodutor</a:t>
            </a:r>
          </a:p>
          <a:p>
            <a:pPr eaLnBrk="1" hangingPunct="1">
              <a:lnSpc>
                <a:spcPct val="130000"/>
              </a:lnSpc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1258888" y="2276475"/>
            <a:ext cx="1296987" cy="730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185364" name="Rectangle 20"/>
          <p:cNvSpPr>
            <a:spLocks noChangeArrowheads="1"/>
          </p:cNvSpPr>
          <p:nvPr/>
        </p:nvSpPr>
        <p:spPr bwMode="auto">
          <a:xfrm>
            <a:off x="468313" y="188913"/>
            <a:ext cx="8207375" cy="10080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</a:p>
        </p:txBody>
      </p:sp>
      <p:sp>
        <p:nvSpPr>
          <p:cNvPr id="6151" name="Rectangle 25"/>
          <p:cNvSpPr>
            <a:spLocks noChangeArrowheads="1"/>
          </p:cNvSpPr>
          <p:nvPr/>
        </p:nvSpPr>
        <p:spPr bwMode="auto">
          <a:xfrm>
            <a:off x="827088" y="4941888"/>
            <a:ext cx="73025" cy="1008062"/>
          </a:xfrm>
          <a:prstGeom prst="rect">
            <a:avLst/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152" name="AutoShape 26"/>
          <p:cNvSpPr>
            <a:spLocks noChangeArrowheads="1"/>
          </p:cNvSpPr>
          <p:nvPr/>
        </p:nvSpPr>
        <p:spPr bwMode="auto">
          <a:xfrm>
            <a:off x="468313" y="5445125"/>
            <a:ext cx="1439862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7875116 h 21600"/>
              <a:gd name="T4" fmla="*/ 2147483647 w 21600"/>
              <a:gd name="T5" fmla="*/ 275749672 h 21600"/>
              <a:gd name="T6" fmla="*/ 2147483647 w 21600"/>
              <a:gd name="T7" fmla="*/ 13787511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ChangeArrowheads="1"/>
          </p:cNvSpPr>
          <p:nvPr/>
        </p:nvSpPr>
        <p:spPr bwMode="auto">
          <a:xfrm>
            <a:off x="1042988" y="5229225"/>
            <a:ext cx="5329237" cy="504825"/>
          </a:xfrm>
          <a:prstGeom prst="rect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07375" cy="4465638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8. Creches </a:t>
            </a:r>
            <a:r>
              <a:rPr lang="pt-PT" sz="2400" b="1" dirty="0" smtClean="0">
                <a:solidFill>
                  <a:srgbClr val="990000"/>
                </a:solidFill>
              </a:rPr>
              <a:t>e amas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Período crítico para todos os elementos envolvidos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Provoca reorganização e mudança significativa do ciclo de vida familiar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Alguns pais experienciam sentimentos de perda e incompetência, potencialmente destrutivos da auto-estima </a:t>
            </a:r>
          </a:p>
          <a:p>
            <a:pPr lvl="2" eaLnBrk="1" hangingPunct="1">
              <a:lnSpc>
                <a:spcPct val="13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Fundamental apoiar a família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135937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9. Controlo </a:t>
            </a:r>
            <a:r>
              <a:rPr lang="pt-PT" sz="2400" b="1" dirty="0" smtClean="0">
                <a:solidFill>
                  <a:srgbClr val="990000"/>
                </a:solidFill>
              </a:rPr>
              <a:t>dos esfíncteres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4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		</a:t>
            </a:r>
            <a:endParaRPr lang="pt-PT" sz="24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pt-PT" sz="24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</a:t>
            </a:r>
            <a:r>
              <a:rPr lang="pt-PT" sz="2200" b="1" dirty="0" smtClean="0">
                <a:solidFill>
                  <a:srgbClr val="000066"/>
                </a:solidFill>
              </a:rPr>
              <a:t>Ambientes disfuncionais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Afectivamente conturbados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		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				</a:t>
            </a:r>
          </a:p>
        </p:txBody>
      </p:sp>
      <p:sp>
        <p:nvSpPr>
          <p:cNvPr id="242693" name="AutoShape 5"/>
          <p:cNvSpPr>
            <a:spLocks/>
          </p:cNvSpPr>
          <p:nvPr/>
        </p:nvSpPr>
        <p:spPr bwMode="auto">
          <a:xfrm>
            <a:off x="5940425" y="4652963"/>
            <a:ext cx="2376488" cy="731837"/>
          </a:xfrm>
          <a:prstGeom prst="borderCallout1">
            <a:avLst>
              <a:gd name="adj1" fmla="val -10412"/>
              <a:gd name="adj2" fmla="val 95190"/>
              <a:gd name="adj3" fmla="val -10412"/>
              <a:gd name="adj4" fmla="val -206815"/>
            </a:avLst>
          </a:prstGeom>
          <a:solidFill>
            <a:srgbClr val="FFCC99"/>
          </a:solidFill>
          <a:ln w="57150" algn="ctr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Prejudicial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pt-PT" sz="3200" dirty="0">
              <a:latin typeface="Tahoma" pitchFamily="34" charset="0"/>
            </a:endParaRPr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44037" name="Rectangle 10"/>
          <p:cNvSpPr>
            <a:spLocks noChangeArrowheads="1"/>
          </p:cNvSpPr>
          <p:nvPr/>
        </p:nvSpPr>
        <p:spPr bwMode="auto">
          <a:xfrm>
            <a:off x="827088" y="2133600"/>
            <a:ext cx="2665412" cy="11509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A aprendizagem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das regras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higiene</a:t>
            </a:r>
            <a:r>
              <a:rPr lang="pt-PT" altLang="pt-PT" sz="1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44038" name="Rectangle 12"/>
          <p:cNvSpPr>
            <a:spLocks noChangeArrowheads="1"/>
          </p:cNvSpPr>
          <p:nvPr/>
        </p:nvSpPr>
        <p:spPr bwMode="auto">
          <a:xfrm>
            <a:off x="5435600" y="2133600"/>
            <a:ext cx="2665413" cy="11509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Papel dos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 dirty="0" err="1" smtClean="0">
                <a:solidFill>
                  <a:srgbClr val="000066"/>
                </a:solidFill>
              </a:rPr>
              <a:t>afetos</a:t>
            </a:r>
            <a:r>
              <a:rPr lang="pt-PT" altLang="pt-PT" sz="1800" dirty="0" smtClean="0">
                <a:solidFill>
                  <a:srgbClr val="000066"/>
                </a:solidFill>
              </a:rPr>
              <a:t> </a:t>
            </a:r>
            <a:endParaRPr lang="pt-PT" altLang="pt-PT" sz="1800" dirty="0">
              <a:solidFill>
                <a:srgbClr val="000066"/>
              </a:solidFill>
            </a:endParaRPr>
          </a:p>
        </p:txBody>
      </p:sp>
      <p:sp>
        <p:nvSpPr>
          <p:cNvPr id="44039" name="AutoShape 13"/>
          <p:cNvSpPr>
            <a:spLocks noChangeArrowheads="1"/>
          </p:cNvSpPr>
          <p:nvPr/>
        </p:nvSpPr>
        <p:spPr bwMode="auto">
          <a:xfrm>
            <a:off x="4211638" y="1916113"/>
            <a:ext cx="1584325" cy="10080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097802433 h 21600"/>
              <a:gd name="T4" fmla="*/ 2147483647 w 21600"/>
              <a:gd name="T5" fmla="*/ 2147483647 h 21600"/>
              <a:gd name="T6" fmla="*/ 2147483647 w 21600"/>
              <a:gd name="T7" fmla="*/ 109780243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44040" name="AutoShape 14"/>
          <p:cNvSpPr>
            <a:spLocks noChangeArrowheads="1"/>
          </p:cNvSpPr>
          <p:nvPr/>
        </p:nvSpPr>
        <p:spPr bwMode="auto">
          <a:xfrm rot="10800000">
            <a:off x="3132138" y="2420938"/>
            <a:ext cx="1584325" cy="10080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097802433 h 21600"/>
              <a:gd name="T4" fmla="*/ 2147483647 w 21600"/>
              <a:gd name="T5" fmla="*/ 2147483647 h 21600"/>
              <a:gd name="T6" fmla="*/ 2147483647 w 21600"/>
              <a:gd name="T7" fmla="*/ 109780243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7050" cy="4538662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9. Controlo </a:t>
            </a:r>
            <a:r>
              <a:rPr lang="pt-PT" sz="2400" b="1" dirty="0" smtClean="0">
                <a:solidFill>
                  <a:srgbClr val="990000"/>
                </a:solidFill>
              </a:rPr>
              <a:t>dos esfíncteres</a:t>
            </a:r>
          </a:p>
          <a:p>
            <a:pPr eaLnBrk="1" hangingPunct="1">
              <a:lnSpc>
                <a:spcPct val="16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Os pais devem </a:t>
            </a:r>
            <a:r>
              <a:rPr lang="pt-PT" sz="2200" b="1" dirty="0" err="1" smtClean="0">
                <a:solidFill>
                  <a:srgbClr val="990000"/>
                </a:solidFill>
              </a:rPr>
              <a:t>adotar</a:t>
            </a:r>
            <a:r>
              <a:rPr lang="pt-PT" sz="2200" b="1" dirty="0" smtClean="0">
                <a:solidFill>
                  <a:srgbClr val="990000"/>
                </a:solidFill>
              </a:rPr>
              <a:t> uma</a:t>
            </a:r>
            <a:r>
              <a:rPr lang="pt-PT" sz="2200" b="1" dirty="0" smtClean="0">
                <a:solidFill>
                  <a:srgbClr val="CC3300"/>
                </a:solidFill>
              </a:rPr>
              <a:t> </a:t>
            </a:r>
            <a:r>
              <a:rPr lang="pt-PT" sz="2200" b="1" dirty="0" smtClean="0">
                <a:solidFill>
                  <a:srgbClr val="000066"/>
                </a:solidFill>
              </a:rPr>
              <a:t>postura ajustada e prudente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Atitudes coercivas suscitam, na criança, reacções de revolta e de defesa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Atitudes demasiado permissivas podem dificultar a adequada organização do controlo esfincteriano</a:t>
            </a:r>
          </a:p>
          <a:p>
            <a:pPr lvl="1" eaLnBrk="1" hangingPunct="1">
              <a:lnSpc>
                <a:spcPct val="160000"/>
              </a:lnSpc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683125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9. Controlo </a:t>
            </a:r>
            <a:r>
              <a:rPr lang="pt-PT" sz="2400" b="1" dirty="0" smtClean="0">
                <a:solidFill>
                  <a:srgbClr val="990000"/>
                </a:solidFill>
              </a:rPr>
              <a:t>dos esfíncteres</a:t>
            </a:r>
          </a:p>
          <a:p>
            <a:pPr eaLnBrk="1" hangingPunct="1">
              <a:lnSpc>
                <a:spcPct val="16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Directrizes para avaliar a aptidão para o treino/controlo de esfíncteres (Wilson, 2011)</a:t>
            </a:r>
            <a:r>
              <a:rPr lang="pt-PT" sz="2200" b="1" dirty="0" smtClean="0"/>
              <a:t> </a:t>
            </a:r>
          </a:p>
          <a:p>
            <a:pPr eaLnBrk="1" hangingPunct="1">
              <a:lnSpc>
                <a:spcPct val="16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Aptidão física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Controlo voluntário aos 18-24 meses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Capacidade de ficar seco duas horas, com um número diminuído de fraldas molhadas, e acordar seco após dormir</a:t>
            </a:r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064500" cy="43926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9. Controlo </a:t>
            </a:r>
            <a:r>
              <a:rPr lang="pt-PT" sz="2200" b="1" dirty="0" smtClean="0">
                <a:solidFill>
                  <a:srgbClr val="990000"/>
                </a:solidFill>
              </a:rPr>
              <a:t>dos esfíncteres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Aptidão mental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Reconhece a urgência para defecar ou urinar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Capacidade de comunicação, verbal ou não, indicando se está molhada ou evidenciando sinais de urgência para defecar ou urinar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Capacidade para imitar comportamentos adequados e cumprir orientações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539750" y="4762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7050" cy="4606925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9. Controlo </a:t>
            </a:r>
            <a:r>
              <a:rPr lang="pt-PT" sz="2200" b="1" dirty="0" smtClean="0">
                <a:solidFill>
                  <a:srgbClr val="990000"/>
                </a:solidFill>
              </a:rPr>
              <a:t>dos esfíncteres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Aptidão Psicológica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Demonstra desejo de agradar aos pais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Capacidade para se sentar no bacio 5 a 10 minutos, sem protestar ou abandonar 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Evidencia curiosidade sobre os hábitos de eliminação dos adultos ou irmãos mais velhos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Expressa impaciência e irritabilidade se fica sujo ou molhado</a:t>
            </a:r>
          </a:p>
          <a:p>
            <a:pPr eaLnBrk="1" hangingPunct="1">
              <a:lnSpc>
                <a:spcPct val="140000"/>
              </a:lnSpc>
              <a:buFontTx/>
              <a:buNone/>
              <a:defRPr/>
            </a:pPr>
            <a:endParaRPr 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246791" name="Rectangle 7"/>
          <p:cNvSpPr>
            <a:spLocks noChangeArrowheads="1"/>
          </p:cNvSpPr>
          <p:nvPr/>
        </p:nvSpPr>
        <p:spPr bwMode="auto">
          <a:xfrm>
            <a:off x="539750" y="333375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7050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9. Controlo </a:t>
            </a:r>
            <a:r>
              <a:rPr lang="pt-PT" sz="2200" b="1" dirty="0" smtClean="0">
                <a:solidFill>
                  <a:srgbClr val="990000"/>
                </a:solidFill>
              </a:rPr>
              <a:t>dos esfíncteres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pt-PT" sz="2200" b="1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Aptidão dos pais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Identificam a aptidão da criança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Desejam investir o tempo adequado a um eficaz treino do controlo de esfíncteres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Ambiente familiar estável, pouco </a:t>
            </a:r>
            <a:r>
              <a:rPr lang="pt-PT" sz="2200" b="1" i="1" dirty="0" smtClean="0">
                <a:solidFill>
                  <a:srgbClr val="000066"/>
                </a:solidFill>
              </a:rPr>
              <a:t>stressante</a:t>
            </a:r>
            <a:r>
              <a:rPr lang="pt-PT" sz="2200" b="1" dirty="0" smtClean="0">
                <a:solidFill>
                  <a:srgbClr val="000066"/>
                </a:solidFill>
              </a:rPr>
              <a:t>, sem mudanças importantes no curto prazo (férias, nascimento de um irmão…)</a:t>
            </a:r>
            <a:r>
              <a:rPr lang="pt-PT" sz="2200" dirty="0" smtClean="0">
                <a:solidFill>
                  <a:srgbClr val="000066"/>
                </a:solidFill>
              </a:rPr>
              <a:t> </a:t>
            </a: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5288" y="188913"/>
            <a:ext cx="8497887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18488" cy="4611687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800000"/>
                </a:solidFill>
              </a:rPr>
              <a:t>10. O </a:t>
            </a:r>
            <a:r>
              <a:rPr lang="pt-PT" sz="2400" b="1" dirty="0" smtClean="0">
                <a:solidFill>
                  <a:srgbClr val="800000"/>
                </a:solidFill>
              </a:rPr>
              <a:t>jogo e a brincadeira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criança no seu desenvolvimento passa por vários processos de sociabilização 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Submetida a </a:t>
            </a:r>
            <a:r>
              <a:rPr lang="pt-PT" sz="2200" b="1" dirty="0" err="1">
                <a:solidFill>
                  <a:srgbClr val="000066"/>
                </a:solidFill>
              </a:rPr>
              <a:t>f</a:t>
            </a:r>
            <a:r>
              <a:rPr lang="pt-PT" sz="2200" b="1" dirty="0" err="1" smtClean="0">
                <a:solidFill>
                  <a:srgbClr val="000066"/>
                </a:solidFill>
              </a:rPr>
              <a:t>atores</a:t>
            </a:r>
            <a:r>
              <a:rPr lang="pt-PT" sz="2200" b="1" dirty="0" smtClean="0">
                <a:solidFill>
                  <a:srgbClr val="000066"/>
                </a:solidFill>
              </a:rPr>
              <a:t> socialmente determinados por um grupo, capazes de influenciar a conduta da pessoa nesse grupo 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Estes processos habilitam a criança a tornar-se um ser social</a:t>
            </a:r>
            <a:endParaRPr lang="pt-PT" sz="22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60000"/>
              </a:lnSpc>
              <a:buClr>
                <a:srgbClr val="CC3300"/>
              </a:buClr>
              <a:buFont typeface="Wingdings" pitchFamily="2" charset="2"/>
              <a:buNone/>
              <a:defRPr/>
            </a:pPr>
            <a:endParaRPr lang="pt-PT" sz="2000" dirty="0" smtClean="0">
              <a:solidFill>
                <a:srgbClr val="000066"/>
              </a:solidFill>
            </a:endParaRPr>
          </a:p>
        </p:txBody>
      </p:sp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002587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10. O </a:t>
            </a:r>
            <a:r>
              <a:rPr lang="pt-PT" sz="2400" b="1" dirty="0" smtClean="0">
                <a:solidFill>
                  <a:srgbClr val="990000"/>
                </a:solidFill>
              </a:rPr>
              <a:t>jogo e o brincar estimulam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Desenvolvimento sensório-motor 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Desenvolvimento intelectual e moral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Socialização 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Criatividade 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Autoconsciência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O jogo e o brincar têm</a:t>
            </a:r>
          </a:p>
          <a:p>
            <a:pPr lvl="4"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Valor terapêutico </a:t>
            </a:r>
          </a:p>
          <a:p>
            <a:pPr lvl="4" eaLnBrk="1" hangingPunct="1">
              <a:lnSpc>
                <a:spcPct val="120000"/>
              </a:lnSpc>
              <a:buClr>
                <a:srgbClr val="CC3300"/>
              </a:buClr>
              <a:buFont typeface="Wingdings" pitchFamily="2" charset="2"/>
              <a:buNone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18487" cy="474980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11. A </a:t>
            </a:r>
            <a:r>
              <a:rPr lang="pt-PT" sz="2400" b="1" dirty="0" smtClean="0">
                <a:solidFill>
                  <a:srgbClr val="990000"/>
                </a:solidFill>
              </a:rPr>
              <a:t>preparação da entrada para a escola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Aos cinco/seis anos os sistemas corporais e o desenvolvimento psicomotor estão refinados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A separação-individuação está </a:t>
            </a:r>
            <a:r>
              <a:rPr lang="pt-PT" sz="2000" b="1" i="1" dirty="0" smtClean="0">
                <a:solidFill>
                  <a:srgbClr val="000066"/>
                </a:solidFill>
              </a:rPr>
              <a:t>completa</a:t>
            </a:r>
            <a:r>
              <a:rPr lang="pt-PT" sz="2000" b="1" dirty="0" smtClean="0">
                <a:solidFill>
                  <a:srgbClr val="000066"/>
                </a:solidFill>
              </a:rPr>
              <a:t>, a brincadeira é mais cooperativa </a:t>
            </a:r>
          </a:p>
          <a:p>
            <a:pPr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A família deve ser apoiada de forma </a:t>
            </a:r>
          </a:p>
          <a:p>
            <a:pPr lvl="1" eaLnBrk="1" hangingPunct="1">
              <a:lnSpc>
                <a:spcPct val="17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Lidar adequadamente a mudança facilitando um desempenho escolar de sucesso </a:t>
            </a: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569325" cy="5040312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C00000"/>
                </a:solidFill>
              </a:rPr>
              <a:t>1. Protecção </a:t>
            </a:r>
            <a:r>
              <a:rPr lang="pt-PT" sz="2400" b="1" dirty="0" smtClean="0">
                <a:solidFill>
                  <a:srgbClr val="C00000"/>
                </a:solidFill>
              </a:rPr>
              <a:t>física e segurança</a:t>
            </a:r>
            <a:r>
              <a:rPr lang="pt-PT" sz="2200" b="1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>
              <a:lnSpc>
                <a:spcPct val="1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Crianças expostas </a:t>
            </a:r>
            <a:r>
              <a:rPr lang="pt-PT" sz="2200" b="1" i="1" dirty="0" smtClean="0">
                <a:solidFill>
                  <a:srgbClr val="000066"/>
                </a:solidFill>
              </a:rPr>
              <a:t>in</a:t>
            </a:r>
            <a:r>
              <a:rPr lang="pt-PT" sz="2200" b="1" dirty="0" smtClean="0">
                <a:solidFill>
                  <a:srgbClr val="000066"/>
                </a:solidFill>
              </a:rPr>
              <a:t> </a:t>
            </a:r>
            <a:r>
              <a:rPr lang="pt-PT" sz="2200" b="1" i="1" dirty="0" err="1" smtClean="0">
                <a:solidFill>
                  <a:srgbClr val="000066"/>
                </a:solidFill>
              </a:rPr>
              <a:t>utero</a:t>
            </a:r>
            <a:r>
              <a:rPr lang="pt-PT" sz="2200" b="1" dirty="0" smtClean="0">
                <a:solidFill>
                  <a:srgbClr val="000066"/>
                </a:solidFill>
              </a:rPr>
              <a:t> a substâncias tóxicas revelam maior probabilidade de </a:t>
            </a:r>
          </a:p>
          <a:p>
            <a:pPr lvl="1"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SNC </a:t>
            </a:r>
            <a:r>
              <a:rPr lang="pt-PT" sz="2200" b="1" dirty="0" err="1" smtClean="0">
                <a:solidFill>
                  <a:srgbClr val="000066"/>
                </a:solidFill>
              </a:rPr>
              <a:t>hipo</a:t>
            </a:r>
            <a:r>
              <a:rPr lang="pt-PT" sz="2200" b="1" dirty="0" smtClean="0">
                <a:solidFill>
                  <a:srgbClr val="000066"/>
                </a:solidFill>
              </a:rPr>
              <a:t> ou </a:t>
            </a:r>
            <a:r>
              <a:rPr lang="pt-PT" sz="2200" b="1" dirty="0" err="1" smtClean="0">
                <a:solidFill>
                  <a:srgbClr val="000066"/>
                </a:solidFill>
              </a:rPr>
              <a:t>hiperreactivo</a:t>
            </a:r>
            <a:r>
              <a:rPr lang="pt-PT" sz="2200" b="1" dirty="0" smtClean="0">
                <a:solidFill>
                  <a:srgbClr val="000066"/>
                </a:solidFill>
              </a:rPr>
              <a:t> a sensações básicas, (gosto,.. sons)</a:t>
            </a:r>
          </a:p>
          <a:p>
            <a:pPr lvl="1"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Dificuldades ao nível do processo auditivo, da linguagem e da </a:t>
            </a:r>
            <a:r>
              <a:rPr lang="pt-PT" sz="2200" b="1" dirty="0" err="1" smtClean="0">
                <a:solidFill>
                  <a:srgbClr val="000066"/>
                </a:solidFill>
              </a:rPr>
              <a:t>perceção</a:t>
            </a:r>
            <a:r>
              <a:rPr lang="pt-PT" sz="2200" b="1" dirty="0" smtClean="0">
                <a:solidFill>
                  <a:srgbClr val="000066"/>
                </a:solidFill>
              </a:rPr>
              <a:t> visual-espacial </a:t>
            </a:r>
          </a:p>
          <a:p>
            <a:pPr lvl="1"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Dificuldades de planeamento e sequenciação das </a:t>
            </a:r>
            <a:r>
              <a:rPr lang="pt-PT" sz="2200" b="1" dirty="0" err="1" smtClean="0">
                <a:solidFill>
                  <a:srgbClr val="000066"/>
                </a:solidFill>
              </a:rPr>
              <a:t>ações</a:t>
            </a: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192543" name="Rectangle 31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4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ChangeArrowheads="1"/>
          </p:cNvSpPr>
          <p:nvPr/>
        </p:nvSpPr>
        <p:spPr bwMode="auto">
          <a:xfrm>
            <a:off x="755650" y="4868863"/>
            <a:ext cx="7993063" cy="792162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PT" altLang="pt-PT" dirty="0">
              <a:latin typeface="Lucida Sans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5637"/>
          </a:xfrm>
        </p:spPr>
        <p:txBody>
          <a:bodyPr/>
          <a:lstStyle/>
          <a:p>
            <a:pPr eaLnBrk="1" hangingPunct="1"/>
            <a:r>
              <a:rPr lang="pt-PT" altLang="pt-PT" sz="2600" dirty="0" smtClean="0"/>
              <a:t>VACINAÇÃO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075612" cy="4683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12. Vacinação</a:t>
            </a:r>
            <a:endParaRPr lang="pt-PT" sz="2700" b="1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err="1" smtClean="0">
                <a:solidFill>
                  <a:srgbClr val="000066"/>
                </a:solidFill>
              </a:rPr>
              <a:t>Atividade</a:t>
            </a:r>
            <a:r>
              <a:rPr lang="pt-PT" sz="2200" b="1" dirty="0" smtClean="0">
                <a:solidFill>
                  <a:srgbClr val="000066"/>
                </a:solidFill>
              </a:rPr>
              <a:t> de prevenção primária mais efectiva que se conhece (</a:t>
            </a:r>
            <a:r>
              <a:rPr lang="pt-PT" sz="1800" b="1" dirty="0" smtClean="0">
                <a:solidFill>
                  <a:schemeClr val="accent2"/>
                </a:solidFill>
              </a:rPr>
              <a:t>em nenhuma outra situação se pode falar de erradicação de uma doença, de diminuição de mais de 99 % nas taxas de incidência, após a aplicação de uma medida preventiva</a:t>
            </a:r>
            <a:r>
              <a:rPr lang="pt-PT" sz="2200" b="1" dirty="0" smtClean="0">
                <a:solidFill>
                  <a:srgbClr val="000066"/>
                </a:solidFill>
              </a:rPr>
              <a:t>)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Cumprimento do calendário vacinal com altas taxas de cobertura        </a:t>
            </a:r>
          </a:p>
          <a:p>
            <a:pPr lvl="1" eaLnBrk="1" hangingPunct="1">
              <a:lnSpc>
                <a:spcPct val="115000"/>
              </a:lnSpc>
              <a:buClr>
                <a:srgbClr val="CC3300"/>
              </a:buClr>
              <a:buFont typeface="Wingdings" pitchFamily="2" charset="2"/>
              <a:buChar char="q"/>
              <a:defRPr/>
            </a:pPr>
            <a:endParaRPr lang="pt-PT" sz="2000" b="1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115000"/>
              </a:lnSpc>
              <a:buClr>
                <a:srgbClr val="CC3300"/>
              </a:buClr>
              <a:buFont typeface="Wingdings" pitchFamily="2" charset="2"/>
              <a:buNone/>
              <a:defRPr/>
            </a:pPr>
            <a:r>
              <a:rPr lang="pt-PT" sz="2000" b="1" dirty="0" smtClean="0">
                <a:solidFill>
                  <a:srgbClr val="000066"/>
                </a:solidFill>
              </a:rPr>
              <a:t>Prioridade absoluta em qualquer programa preventivo</a:t>
            </a: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147050" cy="4683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13. Avaliar </a:t>
            </a:r>
            <a:r>
              <a:rPr lang="pt-PT" sz="2400" b="1" dirty="0" smtClean="0">
                <a:solidFill>
                  <a:srgbClr val="990000"/>
                </a:solidFill>
              </a:rPr>
              <a:t>a família, construir uma parceria</a:t>
            </a:r>
            <a:r>
              <a:rPr lang="pt-PT" sz="900" b="1" dirty="0" smtClean="0">
                <a:solidFill>
                  <a:srgbClr val="CC3300"/>
                </a:solidFill>
              </a:rPr>
              <a:t> </a:t>
            </a:r>
            <a:endParaRPr lang="pt-PT" sz="9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pt-PT" sz="800" b="1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Sistema privilegiado de construção social da realidade</a:t>
            </a:r>
          </a:p>
          <a:p>
            <a:pPr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Enfoque na competência/pontos fortes implica:</a:t>
            </a:r>
          </a:p>
          <a:p>
            <a:pPr lvl="1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Ouvir o que tem para dizer</a:t>
            </a:r>
          </a:p>
          <a:p>
            <a:pPr lvl="1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Respeitar e validar emoções</a:t>
            </a:r>
          </a:p>
          <a:p>
            <a:pPr lvl="1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Fazer perguntas em vez de dar respostas</a:t>
            </a:r>
          </a:p>
          <a:p>
            <a:pPr lvl="1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Informar de maneira clara, oportuna e sensível</a:t>
            </a:r>
          </a:p>
          <a:p>
            <a:pPr lvl="1" eaLnBrk="1" hangingPunct="1">
              <a:lnSpc>
                <a:spcPct val="1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Trabalhar para encontrar soluções</a:t>
            </a: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135937" cy="46116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13. Avaliar </a:t>
            </a:r>
            <a:r>
              <a:rPr lang="pt-PT" sz="2400" b="1" dirty="0" smtClean="0">
                <a:solidFill>
                  <a:srgbClr val="990000"/>
                </a:solidFill>
              </a:rPr>
              <a:t>a família, construir uma parceria</a:t>
            </a:r>
            <a:r>
              <a:rPr lang="pt-PT" sz="2400" b="1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220000"/>
              </a:lnSpc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 desafio dos profissionais de saúde é de fornecer subsídios às famílias para que</a:t>
            </a:r>
          </a:p>
          <a:p>
            <a:pPr eaLnBrk="1" hangingPunct="1">
              <a:lnSpc>
                <a:spcPct val="2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Potencializem os seus recursos </a:t>
            </a:r>
          </a:p>
          <a:p>
            <a:pPr eaLnBrk="1" hangingPunct="1">
              <a:lnSpc>
                <a:spcPct val="22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Enfrentem adequadamente o stress, e problemas da vida diária</a:t>
            </a: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466725" y="188913"/>
            <a:ext cx="8497888" cy="1082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 - </a:t>
            </a: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2400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064500" cy="46116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2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Comunidade e cultura proporcionam o contexto ou a estrutura para as outras necessidades</a:t>
            </a:r>
          </a:p>
          <a:p>
            <a:pPr eaLnBrk="1" hangingPunct="1">
              <a:lnSpc>
                <a:spcPct val="24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Níveis de organização elevados proporcionam um contexto favorável ao desenvolvimento</a:t>
            </a:r>
            <a:endParaRPr lang="pt-PT" sz="22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itchFamily="2" charset="2"/>
              <a:buChar char="q"/>
              <a:defRPr/>
            </a:pPr>
            <a:endParaRPr lang="pt-PT" sz="2000" b="1" dirty="0" smtClean="0"/>
          </a:p>
        </p:txBody>
      </p:sp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0"/>
          <p:cNvSpPr>
            <a:spLocks noChangeArrowheads="1"/>
          </p:cNvSpPr>
          <p:nvPr/>
        </p:nvSpPr>
        <p:spPr bwMode="auto">
          <a:xfrm>
            <a:off x="1258888" y="3644900"/>
            <a:ext cx="6121400" cy="1584325"/>
          </a:xfrm>
          <a:prstGeom prst="roundRect">
            <a:avLst>
              <a:gd name="adj" fmla="val 16667"/>
            </a:avLst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57347" name="Rectangle 7"/>
          <p:cNvSpPr>
            <a:spLocks noChangeArrowheads="1"/>
          </p:cNvSpPr>
          <p:nvPr/>
        </p:nvSpPr>
        <p:spPr bwMode="auto">
          <a:xfrm>
            <a:off x="539750" y="2492375"/>
            <a:ext cx="5616575" cy="5762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PT" altLang="pt-PT">
              <a:latin typeface="Lucida Sans" pitchFamily="34" charset="0"/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786688" cy="46116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000066"/>
                </a:solidFill>
              </a:rPr>
              <a:t>Níveis diferentes de organização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000066"/>
                </a:solidFill>
              </a:rPr>
              <a:t>		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000066"/>
                </a:solidFill>
              </a:rPr>
              <a:t>		Sintonia com níveis diferentes de 	desenvolvimento dos indivíduos 	(Greenspan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pt-PT" altLang="pt-PT" sz="2000" b="1" dirty="0" smtClean="0"/>
              <a:t>	</a:t>
            </a:r>
          </a:p>
        </p:txBody>
      </p:sp>
      <p:sp>
        <p:nvSpPr>
          <p:cNvPr id="272389" name="Rectangle 5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57350" name="Rectangle 8"/>
          <p:cNvSpPr>
            <a:spLocks noChangeArrowheads="1"/>
          </p:cNvSpPr>
          <p:nvPr/>
        </p:nvSpPr>
        <p:spPr bwMode="auto">
          <a:xfrm>
            <a:off x="755650" y="3141663"/>
            <a:ext cx="144463" cy="2159000"/>
          </a:xfrm>
          <a:prstGeom prst="rect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57351" name="AutoShape 9"/>
          <p:cNvSpPr>
            <a:spLocks noChangeArrowheads="1"/>
          </p:cNvSpPr>
          <p:nvPr/>
        </p:nvSpPr>
        <p:spPr bwMode="auto">
          <a:xfrm>
            <a:off x="468313" y="3933825"/>
            <a:ext cx="863600" cy="863600"/>
          </a:xfrm>
          <a:custGeom>
            <a:avLst/>
            <a:gdLst>
              <a:gd name="T0" fmla="*/ 1035360684 w 21600"/>
              <a:gd name="T1" fmla="*/ 0 h 21600"/>
              <a:gd name="T2" fmla="*/ 0 w 21600"/>
              <a:gd name="T3" fmla="*/ 690240376 h 21600"/>
              <a:gd name="T4" fmla="*/ 1035360684 w 21600"/>
              <a:gd name="T5" fmla="*/ 1380480793 h 21600"/>
              <a:gd name="T6" fmla="*/ 1380480793 w 21600"/>
              <a:gd name="T7" fmla="*/ 69024037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468313" y="3141663"/>
            <a:ext cx="6335712" cy="863600"/>
          </a:xfrm>
          <a:prstGeom prst="roundRect">
            <a:avLst>
              <a:gd name="adj" fmla="val 16667"/>
            </a:avLst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PT" altLang="pt-PT" sz="2000" b="1"/>
              <a:t>A comunidade proporciona sentido de 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PT" altLang="pt-PT" sz="2000" b="1"/>
              <a:t>segurança física e regulação interna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539750" y="2492375"/>
            <a:ext cx="1295400" cy="5762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PT" altLang="pt-PT">
              <a:latin typeface="Lucida Sans" pitchFamily="34" charset="0"/>
            </a:endParaRP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48244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000066"/>
                </a:solidFill>
              </a:rPr>
              <a:t>Nível I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000066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58374" name="AutoShape 9"/>
          <p:cNvSpPr>
            <a:spLocks noChangeArrowheads="1"/>
          </p:cNvSpPr>
          <p:nvPr/>
        </p:nvSpPr>
        <p:spPr bwMode="auto">
          <a:xfrm>
            <a:off x="539750" y="4437063"/>
            <a:ext cx="7848600" cy="863600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Muitas comunidades são caracterizadas pelo medo 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pelo perigo, incapazes de promover a segurança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468313" y="3141663"/>
            <a:ext cx="7848600" cy="1008062"/>
          </a:xfrm>
          <a:prstGeom prst="roundRect">
            <a:avLst>
              <a:gd name="adj" fmla="val 16667"/>
            </a:avLst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lvl="1" algn="ctr" eaLnBrk="1" hangingPunct="1">
              <a:lnSpc>
                <a:spcPct val="150000"/>
              </a:lnSpc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A comunidade proporciona um sentido de coerência </a:t>
            </a:r>
          </a:p>
          <a:p>
            <a:pPr lvl="1" algn="ctr" eaLnBrk="1" hangingPunct="1">
              <a:lnSpc>
                <a:spcPct val="150000"/>
              </a:lnSpc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e interligação entre os seus diferentes membros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39750" y="2492375"/>
            <a:ext cx="1295400" cy="5762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PT" altLang="pt-PT">
              <a:latin typeface="Lucida Sans" pitchFamily="34" charset="0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48244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000066"/>
                </a:solidFill>
              </a:rPr>
              <a:t>Nível II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4005" name="Rectangle 5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539750" y="4581525"/>
            <a:ext cx="7848600" cy="863600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Muitas comunidades estão fragmentadas, indivíduos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e famílias estão isolados, sem redes de suporte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7191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200" b="1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14. </a:t>
            </a: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0420" name="AutoShape 6"/>
          <p:cNvSpPr>
            <a:spLocks noChangeArrowheads="1"/>
          </p:cNvSpPr>
          <p:nvPr/>
        </p:nvSpPr>
        <p:spPr bwMode="auto">
          <a:xfrm>
            <a:off x="468313" y="2636838"/>
            <a:ext cx="7920037" cy="2736850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342900" indent="-342900" eaLnBrk="1" hangingPunct="1">
              <a:lnSpc>
                <a:spcPct val="220000"/>
              </a:lnSpc>
              <a:spcBef>
                <a:spcPct val="0"/>
              </a:spcBef>
              <a:buFont typeface="Lucida Sans" panose="020B0602030504090204" pitchFamily="34" charset="0"/>
              <a:buChar char="–"/>
            </a:pPr>
            <a:r>
              <a:rPr lang="pt-PT" altLang="pt-PT" sz="2000" b="1" dirty="0">
                <a:solidFill>
                  <a:srgbClr val="000066"/>
                </a:solidFill>
              </a:rPr>
              <a:t>Existem </a:t>
            </a:r>
            <a:r>
              <a:rPr lang="pt-PT" altLang="pt-PT" sz="2000" b="1" dirty="0" err="1" smtClean="0">
                <a:solidFill>
                  <a:srgbClr val="000066"/>
                </a:solidFill>
              </a:rPr>
              <a:t>atividades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 </a:t>
            </a:r>
            <a:r>
              <a:rPr lang="pt-PT" altLang="pt-PT" sz="2000" b="1" dirty="0">
                <a:solidFill>
                  <a:srgbClr val="000066"/>
                </a:solidFill>
              </a:rPr>
              <a:t>que juntem as pessoas 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( </a:t>
            </a:r>
            <a:r>
              <a:rPr lang="pt-PT" altLang="pt-PT" sz="1600" b="1" dirty="0" smtClean="0">
                <a:solidFill>
                  <a:srgbClr val="000066"/>
                </a:solidFill>
              </a:rPr>
              <a:t>associações </a:t>
            </a:r>
          </a:p>
          <a:p>
            <a:pPr eaLnBrk="1" hangingPunct="1">
              <a:lnSpc>
                <a:spcPct val="220000"/>
              </a:lnSpc>
              <a:spcBef>
                <a:spcPct val="0"/>
              </a:spcBef>
              <a:buFontTx/>
              <a:buNone/>
            </a:pPr>
            <a:r>
              <a:rPr lang="pt-PT" altLang="pt-PT" sz="1600" b="1" dirty="0" smtClean="0">
                <a:solidFill>
                  <a:srgbClr val="000066"/>
                </a:solidFill>
              </a:rPr>
              <a:t>religiosas</a:t>
            </a:r>
            <a:r>
              <a:rPr lang="pt-PT" altLang="pt-PT" sz="1600" b="1" dirty="0">
                <a:solidFill>
                  <a:srgbClr val="000066"/>
                </a:solidFill>
              </a:rPr>
              <a:t>, cívicas e </a:t>
            </a:r>
            <a:r>
              <a:rPr lang="pt-PT" altLang="pt-PT" sz="1600" b="1" dirty="0" smtClean="0">
                <a:solidFill>
                  <a:srgbClr val="000066"/>
                </a:solidFill>
              </a:rPr>
              <a:t>desportivas</a:t>
            </a:r>
            <a:r>
              <a:rPr lang="pt-PT" altLang="pt-PT" sz="1600" b="1" dirty="0">
                <a:solidFill>
                  <a:srgbClr val="000066"/>
                </a:solidFill>
              </a:rPr>
              <a:t>, comités </a:t>
            </a:r>
            <a:r>
              <a:rPr lang="pt-PT" altLang="pt-PT" sz="1600" b="1" dirty="0" smtClean="0">
                <a:solidFill>
                  <a:srgbClr val="000066"/>
                </a:solidFill>
              </a:rPr>
              <a:t>locais</a:t>
            </a:r>
            <a:r>
              <a:rPr lang="pt-PT" altLang="pt-PT" sz="1600" b="1" dirty="0">
                <a:solidFill>
                  <a:srgbClr val="000066"/>
                </a:solidFill>
              </a:rPr>
              <a:t>, associações de pais </a:t>
            </a:r>
            <a:r>
              <a:rPr lang="pt-PT" altLang="pt-PT" sz="1600" b="1" dirty="0" smtClean="0">
                <a:solidFill>
                  <a:srgbClr val="000066"/>
                </a:solidFill>
              </a:rPr>
              <a:t>e </a:t>
            </a:r>
          </a:p>
          <a:p>
            <a:pPr eaLnBrk="1" hangingPunct="1">
              <a:lnSpc>
                <a:spcPct val="220000"/>
              </a:lnSpc>
              <a:spcBef>
                <a:spcPct val="0"/>
              </a:spcBef>
              <a:buFontTx/>
              <a:buNone/>
            </a:pPr>
            <a:r>
              <a:rPr lang="pt-PT" altLang="pt-PT" sz="1600" b="1" dirty="0" smtClean="0">
                <a:solidFill>
                  <a:srgbClr val="000066"/>
                </a:solidFill>
              </a:rPr>
              <a:t>professores</a:t>
            </a:r>
            <a:r>
              <a:rPr lang="pt-PT" altLang="pt-PT" sz="1600" b="1" dirty="0">
                <a:solidFill>
                  <a:srgbClr val="000066"/>
                </a:solidFill>
              </a:rPr>
              <a:t>, </a:t>
            </a:r>
            <a:r>
              <a:rPr lang="pt-PT" altLang="pt-PT" sz="1600" b="1" dirty="0" smtClean="0">
                <a:solidFill>
                  <a:srgbClr val="000066"/>
                </a:solidFill>
              </a:rPr>
              <a:t>associações </a:t>
            </a:r>
            <a:r>
              <a:rPr lang="pt-PT" altLang="pt-PT" sz="1600" b="1" dirty="0">
                <a:solidFill>
                  <a:srgbClr val="000066"/>
                </a:solidFill>
              </a:rPr>
              <a:t>artísticas</a:t>
            </a:r>
            <a:r>
              <a:rPr lang="pt-PT" altLang="pt-PT" sz="2000" b="1" dirty="0">
                <a:solidFill>
                  <a:srgbClr val="000066"/>
                </a:solidFill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7191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1444" name="AutoShape 5"/>
          <p:cNvSpPr>
            <a:spLocks noChangeArrowheads="1"/>
          </p:cNvSpPr>
          <p:nvPr/>
        </p:nvSpPr>
        <p:spPr bwMode="auto">
          <a:xfrm>
            <a:off x="468313" y="2492375"/>
            <a:ext cx="8064500" cy="3529013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342900" indent="-342900" eaLnBrk="1" hangingPunct="1">
              <a:lnSpc>
                <a:spcPct val="180000"/>
              </a:lnSpc>
              <a:spcBef>
                <a:spcPct val="0"/>
              </a:spcBef>
              <a:buFont typeface="Lucida Sans" panose="020B0602030504090204" pitchFamily="34" charset="0"/>
              <a:buChar char="–"/>
            </a:pPr>
            <a:r>
              <a:rPr lang="pt-PT" altLang="pt-PT" sz="2000" b="1" dirty="0">
                <a:solidFill>
                  <a:srgbClr val="000066"/>
                </a:solidFill>
              </a:rPr>
              <a:t>A comunidade consegue unir-se de formas que se </a:t>
            </a:r>
            <a:endParaRPr lang="pt-PT" altLang="pt-PT" sz="20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sobrepõem </a:t>
            </a:r>
            <a:r>
              <a:rPr lang="pt-PT" altLang="pt-PT" sz="2000" b="1" dirty="0">
                <a:solidFill>
                  <a:srgbClr val="000066"/>
                </a:solidFill>
              </a:rPr>
              <a:t>às diferenças culturais, como seja em 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favor </a:t>
            </a:r>
            <a:r>
              <a:rPr lang="pt-PT" altLang="pt-PT" sz="2000" b="1" dirty="0">
                <a:solidFill>
                  <a:srgbClr val="000066"/>
                </a:solidFill>
              </a:rPr>
              <a:t>de oportunidades económicas, cuidados 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de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saúde </a:t>
            </a:r>
            <a:r>
              <a:rPr lang="pt-PT" altLang="pt-PT" sz="2000" b="1" dirty="0">
                <a:solidFill>
                  <a:srgbClr val="000066"/>
                </a:solidFill>
              </a:rPr>
              <a:t>ou uma melhor 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educação?</a:t>
            </a:r>
          </a:p>
          <a:p>
            <a:pPr marL="342900" indent="-342900" eaLnBrk="1" hangingPunct="1">
              <a:lnSpc>
                <a:spcPct val="180000"/>
              </a:lnSpc>
              <a:spcBef>
                <a:spcPct val="0"/>
              </a:spcBef>
              <a:buFont typeface="Lucida Sans" panose="020B0602030504090204" pitchFamily="34" charset="0"/>
              <a:buChar char="–"/>
            </a:pPr>
            <a:r>
              <a:rPr lang="pt-PT" altLang="pt-PT" sz="2000" b="1" dirty="0" smtClean="0">
                <a:solidFill>
                  <a:srgbClr val="000066"/>
                </a:solidFill>
              </a:rPr>
              <a:t>O </a:t>
            </a:r>
            <a:r>
              <a:rPr lang="pt-PT" altLang="pt-PT" sz="2000" b="1" dirty="0">
                <a:solidFill>
                  <a:srgbClr val="000066"/>
                </a:solidFill>
              </a:rPr>
              <a:t>bem-estar das crianças é 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um </a:t>
            </a:r>
            <a:r>
              <a:rPr lang="pt-PT" altLang="pt-PT" sz="2000" b="1" dirty="0">
                <a:solidFill>
                  <a:srgbClr val="000066"/>
                </a:solidFill>
              </a:rPr>
              <a:t>princípio organizativo </a:t>
            </a:r>
            <a:endParaRPr lang="pt-PT" altLang="pt-PT" sz="20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na </a:t>
            </a:r>
            <a:r>
              <a:rPr lang="pt-PT" altLang="pt-PT" sz="2000" b="1" dirty="0">
                <a:solidFill>
                  <a:srgbClr val="000066"/>
                </a:solidFill>
              </a:rPr>
              <a:t>comunidade?</a:t>
            </a:r>
            <a:r>
              <a:rPr lang="pt-PT" altLang="pt-PT" sz="2000" dirty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7191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468313" y="2636838"/>
            <a:ext cx="7920037" cy="2736850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342900" indent="-342900" eaLnBrk="1" hangingPunct="1">
              <a:lnSpc>
                <a:spcPct val="190000"/>
              </a:lnSpc>
              <a:buClr>
                <a:schemeClr val="accent6">
                  <a:lumMod val="50000"/>
                </a:schemeClr>
              </a:buClr>
              <a:buFont typeface="Lucida Sans" panose="020B0602030504090204" pitchFamily="34" charset="0"/>
              <a:buChar char="–"/>
            </a:pPr>
            <a:r>
              <a:rPr lang="pt-PT" altLang="pt-PT" sz="2000" b="1" dirty="0">
                <a:solidFill>
                  <a:srgbClr val="000066"/>
                </a:solidFill>
              </a:rPr>
              <a:t>As comunidades </a:t>
            </a:r>
            <a:r>
              <a:rPr lang="pt-PT" altLang="pt-PT" sz="2000" b="1" dirty="0" err="1" smtClean="0">
                <a:solidFill>
                  <a:srgbClr val="000066"/>
                </a:solidFill>
              </a:rPr>
              <a:t>caraterizam-se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 </a:t>
            </a:r>
            <a:r>
              <a:rPr lang="pt-PT" altLang="pt-PT" sz="2000" b="1" dirty="0">
                <a:solidFill>
                  <a:srgbClr val="000066"/>
                </a:solidFill>
              </a:rPr>
              <a:t>pela forma como </a:t>
            </a:r>
          </a:p>
          <a:p>
            <a:pPr eaLnBrk="1" hangingPunct="1">
              <a:lnSpc>
                <a:spcPct val="190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os seus membros comunicam uns com os outros com </a:t>
            </a:r>
          </a:p>
          <a:p>
            <a:pPr eaLnBrk="1" hangingPunct="1">
              <a:lnSpc>
                <a:spcPct val="190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objectivos comuns e até que ponto se compreendem </a:t>
            </a:r>
          </a:p>
          <a:p>
            <a:pPr eaLnBrk="1" hangingPunct="1">
              <a:lnSpc>
                <a:spcPct val="190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e às suas expectativas e padrões culturais?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96300" cy="468153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1. Protecção </a:t>
            </a:r>
            <a:r>
              <a:rPr lang="pt-PT" sz="2400" b="1" dirty="0" smtClean="0">
                <a:solidFill>
                  <a:srgbClr val="990000"/>
                </a:solidFill>
              </a:rPr>
              <a:t>física e de segurança</a:t>
            </a:r>
            <a:r>
              <a:rPr lang="pt-PT" sz="2400" dirty="0" smtClean="0">
                <a:solidFill>
                  <a:srgbClr val="CC3300"/>
                </a:solidFill>
              </a:rPr>
              <a:t> </a:t>
            </a:r>
          </a:p>
          <a:p>
            <a:pPr eaLnBrk="1" hangingPunct="1">
              <a:lnSpc>
                <a:spcPct val="14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Ambientes caóticos </a:t>
            </a:r>
            <a:r>
              <a:rPr lang="pt-PT" sz="2200" b="1" dirty="0" err="1" smtClean="0">
                <a:solidFill>
                  <a:srgbClr val="000066"/>
                </a:solidFill>
              </a:rPr>
              <a:t>afetam</a:t>
            </a:r>
            <a:r>
              <a:rPr lang="pt-PT" sz="2200" b="1" dirty="0" smtClean="0">
                <a:solidFill>
                  <a:srgbClr val="000066"/>
                </a:solidFill>
              </a:rPr>
              <a:t> o SNC</a:t>
            </a:r>
          </a:p>
          <a:p>
            <a:pPr eaLnBrk="1" hangingPunct="1">
              <a:lnSpc>
                <a:spcPct val="14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Greenspan observou Recém-nascidos com excelentes indicadores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		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4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/>
              <a:t>					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/>
              <a:t>	</a:t>
            </a:r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1403350" y="3429000"/>
            <a:ext cx="6769100" cy="20161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lnSpc>
                <a:spcPct val="160000"/>
              </a:lnSpc>
              <a:defRPr/>
            </a:pPr>
            <a:r>
              <a:rPr lang="pt-PT" sz="2200" b="1" dirty="0">
                <a:solidFill>
                  <a:srgbClr val="000066"/>
                </a:solidFill>
                <a:latin typeface="Lucida Sans" panose="020B0602040502020204" pitchFamily="34" charset="0"/>
              </a:rPr>
              <a:t>Autocontrolo</a:t>
            </a:r>
          </a:p>
          <a:p>
            <a:pPr>
              <a:lnSpc>
                <a:spcPct val="160000"/>
              </a:lnSpc>
              <a:defRPr/>
            </a:pPr>
            <a:r>
              <a:rPr lang="pt-PT" sz="2200" b="1" dirty="0">
                <a:solidFill>
                  <a:srgbClr val="000066"/>
                </a:solidFill>
                <a:latin typeface="Lucida Sans" panose="020B0602040502020204" pitchFamily="34" charset="0"/>
              </a:rPr>
              <a:t>Focalização da atenção</a:t>
            </a:r>
          </a:p>
          <a:p>
            <a:pPr>
              <a:lnSpc>
                <a:spcPct val="160000"/>
              </a:lnSpc>
              <a:defRPr/>
            </a:pPr>
            <a:r>
              <a:rPr lang="pt-PT" sz="2200" b="1" dirty="0">
                <a:solidFill>
                  <a:srgbClr val="000066"/>
                </a:solidFill>
                <a:latin typeface="Lucida Sans" panose="020B0602040502020204" pitchFamily="34" charset="0"/>
              </a:rPr>
              <a:t>Organização</a:t>
            </a:r>
          </a:p>
        </p:txBody>
      </p:sp>
      <p:sp>
        <p:nvSpPr>
          <p:cNvPr id="199691" name="Rectangle 11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4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8197" name="AutoShape 13"/>
          <p:cNvSpPr>
            <a:spLocks noChangeArrowheads="1"/>
          </p:cNvSpPr>
          <p:nvPr/>
        </p:nvSpPr>
        <p:spPr bwMode="auto">
          <a:xfrm>
            <a:off x="395288" y="3429000"/>
            <a:ext cx="792162" cy="1584325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7191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468313" y="2492375"/>
            <a:ext cx="7920037" cy="3313113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342900" indent="-342900" eaLnBrk="1" hangingPunct="1">
              <a:lnSpc>
                <a:spcPct val="140000"/>
              </a:lnSpc>
              <a:spcBef>
                <a:spcPct val="0"/>
              </a:spcBef>
              <a:buFont typeface="Lucida Sans" panose="020B0602030504090204" pitchFamily="34" charset="0"/>
              <a:buChar char="–"/>
            </a:pPr>
            <a:r>
              <a:rPr lang="pt-PT" altLang="pt-PT" sz="2000" b="1" dirty="0">
                <a:solidFill>
                  <a:srgbClr val="000066"/>
                </a:solidFill>
              </a:rPr>
              <a:t>As comunidades caracterizam-se pelo grau de 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partilha de determinados símbolos, 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valores </a:t>
            </a:r>
            <a:r>
              <a:rPr lang="pt-PT" altLang="pt-PT" sz="2000" b="1" dirty="0">
                <a:solidFill>
                  <a:srgbClr val="000066"/>
                </a:solidFill>
              </a:rPr>
              <a:t>ou ideais que </a:t>
            </a:r>
            <a:endParaRPr lang="pt-PT" altLang="pt-PT" sz="20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são </a:t>
            </a:r>
            <a:r>
              <a:rPr lang="pt-PT" altLang="pt-PT" sz="2000" b="1" dirty="0">
                <a:solidFill>
                  <a:srgbClr val="000066"/>
                </a:solidFill>
              </a:rPr>
              <a:t>mais vastos que as 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crenças </a:t>
            </a:r>
            <a:r>
              <a:rPr lang="pt-PT" altLang="pt-PT" sz="2000" b="1" dirty="0">
                <a:solidFill>
                  <a:srgbClr val="000066"/>
                </a:solidFill>
              </a:rPr>
              <a:t>ou comportamentos </a:t>
            </a:r>
            <a:endParaRPr lang="pt-PT" altLang="pt-PT" sz="20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 smtClean="0">
                <a:solidFill>
                  <a:srgbClr val="000066"/>
                </a:solidFill>
              </a:rPr>
              <a:t>individuais </a:t>
            </a:r>
            <a:r>
              <a:rPr lang="pt-PT" altLang="pt-PT" sz="2000" b="1" dirty="0">
                <a:solidFill>
                  <a:srgbClr val="000066"/>
                </a:solidFill>
              </a:rPr>
              <a:t>?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(</a:t>
            </a:r>
            <a:r>
              <a:rPr lang="pt-PT" altLang="pt-PT" sz="1800" b="1" dirty="0">
                <a:solidFill>
                  <a:srgbClr val="000066"/>
                </a:solidFill>
              </a:rPr>
              <a:t>Um exemplo pode ser o respeito por valores como a 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1800" b="1" dirty="0">
                <a:solidFill>
                  <a:srgbClr val="000066"/>
                </a:solidFill>
              </a:rPr>
              <a:t>igualdade, os direitos dos indivíduos, a justiça ou 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1800" b="1" dirty="0">
                <a:solidFill>
                  <a:srgbClr val="000066"/>
                </a:solidFill>
              </a:rPr>
              <a:t>a protecção do meio ambiente</a:t>
            </a:r>
            <a:r>
              <a:rPr lang="pt-PT" altLang="pt-PT" sz="2000" dirty="0">
                <a:solidFill>
                  <a:srgbClr val="000066"/>
                </a:solidFill>
              </a:rPr>
              <a:t>)</a:t>
            </a:r>
            <a:endParaRPr lang="pt-PT" altLang="pt-PT" sz="20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0038" cy="7191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cultural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pt-PT" altLang="pt-PT" sz="2400" b="1" dirty="0">
                <a:solidFill>
                  <a:srgbClr val="800000"/>
                </a:solidFill>
              </a:rPr>
              <a:t>Nível Superior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468313" y="260350"/>
            <a:ext cx="8047037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468313" y="2492375"/>
            <a:ext cx="7920037" cy="1296988"/>
          </a:xfrm>
          <a:prstGeom prst="roundRect">
            <a:avLst>
              <a:gd name="adj" fmla="val 16667"/>
            </a:avLst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A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s </a:t>
            </a:r>
            <a:r>
              <a:rPr lang="pt-PT" altLang="pt-PT" sz="2000" b="1" dirty="0">
                <a:solidFill>
                  <a:srgbClr val="000066"/>
                </a:solidFill>
              </a:rPr>
              <a:t>comunidades </a:t>
            </a:r>
            <a:r>
              <a:rPr lang="pt-PT" altLang="pt-PT" sz="2000" b="1" dirty="0" err="1" smtClean="0">
                <a:solidFill>
                  <a:srgbClr val="000066"/>
                </a:solidFill>
              </a:rPr>
              <a:t>caraterizam-se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 </a:t>
            </a:r>
            <a:r>
              <a:rPr lang="pt-PT" altLang="pt-PT" sz="2000" b="1" dirty="0">
                <a:solidFill>
                  <a:srgbClr val="000066"/>
                </a:solidFill>
              </a:rPr>
              <a:t>pela sua capacidade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de auto-reflexão e planeamento para o futuro</a:t>
            </a: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611188" y="4221163"/>
            <a:ext cx="7777162" cy="1920875"/>
          </a:xfrm>
          <a:prstGeom prst="rect">
            <a:avLst/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solidFill>
                  <a:srgbClr val="000066"/>
                </a:solidFill>
              </a:rPr>
              <a:t>Há comunidades que formaram laços de coesão que atravessam as diferenças culturais e permitem </a:t>
            </a:r>
            <a:r>
              <a:rPr lang="pt-PT" altLang="pt-PT" sz="2000" b="1" dirty="0" err="1" smtClean="0">
                <a:solidFill>
                  <a:srgbClr val="000066"/>
                </a:solidFill>
              </a:rPr>
              <a:t>ações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 </a:t>
            </a:r>
            <a:r>
              <a:rPr lang="pt-PT" altLang="pt-PT" sz="2000" b="1" dirty="0" err="1" smtClean="0">
                <a:solidFill>
                  <a:srgbClr val="000066"/>
                </a:solidFill>
              </a:rPr>
              <a:t>refletidas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 </a:t>
            </a:r>
            <a:r>
              <a:rPr lang="pt-PT" altLang="pt-PT" sz="2000" b="1" dirty="0">
                <a:solidFill>
                  <a:srgbClr val="000066"/>
                </a:solidFill>
              </a:rPr>
              <a:t>em prol da educação, saúde, espaço e outras necessidades das crianças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7050" cy="4611687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FontTx/>
              <a:buNone/>
            </a:pPr>
            <a:endParaRPr lang="pt-PT" altLang="pt-PT" sz="1900" b="1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pt-PT" altLang="pt-PT" sz="1800" b="1" smtClean="0"/>
          </a:p>
          <a:p>
            <a:pPr eaLnBrk="1" hangingPunct="1"/>
            <a:endParaRPr lang="pt-PT" altLang="pt-PT" sz="1800" smtClean="0"/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5540" name="Rectangle 7"/>
          <p:cNvSpPr>
            <a:spLocks noChangeArrowheads="1"/>
          </p:cNvSpPr>
          <p:nvPr/>
        </p:nvSpPr>
        <p:spPr bwMode="auto">
          <a:xfrm>
            <a:off x="611188" y="1839913"/>
            <a:ext cx="7632700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pt-PT" altLang="pt-PT" sz="2200" b="1">
                <a:solidFill>
                  <a:srgbClr val="000066"/>
                </a:solidFill>
              </a:rPr>
              <a:t>Em contraste com isto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Clr>
                <a:srgbClr val="000066"/>
              </a:buClr>
              <a:buFont typeface="Wingdings" pitchFamily="2" charset="2"/>
              <a:buChar char="n"/>
            </a:pPr>
            <a:r>
              <a:rPr lang="pt-PT" altLang="pt-PT" sz="2000" b="1"/>
              <a:t> </a:t>
            </a:r>
            <a:r>
              <a:rPr lang="pt-PT" altLang="pt-PT" sz="2000" b="1">
                <a:solidFill>
                  <a:srgbClr val="000066"/>
                </a:solidFill>
              </a:rPr>
              <a:t>Há comunidades unem-se em torno de crenças polarizadas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Clr>
                <a:srgbClr val="000066"/>
              </a:buClr>
              <a:buFont typeface="Wingdings" pitchFamily="2" charset="2"/>
              <a:buChar char="n"/>
            </a:pPr>
            <a:r>
              <a:rPr lang="pt-PT" altLang="pt-PT" sz="2000" b="1">
                <a:solidFill>
                  <a:srgbClr val="000066"/>
                </a:solidFill>
              </a:rPr>
              <a:t> Mentalidade de «nós contra eles» 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Clr>
                <a:srgbClr val="000066"/>
              </a:buClr>
              <a:buFont typeface="Wingdings" pitchFamily="2" charset="2"/>
              <a:buChar char="n"/>
            </a:pPr>
            <a:r>
              <a:rPr lang="pt-PT" altLang="pt-PT" sz="2000" b="1">
                <a:solidFill>
                  <a:srgbClr val="000066"/>
                </a:solidFill>
              </a:rPr>
              <a:t> Há comunidades caóticas e inseguras, fragmentadas em famílias ou indivíduos cansados e isolados ou em facções guerreiras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endParaRPr lang="pt-PT" altLang="pt-PT" sz="2000">
              <a:solidFill>
                <a:srgbClr val="000066"/>
              </a:solidFill>
            </a:endParaRPr>
          </a:p>
        </p:txBody>
      </p:sp>
      <p:sp>
        <p:nvSpPr>
          <p:cNvPr id="65541" name="Rectangle 8"/>
          <p:cNvSpPr>
            <a:spLocks noChangeArrowheads="1"/>
          </p:cNvSpPr>
          <p:nvPr/>
        </p:nvSpPr>
        <p:spPr bwMode="auto">
          <a:xfrm>
            <a:off x="611188" y="1216025"/>
            <a:ext cx="73548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>
                <a:solidFill>
                  <a:srgbClr val="990000"/>
                </a:solidFill>
              </a:rPr>
              <a:t>e apoio estáveis - continuidade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b="1" dirty="0">
                <a:solidFill>
                  <a:srgbClr val="990000"/>
                </a:solidFill>
              </a:rPr>
              <a:t>cultural</a:t>
            </a:r>
          </a:p>
        </p:txBody>
      </p:sp>
      <p:sp>
        <p:nvSpPr>
          <p:cNvPr id="65542" name="AutoShape 9"/>
          <p:cNvSpPr>
            <a:spLocks noChangeArrowheads="1"/>
          </p:cNvSpPr>
          <p:nvPr/>
        </p:nvSpPr>
        <p:spPr bwMode="auto">
          <a:xfrm>
            <a:off x="6443663" y="3213100"/>
            <a:ext cx="2305050" cy="1008063"/>
          </a:xfrm>
          <a:prstGeom prst="roundRect">
            <a:avLst>
              <a:gd name="adj" fmla="val 16667"/>
            </a:avLst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Medo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Suspeição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b="1">
                <a:solidFill>
                  <a:srgbClr val="000066"/>
                </a:solidFill>
              </a:rPr>
              <a:t>Agressão</a:t>
            </a:r>
          </a:p>
        </p:txBody>
      </p:sp>
      <p:sp>
        <p:nvSpPr>
          <p:cNvPr id="65543" name="Rectangle 20"/>
          <p:cNvSpPr>
            <a:spLocks noChangeArrowheads="1"/>
          </p:cNvSpPr>
          <p:nvPr/>
        </p:nvSpPr>
        <p:spPr bwMode="auto">
          <a:xfrm>
            <a:off x="395288" y="3860800"/>
            <a:ext cx="73025" cy="1944688"/>
          </a:xfrm>
          <a:prstGeom prst="rect">
            <a:avLst/>
          </a:prstGeom>
          <a:solidFill>
            <a:srgbClr val="CC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5544" name="Rectangle 21"/>
          <p:cNvSpPr>
            <a:spLocks noChangeArrowheads="1"/>
          </p:cNvSpPr>
          <p:nvPr/>
        </p:nvSpPr>
        <p:spPr bwMode="auto">
          <a:xfrm>
            <a:off x="395288" y="5949950"/>
            <a:ext cx="7705725" cy="71438"/>
          </a:xfrm>
          <a:prstGeom prst="rect">
            <a:avLst/>
          </a:prstGeom>
          <a:solidFill>
            <a:srgbClr val="CC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5545" name="Rectangle 24"/>
          <p:cNvSpPr>
            <a:spLocks noChangeArrowheads="1"/>
          </p:cNvSpPr>
          <p:nvPr/>
        </p:nvSpPr>
        <p:spPr bwMode="auto">
          <a:xfrm>
            <a:off x="8101013" y="4365625"/>
            <a:ext cx="71437" cy="1296988"/>
          </a:xfrm>
          <a:prstGeom prst="rect">
            <a:avLst/>
          </a:prstGeom>
          <a:solidFill>
            <a:srgbClr val="CC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5546" name="Line 29"/>
          <p:cNvSpPr>
            <a:spLocks noChangeShapeType="1"/>
          </p:cNvSpPr>
          <p:nvPr/>
        </p:nvSpPr>
        <p:spPr bwMode="auto">
          <a:xfrm>
            <a:off x="2268538" y="3716338"/>
            <a:ext cx="4391025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08962" cy="452596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cultural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n"/>
            </a:pPr>
            <a:r>
              <a:rPr lang="pt-PT" altLang="pt-PT" sz="2000" b="1" dirty="0" smtClean="0">
                <a:solidFill>
                  <a:srgbClr val="000066"/>
                </a:solidFill>
              </a:rPr>
              <a:t>Que tipo de </a:t>
            </a:r>
            <a:r>
              <a:rPr lang="pt-PT" altLang="pt-PT" sz="2000" b="1" dirty="0" err="1" smtClean="0">
                <a:solidFill>
                  <a:srgbClr val="000066"/>
                </a:solidFill>
              </a:rPr>
              <a:t>ações</a:t>
            </a:r>
            <a:r>
              <a:rPr lang="pt-PT" altLang="pt-PT" sz="2000" b="1" dirty="0" smtClean="0">
                <a:solidFill>
                  <a:srgbClr val="000066"/>
                </a:solidFill>
              </a:rPr>
              <a:t> promovem comunidades coesas, seguras, reflexivas, em oposição a outras mais inseguras, fragmentadas, polarizadas/suspeitosas ?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n"/>
            </a:pPr>
            <a:r>
              <a:rPr lang="pt-PT" altLang="pt-PT" sz="2000" b="1" dirty="0" smtClean="0">
                <a:solidFill>
                  <a:srgbClr val="000066"/>
                </a:solidFill>
              </a:rPr>
              <a:t>Grupos com forte identidade cultural são mais capazes de compreender as diferenças nos outros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08962" cy="452596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14. Comunidades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e apoio estáveis - continuidade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cultural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n"/>
            </a:pPr>
            <a:r>
              <a:rPr lang="pt-PT" altLang="pt-PT" sz="2200" b="1" dirty="0" smtClean="0">
                <a:solidFill>
                  <a:srgbClr val="000066"/>
                </a:solidFill>
              </a:rPr>
              <a:t>Programas centrados nas organizações locais proporcionam a oportunidade de os elementos da comunidade começarem a juntar-se e a desenvolver estruturas coerentes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8208962" cy="4754562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Tx/>
              <a:buNone/>
            </a:pPr>
            <a:r>
              <a:rPr lang="pt-PT" altLang="pt-PT" sz="2400" b="1" dirty="0" smtClean="0">
                <a:solidFill>
                  <a:srgbClr val="990000"/>
                </a:solidFill>
              </a:rPr>
              <a:t>15. Estabelecer </a:t>
            </a:r>
            <a:r>
              <a:rPr lang="pt-PT" altLang="pt-PT" sz="24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altLang="pt-PT" sz="2400" b="1" dirty="0" smtClean="0"/>
              <a:t> 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</a:pPr>
            <a:r>
              <a:rPr lang="pt-PT" altLang="pt-PT" sz="2200" b="1" dirty="0" smtClean="0">
                <a:solidFill>
                  <a:srgbClr val="000066"/>
                </a:solidFill>
              </a:rPr>
              <a:t>Disciplina e estruturação </a:t>
            </a:r>
            <a:r>
              <a:rPr lang="pt-PT" altLang="pt-PT" sz="2200" b="1" i="1" dirty="0" smtClean="0">
                <a:solidFill>
                  <a:srgbClr val="000066"/>
                </a:solidFill>
              </a:rPr>
              <a:t>versus</a:t>
            </a:r>
            <a:r>
              <a:rPr lang="pt-PT" altLang="pt-PT" sz="2200" b="1" dirty="0" smtClean="0">
                <a:solidFill>
                  <a:srgbClr val="000066"/>
                </a:solidFill>
              </a:rPr>
              <a:t> flexibilidade? 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</a:pPr>
            <a:r>
              <a:rPr lang="pt-PT" altLang="pt-PT" sz="2200" b="1" dirty="0" smtClean="0">
                <a:solidFill>
                  <a:srgbClr val="000066"/>
                </a:solidFill>
              </a:rPr>
              <a:t>Toda aprendizagem, mesmo a dos limites e organização, assenta no </a:t>
            </a:r>
            <a:r>
              <a:rPr lang="pt-PT" altLang="pt-PT" sz="2200" b="1" dirty="0" err="1" smtClean="0">
                <a:solidFill>
                  <a:srgbClr val="000066"/>
                </a:solidFill>
              </a:rPr>
              <a:t>afeto</a:t>
            </a:r>
            <a:endParaRPr lang="pt-PT" alt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</a:pPr>
            <a:endParaRPr lang="pt-PT" altLang="pt-PT" sz="2000" b="1" dirty="0" smtClean="0">
              <a:solidFill>
                <a:srgbClr val="000066"/>
              </a:solidFill>
            </a:endParaRPr>
          </a:p>
        </p:txBody>
      </p:sp>
      <p:sp>
        <p:nvSpPr>
          <p:cNvPr id="259078" name="Rectangle 6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68612" name="AutoShape 8"/>
          <p:cNvSpPr>
            <a:spLocks noChangeArrowheads="1"/>
          </p:cNvSpPr>
          <p:nvPr/>
        </p:nvSpPr>
        <p:spPr bwMode="auto">
          <a:xfrm>
            <a:off x="6011863" y="4292600"/>
            <a:ext cx="2089150" cy="1584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800" b="1">
                <a:solidFill>
                  <a:srgbClr val="000066"/>
                </a:solidFill>
              </a:rPr>
              <a:t>Confiança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800" b="1">
                <a:solidFill>
                  <a:srgbClr val="000066"/>
                </a:solidFill>
              </a:rPr>
              <a:t>Calor humano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800" b="1">
                <a:solidFill>
                  <a:srgbClr val="000066"/>
                </a:solidFill>
              </a:rPr>
              <a:t>Intimidade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800" b="1">
                <a:solidFill>
                  <a:srgbClr val="000066"/>
                </a:solidFill>
              </a:rPr>
              <a:t>Empatia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800" b="1">
                <a:solidFill>
                  <a:srgbClr val="000066"/>
                </a:solidFill>
              </a:rPr>
              <a:t>Afeição</a:t>
            </a:r>
          </a:p>
        </p:txBody>
      </p:sp>
      <p:sp>
        <p:nvSpPr>
          <p:cNvPr id="68613" name="AutoShape 11"/>
          <p:cNvSpPr>
            <a:spLocks noChangeArrowheads="1"/>
          </p:cNvSpPr>
          <p:nvPr/>
        </p:nvSpPr>
        <p:spPr bwMode="auto">
          <a:xfrm>
            <a:off x="3492500" y="4581525"/>
            <a:ext cx="2232025" cy="792163"/>
          </a:xfrm>
          <a:prstGeom prst="curvedRightArrow">
            <a:avLst>
              <a:gd name="adj1" fmla="val 1185"/>
              <a:gd name="adj2" fmla="val 40000"/>
              <a:gd name="adj3" fmla="val 93921"/>
            </a:avLst>
          </a:prstGeom>
          <a:solidFill>
            <a:srgbClr val="CC330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8614" name="AutoShape 12"/>
          <p:cNvSpPr>
            <a:spLocks noChangeArrowheads="1"/>
          </p:cNvSpPr>
          <p:nvPr/>
        </p:nvSpPr>
        <p:spPr bwMode="auto">
          <a:xfrm>
            <a:off x="3492500" y="4797425"/>
            <a:ext cx="2232025" cy="792163"/>
          </a:xfrm>
          <a:prstGeom prst="curvedRightArrow">
            <a:avLst>
              <a:gd name="adj1" fmla="val 1185"/>
              <a:gd name="adj2" fmla="val 40000"/>
              <a:gd name="adj3" fmla="val 93921"/>
            </a:avLst>
          </a:prstGeom>
          <a:solidFill>
            <a:srgbClr val="CC3300"/>
          </a:solidFill>
          <a:ln w="2857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68615" name="AutoShape 13"/>
          <p:cNvSpPr>
            <a:spLocks noChangeArrowheads="1"/>
          </p:cNvSpPr>
          <p:nvPr/>
        </p:nvSpPr>
        <p:spPr bwMode="auto">
          <a:xfrm>
            <a:off x="3492500" y="5013325"/>
            <a:ext cx="2232025" cy="792163"/>
          </a:xfrm>
          <a:prstGeom prst="curvedRightArrow">
            <a:avLst>
              <a:gd name="adj1" fmla="val 1185"/>
              <a:gd name="adj2" fmla="val 40000"/>
              <a:gd name="adj3" fmla="val 93921"/>
            </a:avLst>
          </a:prstGeom>
          <a:solidFill>
            <a:srgbClr val="CC330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7848600" cy="4754562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sz="2200" b="1" dirty="0" smtClean="0">
                <a:solidFill>
                  <a:srgbClr val="000066"/>
                </a:solidFill>
              </a:rPr>
              <a:t> </a:t>
            </a:r>
            <a:endParaRPr lang="pt-PT" sz="2200" b="1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Desejo de agradar aos outros com que a criança interiorize os limites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Razões para o desejo de agradar: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Amam os pais/familiares/educadores e querem a sua aprovação e respeito, ou porque têm medo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Tentam ser como </a:t>
            </a:r>
            <a:r>
              <a:rPr lang="pt-PT" sz="2200" b="1" i="1" dirty="0" smtClean="0">
                <a:solidFill>
                  <a:srgbClr val="000066"/>
                </a:solidFill>
              </a:rPr>
              <a:t>adultos admirados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Char char="q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24862" cy="48275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sz="2000" dirty="0" smtClean="0"/>
              <a:t> </a:t>
            </a:r>
            <a:endParaRPr lang="pt-PT" sz="2000" b="1" dirty="0" smtClean="0"/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Disciplina estabelecida como uma aprendizagem e reforçada com empatia e carinho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	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	</a:t>
            </a:r>
            <a:endParaRPr lang="pt-PT" sz="2000" b="1" dirty="0" smtClean="0"/>
          </a:p>
          <a:p>
            <a:pPr eaLnBrk="1" hangingPunct="1">
              <a:lnSpc>
                <a:spcPct val="150000"/>
              </a:lnSpc>
              <a:buClr>
                <a:schemeClr val="folHlink"/>
              </a:buClr>
              <a:buFont typeface="Wingdings" pitchFamily="2" charset="2"/>
              <a:buChar char="q"/>
              <a:defRPr/>
            </a:pPr>
            <a:endParaRPr lang="pt-PT" sz="2000" b="1" dirty="0" smtClean="0"/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70660" name="Rectangle 6"/>
          <p:cNvSpPr>
            <a:spLocks noChangeArrowheads="1"/>
          </p:cNvSpPr>
          <p:nvPr/>
        </p:nvSpPr>
        <p:spPr bwMode="auto">
          <a:xfrm>
            <a:off x="971550" y="3500438"/>
            <a:ext cx="5472113" cy="144462"/>
          </a:xfrm>
          <a:prstGeom prst="rect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262152" name="AutoShape 8"/>
          <p:cNvSpPr>
            <a:spLocks noChangeArrowheads="1"/>
          </p:cNvSpPr>
          <p:nvPr/>
        </p:nvSpPr>
        <p:spPr bwMode="auto">
          <a:xfrm>
            <a:off x="3203575" y="4005263"/>
            <a:ext cx="5040313" cy="12239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40000"/>
              </a:lnSpc>
              <a:defRPr/>
            </a:pPr>
            <a:r>
              <a:rPr lang="pt-PT" sz="2000" b="1" dirty="0">
                <a:solidFill>
                  <a:srgbClr val="000066"/>
                </a:solidFill>
                <a:latin typeface="Lucida Sans" panose="020B0602040502020204" pitchFamily="34" charset="0"/>
              </a:rPr>
              <a:t>As crianças sentem-se bem </a:t>
            </a:r>
          </a:p>
          <a:p>
            <a:pPr algn="ctr">
              <a:lnSpc>
                <a:spcPct val="140000"/>
              </a:lnSpc>
              <a:defRPr/>
            </a:pPr>
            <a:r>
              <a:rPr lang="pt-PT" sz="2000" b="1" dirty="0">
                <a:solidFill>
                  <a:srgbClr val="000066"/>
                </a:solidFill>
                <a:latin typeface="Lucida Sans" panose="020B0602040502020204" pitchFamily="34" charset="0"/>
              </a:rPr>
              <a:t>por seguirem as regras</a:t>
            </a:r>
          </a:p>
        </p:txBody>
      </p:sp>
      <p:sp>
        <p:nvSpPr>
          <p:cNvPr id="70662" name="AutoShape 10"/>
          <p:cNvSpPr>
            <a:spLocks noChangeArrowheads="1"/>
          </p:cNvSpPr>
          <p:nvPr/>
        </p:nvSpPr>
        <p:spPr bwMode="auto">
          <a:xfrm>
            <a:off x="755650" y="3573463"/>
            <a:ext cx="2232025" cy="792162"/>
          </a:xfrm>
          <a:prstGeom prst="curvedRightArrow">
            <a:avLst>
              <a:gd name="adj1" fmla="val 1185"/>
              <a:gd name="adj2" fmla="val 40000"/>
              <a:gd name="adj3" fmla="val 93921"/>
            </a:avLst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70663" name="AutoShape 11"/>
          <p:cNvSpPr>
            <a:spLocks noChangeArrowheads="1"/>
          </p:cNvSpPr>
          <p:nvPr/>
        </p:nvSpPr>
        <p:spPr bwMode="auto">
          <a:xfrm>
            <a:off x="755650" y="4005263"/>
            <a:ext cx="2232025" cy="792162"/>
          </a:xfrm>
          <a:prstGeom prst="curvedRightArrow">
            <a:avLst>
              <a:gd name="adj1" fmla="val 1185"/>
              <a:gd name="adj2" fmla="val 40000"/>
              <a:gd name="adj3" fmla="val 93921"/>
            </a:avLst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70664" name="AutoShape 12"/>
          <p:cNvSpPr>
            <a:spLocks noChangeArrowheads="1"/>
          </p:cNvSpPr>
          <p:nvPr/>
        </p:nvSpPr>
        <p:spPr bwMode="auto">
          <a:xfrm>
            <a:off x="755650" y="4437063"/>
            <a:ext cx="2232025" cy="792162"/>
          </a:xfrm>
          <a:prstGeom prst="curvedRightArrow">
            <a:avLst>
              <a:gd name="adj1" fmla="val 1185"/>
              <a:gd name="adj2" fmla="val 40000"/>
              <a:gd name="adj3" fmla="val 93921"/>
            </a:avLst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24862" cy="48275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altLang="pt-PT" sz="2000" dirty="0" smtClean="0"/>
              <a:t> </a:t>
            </a:r>
            <a:endParaRPr lang="pt-PT" altLang="pt-PT" sz="2000" b="1" dirty="0" smtClean="0"/>
          </a:p>
        </p:txBody>
      </p:sp>
      <p:sp>
        <p:nvSpPr>
          <p:cNvPr id="392195" name="Rectangle 3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392201" name="Rectangle 9"/>
          <p:cNvSpPr>
            <a:spLocks noChangeArrowheads="1"/>
          </p:cNvSpPr>
          <p:nvPr/>
        </p:nvSpPr>
        <p:spPr bwMode="auto">
          <a:xfrm>
            <a:off x="611188" y="2085975"/>
            <a:ext cx="7704137" cy="4032250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lnSpc>
                <a:spcPct val="200000"/>
              </a:lnSpc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Quando uma criança bate num irmão, recebe um olhar desaprovador e de desapontamento, provocando-lhe uma sensação de perda porque não recebe o olhar carinhoso e de quando se porta bem.</a:t>
            </a:r>
          </a:p>
          <a:p>
            <a:pPr marL="342900" indent="-342900">
              <a:lnSpc>
                <a:spcPct val="200000"/>
              </a:lnSpc>
              <a:defRPr/>
            </a:pPr>
            <a:r>
              <a:rPr lang="pt-PT" b="1" dirty="0">
                <a:solidFill>
                  <a:srgbClr val="000066"/>
                </a:solidFill>
                <a:latin typeface="Lucida Sans" panose="020B0602040502020204" pitchFamily="34" charset="0"/>
              </a:rPr>
              <a:t>Se nunca tivesse experimentado sentimentos positivos não teria sensação de perda ou frustração que a motivassem a modificar o comportamento</a:t>
            </a:r>
            <a:endParaRPr lang="pt-PT" sz="2000" dirty="0">
              <a:solidFill>
                <a:srgbClr val="000066"/>
              </a:solidFill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 crianças são capazes de se </a:t>
            </a:r>
            <a:r>
              <a:rPr lang="pt-PT" sz="2200" b="1" dirty="0" err="1" smtClean="0">
                <a:solidFill>
                  <a:srgbClr val="000066"/>
                </a:solidFill>
              </a:rPr>
              <a:t>automotivarem</a:t>
            </a:r>
            <a:r>
              <a:rPr lang="pt-PT" sz="2200" b="1" dirty="0" smtClean="0">
                <a:solidFill>
                  <a:srgbClr val="000066"/>
                </a:solidFill>
              </a:rPr>
              <a:t> constantemente através da tentativa de alcançar os seus </a:t>
            </a:r>
            <a:r>
              <a:rPr lang="pt-PT" sz="2200" b="1" dirty="0" err="1" smtClean="0">
                <a:solidFill>
                  <a:srgbClr val="000066"/>
                </a:solidFill>
              </a:rPr>
              <a:t>objetivos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 expectativas são o cerne de qualquer abordagem da disciplina</a:t>
            </a:r>
          </a:p>
          <a:p>
            <a:pPr eaLnBrk="1" hangingPunct="1">
              <a:lnSpc>
                <a:spcPct val="16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Os pais esperam que a criança aprenda na escola, seja membro da comunidade, se preocupe com os outros, e gere empatia</a:t>
            </a: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395269" name="Rectangle 5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72708" name="Rectangle 6"/>
          <p:cNvSpPr>
            <a:spLocks noChangeArrowheads="1"/>
          </p:cNvSpPr>
          <p:nvPr/>
        </p:nvSpPr>
        <p:spPr bwMode="auto">
          <a:xfrm>
            <a:off x="467544" y="1144588"/>
            <a:ext cx="84249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altLang="pt-PT" sz="2200" b="1" dirty="0">
                <a:solidFill>
                  <a:srgbClr val="990000"/>
                </a:solidFill>
              </a:rPr>
              <a:t>limites, de organização e </a:t>
            </a:r>
            <a:r>
              <a:rPr lang="pt-PT" altLang="pt-PT" sz="2200" b="1" dirty="0" smtClean="0">
                <a:solidFill>
                  <a:srgbClr val="990000"/>
                </a:solidFill>
              </a:rPr>
              <a:t>de expectativas</a:t>
            </a:r>
            <a:endParaRPr lang="pt-PT" altLang="pt-PT" sz="2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468153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1. Protecção </a:t>
            </a:r>
            <a:r>
              <a:rPr lang="pt-PT" sz="2400" b="1" dirty="0" smtClean="0">
                <a:solidFill>
                  <a:srgbClr val="990000"/>
                </a:solidFill>
              </a:rPr>
              <a:t>física e de segurança</a:t>
            </a:r>
            <a:r>
              <a:rPr lang="pt-PT" sz="2000" dirty="0" smtClean="0">
                <a:solidFill>
                  <a:srgbClr val="CC3300"/>
                </a:solidFill>
              </a:rPr>
              <a:t> 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000" b="1" dirty="0" smtClean="0"/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000" b="1" dirty="0" smtClean="0"/>
              <a:t>					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000" b="1" dirty="0" smtClean="0"/>
              <a:t>		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000" b="1" dirty="0" smtClean="0"/>
              <a:t>	</a:t>
            </a:r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000" b="1" dirty="0" smtClean="0"/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000" b="1" dirty="0" smtClean="0"/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000" b="1" dirty="0" smtClean="0"/>
          </a:p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endParaRPr lang="pt-PT" sz="2000" b="1" dirty="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63938" y="2781300"/>
            <a:ext cx="4681537" cy="9350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pt-PT" altLang="pt-PT" sz="2000" b="1">
                <a:solidFill>
                  <a:srgbClr val="000066"/>
                </a:solidFill>
                <a:latin typeface="Lucida Sans" pitchFamily="34" charset="0"/>
              </a:rPr>
              <a:t>Hipersensibilidade ao som e</a:t>
            </a:r>
          </a:p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pt-PT" altLang="pt-PT" sz="2000" b="1">
                <a:solidFill>
                  <a:srgbClr val="000066"/>
                </a:solidFill>
                <a:latin typeface="Lucida Sans" pitchFamily="34" charset="0"/>
              </a:rPr>
              <a:t>contacto físico</a:t>
            </a:r>
          </a:p>
          <a:p>
            <a:pPr eaLnBrk="1" hangingPunct="1"/>
            <a:endParaRPr lang="pt-PT" altLang="pt-PT" sz="20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708400" y="4941888"/>
            <a:ext cx="3529013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PT" altLang="pt-PT" sz="2000" b="1">
                <a:solidFill>
                  <a:srgbClr val="000066"/>
                </a:solidFill>
                <a:latin typeface="Lucida Sans" pitchFamily="34" charset="0"/>
              </a:rPr>
              <a:t>Baixo tónus muscular</a:t>
            </a:r>
          </a:p>
          <a:p>
            <a:pPr eaLnBrk="1" hangingPunct="1"/>
            <a:r>
              <a:rPr lang="pt-PT" altLang="pt-PT" sz="2000" b="1">
                <a:solidFill>
                  <a:srgbClr val="000066"/>
                </a:solidFill>
                <a:latin typeface="Lucida Sans" pitchFamily="34" charset="0"/>
              </a:rPr>
              <a:t>Apatia</a:t>
            </a:r>
          </a:p>
          <a:p>
            <a:pPr eaLnBrk="1" hangingPunct="1"/>
            <a:r>
              <a:rPr lang="pt-PT" altLang="pt-PT" sz="2000" b="1">
                <a:solidFill>
                  <a:srgbClr val="000066"/>
                </a:solidFill>
                <a:latin typeface="Lucida Sans" pitchFamily="34" charset="0"/>
              </a:rPr>
              <a:t>Indiferença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5288" y="1844675"/>
            <a:ext cx="4321175" cy="865188"/>
          </a:xfrm>
          <a:prstGeom prst="rect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PT" altLang="pt-PT" sz="2000" b="1">
                <a:latin typeface="Lucida Sans" pitchFamily="34" charset="0"/>
              </a:rPr>
              <a:t>Recém-Nascidos Inseridos em </a:t>
            </a:r>
          </a:p>
          <a:p>
            <a:pPr algn="ctr" eaLnBrk="1" hangingPunct="1"/>
            <a:r>
              <a:rPr lang="pt-PT" altLang="pt-PT" sz="2000" b="1">
                <a:latin typeface="Lucida Sans" pitchFamily="34" charset="0"/>
              </a:rPr>
              <a:t>ambientes caóticos</a:t>
            </a:r>
          </a:p>
        </p:txBody>
      </p:sp>
      <p:sp>
        <p:nvSpPr>
          <p:cNvPr id="361478" name="Rectangle 6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4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331913" y="2636838"/>
            <a:ext cx="71437" cy="1225550"/>
          </a:xfrm>
          <a:prstGeom prst="rect">
            <a:avLst/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611188" y="2709863"/>
            <a:ext cx="2592387" cy="863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690240376 h 21600"/>
              <a:gd name="T4" fmla="*/ 2147483647 w 21600"/>
              <a:gd name="T5" fmla="*/ 1380480793 h 21600"/>
              <a:gd name="T6" fmla="*/ 2147483647 w 21600"/>
              <a:gd name="T7" fmla="*/ 69024037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68313" y="3933825"/>
            <a:ext cx="4032250" cy="792163"/>
          </a:xfrm>
          <a:prstGeom prst="rect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PT" altLang="pt-PT" sz="2000" b="1">
                <a:latin typeface="Lucida Sans" pitchFamily="34" charset="0"/>
              </a:rPr>
              <a:t>Recém-Nascidos Alvo de </a:t>
            </a:r>
          </a:p>
          <a:p>
            <a:pPr algn="ctr" eaLnBrk="1" hangingPunct="1"/>
            <a:r>
              <a:rPr lang="pt-PT" altLang="pt-PT" sz="2000" b="1">
                <a:latin typeface="Lucida Sans" pitchFamily="34" charset="0"/>
              </a:rPr>
              <a:t>Negligência sensorial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611188" y="5013325"/>
            <a:ext cx="2592387" cy="863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690240376 h 21600"/>
              <a:gd name="T4" fmla="*/ 2147483647 w 21600"/>
              <a:gd name="T5" fmla="*/ 1380480793 h 21600"/>
              <a:gd name="T6" fmla="*/ 2147483647 w 21600"/>
              <a:gd name="T7" fmla="*/ 69024037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331913" y="4867275"/>
            <a:ext cx="71437" cy="1225550"/>
          </a:xfrm>
          <a:prstGeom prst="rect">
            <a:avLst/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351837" cy="48275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sz="2000" dirty="0" smtClean="0"/>
              <a:t> </a:t>
            </a:r>
            <a:endParaRPr lang="pt-PT" sz="2000" b="1" dirty="0" smtClean="0"/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  <a:defRPr/>
            </a:pPr>
            <a:endParaRPr lang="pt-PT" sz="2000" b="1" dirty="0" smtClean="0"/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Disciplina é ensinar e não punir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Os castigos corporais não são uma alternativa à disciplina, não respeitam a criança e tendem a reduzir a sua auto-estima</a:t>
            </a: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50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raiva pode ficar armazenada até explodir mais tarde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000" b="1" dirty="0" smtClean="0"/>
              <a:t>		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000" b="1" dirty="0" smtClean="0"/>
              <a:t>	</a:t>
            </a: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539750" y="333375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351837" cy="4827587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sz="2000" dirty="0" smtClean="0"/>
              <a:t> </a:t>
            </a:r>
            <a:endParaRPr lang="pt-PT" sz="2000" b="1" dirty="0" smtClean="0"/>
          </a:p>
          <a:p>
            <a:pPr eaLnBrk="1" hangingPunct="1">
              <a:lnSpc>
                <a:spcPct val="200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Vivemos numa sociedade violenta e o uso da violência como forma de resolver os problemas transmite à criança uma mensagem errada, a de resolver a frustração e raiva com violência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Necessidade de disciplina implica ensinar a criança a controlar-se	</a:t>
            </a:r>
            <a:r>
              <a:rPr lang="pt-PT" sz="2200" b="1" dirty="0" smtClean="0"/>
              <a:t>	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000" b="1" dirty="0" smtClean="0"/>
              <a:t>	</a:t>
            </a:r>
          </a:p>
        </p:txBody>
      </p:sp>
      <p:sp>
        <p:nvSpPr>
          <p:cNvPr id="398339" name="Rectangle 3"/>
          <p:cNvSpPr>
            <a:spLocks noChangeArrowheads="1"/>
          </p:cNvSpPr>
          <p:nvPr/>
        </p:nvSpPr>
        <p:spPr bwMode="auto">
          <a:xfrm>
            <a:off x="539750" y="333375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2159" cy="4827588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As crianças que limitam as suas agressões e mau comportamento exclusivamente por medo, estão predispostas a comportarem-se bem na presença da autoridade, …..porque é ela quem aplica o castigo</a:t>
            </a: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Medo em excesso pode provocar na criança ansiedade, podendo inibir a assertividade</a:t>
            </a: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539750" y="333375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2159" cy="4827588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</a:p>
          <a:p>
            <a:pPr eaLnBrk="1" hangingPunct="1">
              <a:lnSpc>
                <a:spcPct val="205000"/>
              </a:lnSpc>
              <a:buFont typeface="Wingdings" pitchFamily="2" charset="2"/>
              <a:buChar char="n"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À medida que vão crescendo, as crianças disciplinadas através do </a:t>
            </a:r>
            <a:r>
              <a:rPr lang="pt-PT" sz="2200" b="1" dirty="0" smtClean="0">
                <a:solidFill>
                  <a:srgbClr val="990000"/>
                </a:solidFill>
              </a:rPr>
              <a:t>medo</a:t>
            </a:r>
            <a:r>
              <a:rPr lang="pt-PT" sz="2200" b="1" dirty="0" smtClean="0">
                <a:solidFill>
                  <a:srgbClr val="000066"/>
                </a:solidFill>
              </a:rPr>
              <a:t> tornam-se mais vulneráveis a problemas relacionados com o álcool, as drogas, e a comportamentos delinquentes</a:t>
            </a:r>
          </a:p>
          <a:p>
            <a:pPr eaLnBrk="1" hangingPunct="1">
              <a:lnSpc>
                <a:spcPct val="125000"/>
              </a:lnSpc>
              <a:buClr>
                <a:srgbClr val="000066"/>
              </a:buClr>
              <a:buFont typeface="Wingdings" pitchFamily="2" charset="2"/>
              <a:buChar char="n"/>
              <a:defRPr/>
            </a:pPr>
            <a:endParaRPr lang="pt-PT" sz="2200" b="1" dirty="0" smtClean="0">
              <a:solidFill>
                <a:srgbClr val="000066"/>
              </a:solidFill>
            </a:endParaRPr>
          </a:p>
        </p:txBody>
      </p:sp>
      <p:sp>
        <p:nvSpPr>
          <p:cNvPr id="400387" name="Rectangle 3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5"/>
          <p:cNvGrpSpPr>
            <a:grpSpLocks/>
          </p:cNvGrpSpPr>
          <p:nvPr/>
        </p:nvGrpSpPr>
        <p:grpSpPr bwMode="auto">
          <a:xfrm>
            <a:off x="539750" y="1196975"/>
            <a:ext cx="8012113" cy="4751388"/>
            <a:chOff x="340" y="754"/>
            <a:chExt cx="5047" cy="2993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0" y="754"/>
              <a:ext cx="5047" cy="2993"/>
            </a:xfrm>
            <a:prstGeom prst="rect">
              <a:avLst/>
            </a:prstGeom>
            <a:noFill/>
            <a:ln w="57150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" name="_s1028"/>
            <p:cNvSpPr>
              <a:spLocks noChangeArrowheads="1" noTextEdit="1"/>
            </p:cNvSpPr>
            <p:nvPr/>
          </p:nvSpPr>
          <p:spPr bwMode="auto">
            <a:xfrm>
              <a:off x="1564" y="890"/>
              <a:ext cx="2572" cy="1527"/>
            </a:xfrm>
            <a:custGeom>
              <a:avLst/>
              <a:gdLst>
                <a:gd name="G0" fmla="+- -5816884 0 0"/>
                <a:gd name="G1" fmla="+- -7895100 0 0"/>
                <a:gd name="G2" fmla="+- -5816884 0 -7895100"/>
                <a:gd name="G3" fmla="+- 10800 0 0"/>
                <a:gd name="G4" fmla="+- 0 0 -581688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600 0 0"/>
                <a:gd name="G9" fmla="+- 0 0 -7895100"/>
                <a:gd name="G10" fmla="+- 6600 0 2700"/>
                <a:gd name="G11" fmla="cos G10 -5816884"/>
                <a:gd name="G12" fmla="sin G10 -5816884"/>
                <a:gd name="G13" fmla="cos 13500 -5816884"/>
                <a:gd name="G14" fmla="sin 13500 -5816884"/>
                <a:gd name="G15" fmla="+- G11 10800 0"/>
                <a:gd name="G16" fmla="+- G12 10800 0"/>
                <a:gd name="G17" fmla="+- G13 10800 0"/>
                <a:gd name="G18" fmla="+- G14 10800 0"/>
                <a:gd name="G19" fmla="*/ 6600 1 2"/>
                <a:gd name="G20" fmla="+- G19 5400 0"/>
                <a:gd name="G21" fmla="cos G20 -5816884"/>
                <a:gd name="G22" fmla="sin G20 -5816884"/>
                <a:gd name="G23" fmla="+- G21 10800 0"/>
                <a:gd name="G24" fmla="+- G12 G23 G22"/>
                <a:gd name="G25" fmla="+- G22 G23 G11"/>
                <a:gd name="G26" fmla="cos 10800 -5816884"/>
                <a:gd name="G27" fmla="sin 10800 -5816884"/>
                <a:gd name="G28" fmla="cos 6600 -5816884"/>
                <a:gd name="G29" fmla="sin 6600 -581688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95100"/>
                <a:gd name="G36" fmla="sin G34 -7895100"/>
                <a:gd name="G37" fmla="+/ -7895100 -581688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600 G39"/>
                <a:gd name="G43" fmla="sin 66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75 w 21600"/>
                <a:gd name="T5" fmla="*/ 349 h 21600"/>
                <a:gd name="T6" fmla="*/ 6388 w 21600"/>
                <a:gd name="T7" fmla="*/ 3301 h 21600"/>
                <a:gd name="T8" fmla="*/ 9134 w 21600"/>
                <a:gd name="T9" fmla="*/ 4413 h 21600"/>
                <a:gd name="T10" fmla="*/ 11092 w 21600"/>
                <a:gd name="T11" fmla="*/ -2697 h 21600"/>
                <a:gd name="T12" fmla="*/ 15786 w 21600"/>
                <a:gd name="T13" fmla="*/ 2206 h 21600"/>
                <a:gd name="T14" fmla="*/ 10884 w 21600"/>
                <a:gd name="T15" fmla="*/ 69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942" y="4201"/>
                  </a:moveTo>
                  <a:cubicBezTo>
                    <a:pt x="10895" y="4200"/>
                    <a:pt x="10847" y="4200"/>
                    <a:pt x="10800" y="4200"/>
                  </a:cubicBezTo>
                  <a:cubicBezTo>
                    <a:pt x="9623" y="4199"/>
                    <a:pt x="8467" y="4514"/>
                    <a:pt x="7453" y="5111"/>
                  </a:cubicBezTo>
                  <a:lnTo>
                    <a:pt x="5323" y="1491"/>
                  </a:lnTo>
                  <a:cubicBezTo>
                    <a:pt x="6983" y="514"/>
                    <a:pt x="8874" y="-1"/>
                    <a:pt x="10800" y="0"/>
                  </a:cubicBezTo>
                  <a:cubicBezTo>
                    <a:pt x="10877" y="0"/>
                    <a:pt x="10955" y="0"/>
                    <a:pt x="11033" y="2"/>
                  </a:cubicBezTo>
                  <a:lnTo>
                    <a:pt x="11092" y="-2697"/>
                  </a:lnTo>
                  <a:lnTo>
                    <a:pt x="15786" y="2206"/>
                  </a:lnTo>
                  <a:lnTo>
                    <a:pt x="10884" y="6900"/>
                  </a:lnTo>
                  <a:lnTo>
                    <a:pt x="10942" y="4201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5" name="_s1029"/>
            <p:cNvSpPr>
              <a:spLocks noChangeArrowheads="1" noTextEdit="1"/>
            </p:cNvSpPr>
            <p:nvPr/>
          </p:nvSpPr>
          <p:spPr bwMode="auto">
            <a:xfrm rot="4320000">
              <a:off x="4045" y="1451"/>
              <a:ext cx="1529" cy="1131"/>
            </a:xfrm>
            <a:custGeom>
              <a:avLst/>
              <a:gdLst>
                <a:gd name="G0" fmla="+- -1688942 0 0"/>
                <a:gd name="G1" fmla="+- -9011806 0 0"/>
                <a:gd name="G2" fmla="+- -1688942 0 -9011806"/>
                <a:gd name="G3" fmla="+- 10800 0 0"/>
                <a:gd name="G4" fmla="+- 0 0 -168894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3808 0 0"/>
                <a:gd name="G9" fmla="+- 0 0 -9011806"/>
                <a:gd name="G10" fmla="+- 3808 0 2700"/>
                <a:gd name="G11" fmla="cos G10 -1688942"/>
                <a:gd name="G12" fmla="sin G10 -1688942"/>
                <a:gd name="G13" fmla="cos 13500 -1688942"/>
                <a:gd name="G14" fmla="sin 13500 -1688942"/>
                <a:gd name="G15" fmla="+- G11 10800 0"/>
                <a:gd name="G16" fmla="+- G12 10800 0"/>
                <a:gd name="G17" fmla="+- G13 10800 0"/>
                <a:gd name="G18" fmla="+- G14 10800 0"/>
                <a:gd name="G19" fmla="*/ 3808 1 2"/>
                <a:gd name="G20" fmla="+- G19 5400 0"/>
                <a:gd name="G21" fmla="cos G20 -1688942"/>
                <a:gd name="G22" fmla="sin G20 -1688942"/>
                <a:gd name="G23" fmla="+- G21 10800 0"/>
                <a:gd name="G24" fmla="+- G12 G23 G22"/>
                <a:gd name="G25" fmla="+- G22 G23 G11"/>
                <a:gd name="G26" fmla="cos 10800 -1688942"/>
                <a:gd name="G27" fmla="sin 10800 -1688942"/>
                <a:gd name="G28" fmla="cos 3808 -1688942"/>
                <a:gd name="G29" fmla="sin 3808 -168894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011806"/>
                <a:gd name="G36" fmla="sin G34 -9011806"/>
                <a:gd name="G37" fmla="+/ -9011806 -168894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3808 G39"/>
                <a:gd name="G43" fmla="sin 380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370 w 21600"/>
                <a:gd name="T5" fmla="*/ 114 h 21600"/>
                <a:gd name="T6" fmla="*/ 5414 w 21600"/>
                <a:gd name="T7" fmla="*/ 5866 h 21600"/>
                <a:gd name="T8" fmla="*/ 11353 w 21600"/>
                <a:gd name="T9" fmla="*/ 7032 h 21600"/>
                <a:gd name="T10" fmla="*/ 22957 w 21600"/>
                <a:gd name="T11" fmla="*/ 4930 h 21600"/>
                <a:gd name="T12" fmla="*/ 20071 w 21600"/>
                <a:gd name="T13" fmla="*/ 13204 h 21600"/>
                <a:gd name="T14" fmla="*/ 11797 w 21600"/>
                <a:gd name="T15" fmla="*/ 1031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4229" y="9144"/>
                  </a:moveTo>
                  <a:cubicBezTo>
                    <a:pt x="13593" y="7828"/>
                    <a:pt x="12261" y="6992"/>
                    <a:pt x="10800" y="6992"/>
                  </a:cubicBezTo>
                  <a:cubicBezTo>
                    <a:pt x="9732" y="6991"/>
                    <a:pt x="8713" y="7440"/>
                    <a:pt x="7992" y="8227"/>
                  </a:cubicBezTo>
                  <a:lnTo>
                    <a:pt x="2836" y="3504"/>
                  </a:lnTo>
                  <a:cubicBezTo>
                    <a:pt x="4881" y="1271"/>
                    <a:pt x="7771" y="-1"/>
                    <a:pt x="10800" y="0"/>
                  </a:cubicBezTo>
                  <a:cubicBezTo>
                    <a:pt x="14944" y="0"/>
                    <a:pt x="18723" y="2371"/>
                    <a:pt x="20525" y="6104"/>
                  </a:cubicBezTo>
                  <a:lnTo>
                    <a:pt x="22957" y="4930"/>
                  </a:lnTo>
                  <a:lnTo>
                    <a:pt x="20071" y="13204"/>
                  </a:lnTo>
                  <a:lnTo>
                    <a:pt x="11797" y="10318"/>
                  </a:lnTo>
                  <a:lnTo>
                    <a:pt x="14229" y="9144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6" name="_s1030"/>
            <p:cNvSpPr>
              <a:spLocks noChangeArrowheads="1" noTextEdit="1"/>
            </p:cNvSpPr>
            <p:nvPr/>
          </p:nvSpPr>
          <p:spPr bwMode="auto">
            <a:xfrm rot="8640000">
              <a:off x="2019" y="1933"/>
              <a:ext cx="2568" cy="1526"/>
            </a:xfrm>
            <a:custGeom>
              <a:avLst/>
              <a:gdLst>
                <a:gd name="G0" fmla="+- -403746 0 0"/>
                <a:gd name="G1" fmla="+- -3884586 0 0"/>
                <a:gd name="G2" fmla="+- -403746 0 -3884586"/>
                <a:gd name="G3" fmla="+- 10800 0 0"/>
                <a:gd name="G4" fmla="+- 0 0 -40374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612 0 0"/>
                <a:gd name="G9" fmla="+- 0 0 -3884586"/>
                <a:gd name="G10" fmla="+- 7612 0 2700"/>
                <a:gd name="G11" fmla="cos G10 -403746"/>
                <a:gd name="G12" fmla="sin G10 -403746"/>
                <a:gd name="G13" fmla="cos 13500 -403746"/>
                <a:gd name="G14" fmla="sin 13500 -403746"/>
                <a:gd name="G15" fmla="+- G11 10800 0"/>
                <a:gd name="G16" fmla="+- G12 10800 0"/>
                <a:gd name="G17" fmla="+- G13 10800 0"/>
                <a:gd name="G18" fmla="+- G14 10800 0"/>
                <a:gd name="G19" fmla="*/ 7612 1 2"/>
                <a:gd name="G20" fmla="+- G19 5400 0"/>
                <a:gd name="G21" fmla="cos G20 -403746"/>
                <a:gd name="G22" fmla="sin G20 -403746"/>
                <a:gd name="G23" fmla="+- G21 10800 0"/>
                <a:gd name="G24" fmla="+- G12 G23 G22"/>
                <a:gd name="G25" fmla="+- G22 G23 G11"/>
                <a:gd name="G26" fmla="cos 10800 -403746"/>
                <a:gd name="G27" fmla="sin 10800 -403746"/>
                <a:gd name="G28" fmla="cos 7612 -403746"/>
                <a:gd name="G29" fmla="sin 7612 -40374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3884586"/>
                <a:gd name="G36" fmla="sin G34 -3884586"/>
                <a:gd name="G37" fmla="+/ -3884586 -40374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612 G39"/>
                <a:gd name="G43" fmla="sin 7612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9886 w 21600"/>
                <a:gd name="T5" fmla="*/ 4962 h 21600"/>
                <a:gd name="T6" fmla="*/ 15503 w 21600"/>
                <a:gd name="T7" fmla="*/ 2886 h 21600"/>
                <a:gd name="T8" fmla="*/ 17204 w 21600"/>
                <a:gd name="T9" fmla="*/ 6685 h 21600"/>
                <a:gd name="T10" fmla="*/ 24222 w 21600"/>
                <a:gd name="T11" fmla="*/ 9351 h 21600"/>
                <a:gd name="T12" fmla="*/ 20412 w 21600"/>
                <a:gd name="T13" fmla="*/ 14081 h 21600"/>
                <a:gd name="T14" fmla="*/ 15683 w 21600"/>
                <a:gd name="T15" fmla="*/ 10272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368" y="9983"/>
                  </a:moveTo>
                  <a:cubicBezTo>
                    <a:pt x="18110" y="7601"/>
                    <a:pt x="16748" y="5480"/>
                    <a:pt x="14689" y="4256"/>
                  </a:cubicBezTo>
                  <a:lnTo>
                    <a:pt x="16318" y="1516"/>
                  </a:lnTo>
                  <a:cubicBezTo>
                    <a:pt x="19239" y="3252"/>
                    <a:pt x="21172" y="6262"/>
                    <a:pt x="21537" y="9640"/>
                  </a:cubicBezTo>
                  <a:lnTo>
                    <a:pt x="24222" y="9351"/>
                  </a:lnTo>
                  <a:lnTo>
                    <a:pt x="20412" y="14081"/>
                  </a:lnTo>
                  <a:lnTo>
                    <a:pt x="15683" y="10272"/>
                  </a:lnTo>
                  <a:lnTo>
                    <a:pt x="18368" y="9983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7" name="_s1031"/>
            <p:cNvSpPr>
              <a:spLocks noChangeArrowheads="1" noTextEdit="1"/>
            </p:cNvSpPr>
            <p:nvPr/>
          </p:nvSpPr>
          <p:spPr bwMode="auto">
            <a:xfrm rot="17280000">
              <a:off x="860" y="1005"/>
              <a:ext cx="1527" cy="2568"/>
            </a:xfrm>
            <a:custGeom>
              <a:avLst/>
              <a:gdLst>
                <a:gd name="G0" fmla="+- -5123967 0 0"/>
                <a:gd name="G1" fmla="+- -8769775 0 0"/>
                <a:gd name="G2" fmla="+- -5123967 0 -8769775"/>
                <a:gd name="G3" fmla="+- 10800 0 0"/>
                <a:gd name="G4" fmla="+- 0 0 -5123967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438 0 0"/>
                <a:gd name="G9" fmla="+- 0 0 -8769775"/>
                <a:gd name="G10" fmla="+- 7438 0 2700"/>
                <a:gd name="G11" fmla="cos G10 -5123967"/>
                <a:gd name="G12" fmla="sin G10 -5123967"/>
                <a:gd name="G13" fmla="cos 13500 -5123967"/>
                <a:gd name="G14" fmla="sin 13500 -5123967"/>
                <a:gd name="G15" fmla="+- G11 10800 0"/>
                <a:gd name="G16" fmla="+- G12 10800 0"/>
                <a:gd name="G17" fmla="+- G13 10800 0"/>
                <a:gd name="G18" fmla="+- G14 10800 0"/>
                <a:gd name="G19" fmla="*/ 7438 1 2"/>
                <a:gd name="G20" fmla="+- G19 5400 0"/>
                <a:gd name="G21" fmla="cos G20 -5123967"/>
                <a:gd name="G22" fmla="sin G20 -5123967"/>
                <a:gd name="G23" fmla="+- G21 10800 0"/>
                <a:gd name="G24" fmla="+- G12 G23 G22"/>
                <a:gd name="G25" fmla="+- G22 G23 G11"/>
                <a:gd name="G26" fmla="cos 10800 -5123967"/>
                <a:gd name="G27" fmla="sin 10800 -5123967"/>
                <a:gd name="G28" fmla="cos 7438 -5123967"/>
                <a:gd name="G29" fmla="sin 7438 -5123967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769775"/>
                <a:gd name="G36" fmla="sin G34 -8769775"/>
                <a:gd name="G37" fmla="+/ -8769775 -5123967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438 G39"/>
                <a:gd name="G43" fmla="sin 743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7822 w 21600"/>
                <a:gd name="T5" fmla="*/ 418 h 21600"/>
                <a:gd name="T6" fmla="*/ 4486 w 21600"/>
                <a:gd name="T7" fmla="*/ 4220 h 21600"/>
                <a:gd name="T8" fmla="*/ 8749 w 21600"/>
                <a:gd name="T9" fmla="*/ 3650 h 21600"/>
                <a:gd name="T10" fmla="*/ 13564 w 21600"/>
                <a:gd name="T11" fmla="*/ -2415 h 21600"/>
                <a:gd name="T12" fmla="*/ 16955 w 21600"/>
                <a:gd name="T13" fmla="*/ 2771 h 21600"/>
                <a:gd name="T14" fmla="*/ 11770 w 21600"/>
                <a:gd name="T15" fmla="*/ 6162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322" y="3519"/>
                  </a:moveTo>
                  <a:cubicBezTo>
                    <a:pt x="11822" y="3414"/>
                    <a:pt x="11311" y="3362"/>
                    <a:pt x="10800" y="3362"/>
                  </a:cubicBezTo>
                  <a:cubicBezTo>
                    <a:pt x="8880" y="3361"/>
                    <a:pt x="7035" y="4104"/>
                    <a:pt x="5650" y="5432"/>
                  </a:cubicBezTo>
                  <a:lnTo>
                    <a:pt x="3322" y="3007"/>
                  </a:lnTo>
                  <a:cubicBezTo>
                    <a:pt x="5333" y="1077"/>
                    <a:pt x="8012" y="-1"/>
                    <a:pt x="10800" y="0"/>
                  </a:cubicBezTo>
                  <a:cubicBezTo>
                    <a:pt x="11542" y="0"/>
                    <a:pt x="12283" y="76"/>
                    <a:pt x="13011" y="228"/>
                  </a:cubicBezTo>
                  <a:lnTo>
                    <a:pt x="13564" y="-2415"/>
                  </a:lnTo>
                  <a:lnTo>
                    <a:pt x="16955" y="2771"/>
                  </a:lnTo>
                  <a:lnTo>
                    <a:pt x="11770" y="6162"/>
                  </a:lnTo>
                  <a:lnTo>
                    <a:pt x="12322" y="3519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8" name="_s1032"/>
            <p:cNvSpPr>
              <a:spLocks noChangeArrowheads="1"/>
            </p:cNvSpPr>
            <p:nvPr/>
          </p:nvSpPr>
          <p:spPr bwMode="auto">
            <a:xfrm>
              <a:off x="3516" y="1043"/>
              <a:ext cx="944" cy="5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Sentir-se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respeitado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PT" altLang="pt-PT" sz="1400" b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latin typeface="Lucida Sans Typewriter" pitchFamily="49" charset="0"/>
              </a:endParaRPr>
            </a:p>
          </p:txBody>
        </p:sp>
        <p:sp>
          <p:nvSpPr>
            <p:cNvPr id="9" name="_s1033"/>
            <p:cNvSpPr>
              <a:spLocks noChangeArrowheads="1"/>
            </p:cNvSpPr>
            <p:nvPr/>
          </p:nvSpPr>
          <p:spPr bwMode="auto">
            <a:xfrm>
              <a:off x="3787" y="3022"/>
              <a:ext cx="1554" cy="561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Sentido de objectivos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Interiores e valores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profundos</a:t>
              </a: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 Typewriter" pitchFamily="49" charset="0"/>
                </a:rPr>
                <a:t>	</a:t>
              </a:r>
            </a:p>
          </p:txBody>
        </p:sp>
        <p:sp>
          <p:nvSpPr>
            <p:cNvPr id="10" name="_s1034"/>
            <p:cNvSpPr>
              <a:spLocks noChangeArrowheads="1"/>
            </p:cNvSpPr>
            <p:nvPr/>
          </p:nvSpPr>
          <p:spPr bwMode="auto">
            <a:xfrm>
              <a:off x="567" y="2795"/>
              <a:ext cx="1498" cy="81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Sentir-se acarinhado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e bem interiormente,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mesmo sem a figura da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autoridade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PT" altLang="pt-PT" sz="1400" b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latin typeface="Lucida Sans Typewriter" pitchFamily="49" charset="0"/>
              </a:endParaRPr>
            </a:p>
          </p:txBody>
        </p:sp>
        <p:sp>
          <p:nvSpPr>
            <p:cNvPr id="11" name="_s1035"/>
            <p:cNvSpPr>
              <a:spLocks noChangeArrowheads="1"/>
            </p:cNvSpPr>
            <p:nvPr/>
          </p:nvSpPr>
          <p:spPr bwMode="auto">
            <a:xfrm>
              <a:off x="1020" y="1043"/>
              <a:ext cx="1178" cy="56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Sensação de ser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acarinhado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400" b="1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latin typeface="Lucida Sans" panose="020B0602030504090204" pitchFamily="34" charset="0"/>
                </a:rPr>
                <a:t>pelos outros</a:t>
              </a:r>
            </a:p>
          </p:txBody>
        </p:sp>
      </p:grpSp>
      <p:sp>
        <p:nvSpPr>
          <p:cNvPr id="394257" name="Rectangle 17"/>
          <p:cNvSpPr>
            <a:spLocks noChangeArrowheads="1"/>
          </p:cNvSpPr>
          <p:nvPr/>
        </p:nvSpPr>
        <p:spPr bwMode="auto">
          <a:xfrm>
            <a:off x="539750" y="1889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  <p:sp>
        <p:nvSpPr>
          <p:cNvPr id="394258" name="Rectangle 18"/>
          <p:cNvSpPr>
            <a:spLocks noChangeArrowheads="1"/>
          </p:cNvSpPr>
          <p:nvPr/>
        </p:nvSpPr>
        <p:spPr bwMode="auto">
          <a:xfrm>
            <a:off x="1908175" y="2708275"/>
            <a:ext cx="5543550" cy="1584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PT" sz="1600" b="1" dirty="0">
                <a:solidFill>
                  <a:srgbClr val="000066"/>
                </a:solidFill>
                <a:latin typeface="Lucida Sans" panose="020B0602040502020204" pitchFamily="34" charset="0"/>
              </a:rPr>
              <a:t>As crianças e adolescentes que percorreram </a:t>
            </a:r>
          </a:p>
          <a:p>
            <a:pPr algn="ctr">
              <a:defRPr/>
            </a:pPr>
            <a:r>
              <a:rPr lang="pt-PT" sz="1600" b="1" dirty="0">
                <a:solidFill>
                  <a:srgbClr val="000066"/>
                </a:solidFill>
                <a:latin typeface="Lucida Sans" panose="020B0602040502020204" pitchFamily="34" charset="0"/>
              </a:rPr>
              <a:t>este caminho passam a agradar a si </a:t>
            </a:r>
          </a:p>
          <a:p>
            <a:pPr algn="ctr">
              <a:defRPr/>
            </a:pPr>
            <a:r>
              <a:rPr lang="pt-PT" sz="1600" b="1" dirty="0">
                <a:solidFill>
                  <a:srgbClr val="000066"/>
                </a:solidFill>
                <a:latin typeface="Lucida Sans" panose="020B0602040502020204" pitchFamily="34" charset="0"/>
              </a:rPr>
              <a:t>próprios e não só aos professores, agindo </a:t>
            </a:r>
          </a:p>
          <a:p>
            <a:pPr algn="ctr">
              <a:defRPr/>
            </a:pPr>
            <a:r>
              <a:rPr lang="pt-PT" sz="1600" b="1" dirty="0">
                <a:solidFill>
                  <a:srgbClr val="000066"/>
                </a:solidFill>
                <a:latin typeface="Lucida Sans" panose="020B0602040502020204" pitchFamily="34" charset="0"/>
              </a:rPr>
              <a:t>de acordo com os seus valores profundos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96622" cy="4611688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990000"/>
                </a:solidFill>
              </a:rPr>
              <a:t>15. Estabelecer </a:t>
            </a:r>
            <a:r>
              <a:rPr lang="pt-PT" sz="2200" b="1" dirty="0" smtClean="0">
                <a:solidFill>
                  <a:srgbClr val="990000"/>
                </a:solidFill>
              </a:rPr>
              <a:t>limites, de organização e de expectativas</a:t>
            </a:r>
            <a:r>
              <a:rPr lang="pt-PT" sz="2200" dirty="0" smtClean="0">
                <a:solidFill>
                  <a:srgbClr val="000066"/>
                </a:solidFill>
              </a:rPr>
              <a:t> </a:t>
            </a:r>
          </a:p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Dois dos componentes mais importantes da disciplina:</a:t>
            </a:r>
          </a:p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	</a:t>
            </a:r>
            <a:r>
              <a:rPr lang="pt-PT" sz="2200" b="1" dirty="0" smtClean="0">
                <a:solidFill>
                  <a:srgbClr val="990000"/>
                </a:solidFill>
                <a:cs typeface="Arial" charset="0"/>
              </a:rPr>
              <a:t>Consistência</a:t>
            </a: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 – Comportamentos consistentes 						no tempo</a:t>
            </a:r>
          </a:p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	</a:t>
            </a:r>
            <a:r>
              <a:rPr lang="pt-PT" sz="2200" b="1" dirty="0" smtClean="0">
                <a:solidFill>
                  <a:srgbClr val="990000"/>
                </a:solidFill>
                <a:cs typeface="Arial" charset="0"/>
              </a:rPr>
              <a:t>Conveniência</a:t>
            </a:r>
            <a:r>
              <a:rPr lang="pt-PT" sz="2200" b="1" dirty="0" smtClean="0">
                <a:solidFill>
                  <a:srgbClr val="000066"/>
                </a:solidFill>
                <a:cs typeface="Arial" charset="0"/>
              </a:rPr>
              <a:t> - Grau de estabelecimento de limites adequado para o nível de desenvolvimento da criança e oportuno no tempo</a:t>
            </a:r>
            <a:endParaRPr lang="pt-PT" sz="2200" dirty="0" smtClean="0">
              <a:solidFill>
                <a:srgbClr val="000066"/>
              </a:solidFill>
            </a:endParaRPr>
          </a:p>
        </p:txBody>
      </p:sp>
      <p:sp>
        <p:nvSpPr>
          <p:cNvPr id="279564" name="Rectangle 12"/>
          <p:cNvSpPr>
            <a:spLocks noChangeArrowheads="1"/>
          </p:cNvSpPr>
          <p:nvPr/>
        </p:nvSpPr>
        <p:spPr bwMode="auto">
          <a:xfrm>
            <a:off x="539750" y="404813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0872" y="116632"/>
            <a:ext cx="8229600" cy="720080"/>
          </a:xfrm>
        </p:spPr>
        <p:txBody>
          <a:bodyPr/>
          <a:lstStyle/>
          <a:p>
            <a:pPr algn="ctr"/>
            <a:r>
              <a:rPr lang="pt-PT" sz="2400" b="1" dirty="0" smtClean="0">
                <a:solidFill>
                  <a:srgbClr val="002060"/>
                </a:solidFill>
                <a:latin typeface="Lucida Sans" panose="020B0602030504020204" pitchFamily="34" charset="0"/>
              </a:rPr>
              <a:t>BIBLIOGRAFIA PRINCIPAL</a:t>
            </a:r>
            <a:endParaRPr lang="pt-PT" sz="2400" b="1" dirty="0">
              <a:solidFill>
                <a:srgbClr val="002060"/>
              </a:solidFill>
              <a:latin typeface="Lucida Sans" panose="020B0602030504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7F629-7CDD-4FDF-B3BF-EDEC2C04CD55}" type="slidenum">
              <a:rPr lang="pt-PT" smtClean="0"/>
              <a:pPr>
                <a:defRPr/>
              </a:pPr>
              <a:t>76</a:t>
            </a:fld>
            <a:endParaRPr lang="pt-PT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4136" y="980728"/>
            <a:ext cx="835292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pt-PT" sz="1600" b="1" dirty="0">
                <a:solidFill>
                  <a:srgbClr val="002060"/>
                </a:solidFill>
                <a:latin typeface="Lucida Sans" panose="020B0602030504020204" pitchFamily="34" charset="0"/>
              </a:rPr>
              <a:t>BRAZELTON, T.B. ; GREENSPAN S. I. – </a:t>
            </a:r>
            <a:r>
              <a:rPr lang="pt-PT" sz="1600" b="1" i="1" dirty="0">
                <a:solidFill>
                  <a:srgbClr val="002060"/>
                </a:solidFill>
                <a:latin typeface="Lucida Sans" panose="020B0602030504020204" pitchFamily="34" charset="0"/>
              </a:rPr>
              <a:t>A criança e o seu mundo. Requisitos essenciais para o crescimento e aprendizagem</a:t>
            </a:r>
            <a:r>
              <a:rPr lang="pt-PT" sz="1600" b="1" dirty="0">
                <a:solidFill>
                  <a:srgbClr val="002060"/>
                </a:solidFill>
                <a:latin typeface="Lucida Sans" panose="020B0602030504020204" pitchFamily="34" charset="0"/>
              </a:rPr>
              <a:t>.</a:t>
            </a:r>
            <a:r>
              <a:rPr lang="pt-PT" sz="1600" b="1" i="1" dirty="0">
                <a:solidFill>
                  <a:srgbClr val="002060"/>
                </a:solidFill>
                <a:latin typeface="Lucida Sans" panose="020B0602030504020204" pitchFamily="34" charset="0"/>
              </a:rPr>
              <a:t> </a:t>
            </a:r>
            <a:r>
              <a:rPr lang="pt-PT" sz="1600" b="1" dirty="0">
                <a:solidFill>
                  <a:srgbClr val="002060"/>
                </a:solidFill>
                <a:latin typeface="Lucida Sans" panose="020B0602030504020204" pitchFamily="34" charset="0"/>
              </a:rPr>
              <a:t>Lisboa: Editorial Presença, 2002.</a:t>
            </a:r>
            <a:endParaRPr lang="pt-PT" sz="1600" dirty="0">
              <a:solidFill>
                <a:srgbClr val="002060"/>
              </a:solidFill>
              <a:latin typeface="Lucida Sans" panose="020B0602030504020204" pitchFamily="34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HOCKENBERRY, Marilyn J. </a:t>
            </a:r>
            <a:r>
              <a:rPr kumimoji="0" lang="pt-PT" altLang="pt-PT" sz="1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A Influência da Família </a:t>
            </a:r>
            <a:r>
              <a:rPr lang="pt-PT" altLang="pt-PT" sz="1600" b="1" dirty="0" smtClean="0">
                <a:solidFill>
                  <a:srgbClr val="002060"/>
                </a:solidFill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na Promoção da Saúde da Criança. In </a:t>
            </a: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HOCKENBERRY, Marilyn J.; WILSON, David; </a:t>
            </a:r>
            <a:r>
              <a:rPr kumimoji="0" lang="pt-PT" altLang="pt-PT" sz="16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Wong</a:t>
            </a:r>
            <a:r>
              <a:rPr kumimoji="0" lang="pt-PT" altLang="pt-PT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 - Enfermagem da Criança e do Adolescente</a:t>
            </a: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. Tradução da 9ª Ed. Loures: Lusociência Edições Técnicas e Científicas Lda. 2014. ISBN 978-989748-1.</a:t>
            </a:r>
          </a:p>
          <a:p>
            <a:pPr algn="just" eaLnBrk="0" hangingPunct="0">
              <a:lnSpc>
                <a:spcPct val="150000"/>
              </a:lnSpc>
            </a:pP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THIBODEAUX, A. G. ; </a:t>
            </a:r>
            <a:r>
              <a:rPr kumimoji="0" lang="pt-PT" altLang="pt-PT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Mooney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-Doyle</a:t>
            </a:r>
            <a:r>
              <a:rPr lang="pt-PT" altLang="pt-PT" sz="1600" b="1" dirty="0" smtClean="0">
                <a:solidFill>
                  <a:srgbClr val="002060"/>
                </a:solidFill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 Kim; K. Influências Sociais, Culturais e Religiosas na Promoção da Saúde da Criança. In </a:t>
            </a: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HOCKENBERRY, Marilyn J.; WILSON, David; </a:t>
            </a:r>
            <a:r>
              <a:rPr kumimoji="0" lang="pt-PT" altLang="pt-PT" sz="16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Wong</a:t>
            </a:r>
            <a:r>
              <a:rPr kumimoji="0" lang="pt-PT" altLang="pt-PT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 - Enfermagem da Criança e do Adolescente</a:t>
            </a:r>
            <a:r>
              <a:rPr kumimoji="0" lang="pt-PT" altLang="pt-PT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Lucida Sans" panose="020B0602030504020204" pitchFamily="34" charset="0"/>
                <a:ea typeface="Times New Roman" pitchFamily="18" charset="0"/>
                <a:cs typeface="Arial" pitchFamily="34" charset="0"/>
              </a:rPr>
              <a:t>. Tradução da 9ª Ed. Loures: Lusociência Edições Técnicas e Científicas Lda. 2014. ISBN 978-989748-1.</a:t>
            </a:r>
            <a:r>
              <a:rPr lang="pt-PT" sz="1600" b="1" dirty="0" smtClean="0">
                <a:solidFill>
                  <a:srgbClr val="002060"/>
                </a:solidFill>
                <a:latin typeface="Lucida Sans" panose="020B0602030504020204" pitchFamily="34" charset="0"/>
              </a:rPr>
              <a:t> </a:t>
            </a:r>
          </a:p>
          <a:p>
            <a:pPr algn="just" eaLnBrk="0" hangingPunct="0">
              <a:lnSpc>
                <a:spcPct val="150000"/>
              </a:lnSpc>
            </a:pPr>
            <a:r>
              <a:rPr lang="pt-PT" sz="1600" b="1" dirty="0" smtClean="0">
                <a:solidFill>
                  <a:srgbClr val="002060"/>
                </a:solidFill>
                <a:latin typeface="Lucida Sans" panose="020B0602030504020204" pitchFamily="34" charset="0"/>
              </a:rPr>
              <a:t>PORTUGAL - DIRECÇÃO-GERAL DA SAÚDE - DGS. </a:t>
            </a:r>
            <a:r>
              <a:rPr lang="pt-PT" sz="1600" b="1" i="1" dirty="0" smtClean="0">
                <a:solidFill>
                  <a:srgbClr val="002060"/>
                </a:solidFill>
                <a:latin typeface="Lucida Sans" panose="020B0602030504020204" pitchFamily="34" charset="0"/>
              </a:rPr>
              <a:t>Programa Nacional Saúde Infantil e Juvenil</a:t>
            </a:r>
            <a:r>
              <a:rPr lang="pt-PT" sz="1600" b="1" dirty="0" smtClean="0">
                <a:solidFill>
                  <a:srgbClr val="002060"/>
                </a:solidFill>
                <a:latin typeface="Lucida Sans" panose="020B0602030504020204" pitchFamily="34" charset="0"/>
              </a:rPr>
              <a:t>. Lisboa. 2013</a:t>
            </a:r>
            <a:endParaRPr lang="pt-PT" sz="1600" dirty="0" smtClean="0">
              <a:solidFill>
                <a:srgbClr val="002060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86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13788" cy="4752975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 smtClean="0">
                <a:solidFill>
                  <a:srgbClr val="990000"/>
                </a:solidFill>
              </a:rPr>
              <a:t>1. Protecção </a:t>
            </a:r>
            <a:r>
              <a:rPr lang="pt-PT" sz="2400" b="1" dirty="0" smtClean="0">
                <a:solidFill>
                  <a:srgbClr val="990000"/>
                </a:solidFill>
              </a:rPr>
              <a:t>física e de segurança</a:t>
            </a:r>
            <a:r>
              <a:rPr lang="pt-PT" dirty="0" smtClean="0"/>
              <a:t> </a:t>
            </a:r>
            <a:endParaRPr lang="pt-PT" sz="18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18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Portanto</a:t>
            </a:r>
          </a:p>
          <a:p>
            <a:pPr eaLnBrk="1" hangingPunct="1">
              <a:lnSpc>
                <a:spcPct val="18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 </a:t>
            </a:r>
            <a:r>
              <a:rPr lang="pt-PT" sz="2200" b="1" dirty="0" err="1" smtClean="0">
                <a:solidFill>
                  <a:srgbClr val="000066"/>
                </a:solidFill>
              </a:rPr>
              <a:t>suscetibildade</a:t>
            </a:r>
            <a:r>
              <a:rPr lang="pt-PT" sz="2200" b="1" dirty="0" smtClean="0">
                <a:solidFill>
                  <a:srgbClr val="000066"/>
                </a:solidFill>
              </a:rPr>
              <a:t> genética e outros </a:t>
            </a:r>
            <a:r>
              <a:rPr lang="pt-PT" sz="2200" b="1" dirty="0" err="1">
                <a:solidFill>
                  <a:srgbClr val="000066"/>
                </a:solidFill>
              </a:rPr>
              <a:t>f</a:t>
            </a:r>
            <a:r>
              <a:rPr lang="pt-PT" sz="2200" b="1" dirty="0" err="1" smtClean="0">
                <a:solidFill>
                  <a:srgbClr val="000066"/>
                </a:solidFill>
              </a:rPr>
              <a:t>atores</a:t>
            </a:r>
            <a:r>
              <a:rPr lang="pt-PT" sz="2200" b="1" dirty="0" smtClean="0">
                <a:solidFill>
                  <a:srgbClr val="000066"/>
                </a:solidFill>
              </a:rPr>
              <a:t> em interacção, </a:t>
            </a:r>
          </a:p>
          <a:p>
            <a:pPr eaLnBrk="1" hangingPunct="1">
              <a:lnSpc>
                <a:spcPct val="18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actuando em cascata, sugerem a existência de um </a:t>
            </a:r>
            <a:r>
              <a:rPr lang="pt-PT" sz="2200" b="1" i="1" dirty="0" smtClean="0">
                <a:solidFill>
                  <a:srgbClr val="800000"/>
                </a:solidFill>
              </a:rPr>
              <a:t>risco</a:t>
            </a:r>
            <a:r>
              <a:rPr lang="pt-PT" sz="2200" b="1" dirty="0" smtClean="0">
                <a:solidFill>
                  <a:srgbClr val="800000"/>
                </a:solidFill>
              </a:rPr>
              <a:t> </a:t>
            </a:r>
          </a:p>
          <a:p>
            <a:pPr eaLnBrk="1" hangingPunct="1">
              <a:lnSpc>
                <a:spcPct val="18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i="1" dirty="0" smtClean="0">
                <a:solidFill>
                  <a:srgbClr val="800000"/>
                </a:solidFill>
              </a:rPr>
              <a:t>cumulativo </a:t>
            </a:r>
            <a:r>
              <a:rPr lang="pt-PT" sz="2200" b="1" i="1" dirty="0" smtClean="0">
                <a:solidFill>
                  <a:srgbClr val="000066"/>
                </a:solidFill>
              </a:rPr>
              <a:t>que pode ajudar a explicar </a:t>
            </a:r>
            <a:r>
              <a:rPr lang="pt-PT" sz="2200" b="1" dirty="0" smtClean="0">
                <a:solidFill>
                  <a:srgbClr val="000066"/>
                </a:solidFill>
              </a:rPr>
              <a:t>disfunções sociais, </a:t>
            </a:r>
          </a:p>
          <a:p>
            <a:pPr eaLnBrk="1" hangingPunct="1">
              <a:lnSpc>
                <a:spcPct val="18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de aprendizagem, emocionais</a:t>
            </a:r>
            <a:r>
              <a:rPr lang="pt-PT" sz="2200" dirty="0" smtClean="0"/>
              <a:t>…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sz="4400" dirty="0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6"/>
          <p:cNvSpPr>
            <a:spLocks/>
          </p:cNvSpPr>
          <p:nvPr/>
        </p:nvSpPr>
        <p:spPr bwMode="auto">
          <a:xfrm>
            <a:off x="1187450" y="2857500"/>
            <a:ext cx="7488238" cy="3019425"/>
          </a:xfrm>
          <a:prstGeom prst="borderCallout1">
            <a:avLst>
              <a:gd name="adj1" fmla="val -2523"/>
              <a:gd name="adj2" fmla="val 98431"/>
              <a:gd name="adj3" fmla="val -2523"/>
              <a:gd name="adj4" fmla="val -9889"/>
            </a:avLst>
          </a:prstGeom>
          <a:solidFill>
            <a:srgbClr val="99FF33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1800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7993063" cy="388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pt-PT" sz="2400" b="1" dirty="0">
                <a:solidFill>
                  <a:srgbClr val="990000"/>
                </a:solidFill>
              </a:rPr>
              <a:t>1</a:t>
            </a:r>
            <a:r>
              <a:rPr lang="pt-PT" sz="2400" b="1" dirty="0" smtClean="0">
                <a:solidFill>
                  <a:srgbClr val="990000"/>
                </a:solidFill>
              </a:rPr>
              <a:t>. Protecção </a:t>
            </a:r>
            <a:r>
              <a:rPr lang="pt-PT" sz="2400" b="1" dirty="0" smtClean="0">
                <a:solidFill>
                  <a:srgbClr val="990000"/>
                </a:solidFill>
              </a:rPr>
              <a:t>física e segurança</a:t>
            </a:r>
            <a:r>
              <a:rPr lang="pt-PT" sz="2400" dirty="0" smtClean="0">
                <a:solidFill>
                  <a:srgbClr val="000066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Qualquer um destes </a:t>
            </a:r>
            <a:r>
              <a:rPr lang="pt-PT" sz="2200" b="1" dirty="0" err="1">
                <a:solidFill>
                  <a:srgbClr val="000066"/>
                </a:solidFill>
              </a:rPr>
              <a:t>f</a:t>
            </a:r>
            <a:r>
              <a:rPr lang="pt-PT" sz="2200" b="1" dirty="0" err="1" smtClean="0">
                <a:solidFill>
                  <a:srgbClr val="000066"/>
                </a:solidFill>
              </a:rPr>
              <a:t>atores</a:t>
            </a:r>
            <a:r>
              <a:rPr lang="pt-PT" sz="2200" b="1" dirty="0" smtClean="0">
                <a:solidFill>
                  <a:srgbClr val="000066"/>
                </a:solidFill>
              </a:rPr>
              <a:t> pode aumentar a probabilidade</a:t>
            </a:r>
            <a:r>
              <a:rPr lang="pt-PT" sz="2400" b="1" dirty="0" smtClean="0">
                <a:solidFill>
                  <a:srgbClr val="00006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400" b="1" dirty="0" smtClean="0">
                <a:solidFill>
                  <a:srgbClr val="000066"/>
                </a:solidFill>
              </a:rPr>
              <a:t>			</a:t>
            </a:r>
            <a:r>
              <a:rPr lang="pt-PT" sz="2200" b="1" dirty="0" smtClean="0">
                <a:solidFill>
                  <a:srgbClr val="000066"/>
                </a:solidFill>
              </a:rPr>
              <a:t>Problemas de aprendizagem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Comportamento </a:t>
            </a:r>
            <a:r>
              <a:rPr lang="pt-PT" sz="2200" b="1" dirty="0" err="1" smtClean="0">
                <a:solidFill>
                  <a:srgbClr val="000066"/>
                </a:solidFill>
              </a:rPr>
              <a:t>antissocial</a:t>
            </a:r>
            <a:endParaRPr lang="pt-PT" sz="2200" b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Dificuldades em fazer amizades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Dificuldades na interpretação de 			sinais sociais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Dificuldades em organizar o pensamento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PT" sz="2200" b="1" dirty="0" smtClean="0">
                <a:solidFill>
                  <a:srgbClr val="000066"/>
                </a:solidFill>
              </a:rPr>
              <a:t>			Dificuldades em manter o sentido da 			realidade</a:t>
            </a:r>
            <a:endParaRPr lang="pt-PT" sz="2400" b="1" dirty="0" smtClean="0">
              <a:solidFill>
                <a:srgbClr val="000066"/>
              </a:solidFill>
            </a:endParaRPr>
          </a:p>
        </p:txBody>
      </p:sp>
      <p:sp>
        <p:nvSpPr>
          <p:cNvPr id="401421" name="Rectangle 13"/>
          <p:cNvSpPr>
            <a:spLocks noChangeArrowheads="1"/>
          </p:cNvSpPr>
          <p:nvPr/>
        </p:nvSpPr>
        <p:spPr bwMode="auto">
          <a:xfrm>
            <a:off x="539750" y="260350"/>
            <a:ext cx="8047038" cy="863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Crescimento e desenvolvimento da criança</a:t>
            </a:r>
            <a:b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</a:br>
            <a:r>
              <a:rPr lang="pt-PT" sz="2400" b="1" dirty="0" err="1" smtClean="0">
                <a:solidFill>
                  <a:srgbClr val="000066"/>
                </a:solidFill>
                <a:latin typeface="Lucida Sans" panose="020B0602040502020204" pitchFamily="34" charset="0"/>
              </a:rPr>
              <a:t>Fatores</a:t>
            </a:r>
            <a:r>
              <a:rPr lang="pt-PT" sz="2400" b="1" dirty="0" smtClean="0">
                <a:solidFill>
                  <a:srgbClr val="000066"/>
                </a:solidFill>
                <a:latin typeface="Lucida Sans" panose="020B0602040502020204" pitchFamily="34" charset="0"/>
              </a:rPr>
              <a:t> </a:t>
            </a:r>
            <a:r>
              <a:rPr lang="pt-PT" sz="2400" b="1" dirty="0">
                <a:solidFill>
                  <a:srgbClr val="000066"/>
                </a:solidFill>
                <a:latin typeface="Lucida Sans" panose="020B0602040502020204" pitchFamily="34" charset="0"/>
              </a:rPr>
              <a:t>Específicos</a:t>
            </a:r>
            <a:endParaRPr lang="pt-PT" dirty="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elo de apresentação predefinido">
  <a:themeElements>
    <a:clrScheme name="1_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8617</TotalTime>
  <Words>3513</Words>
  <Application>Microsoft Office PowerPoint</Application>
  <PresentationFormat>Apresentação no Ecrã (4:3)</PresentationFormat>
  <Paragraphs>525</Paragraphs>
  <Slides>76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76</vt:i4>
      </vt:variant>
    </vt:vector>
  </HeadingPairs>
  <TitlesOfParts>
    <vt:vector size="77" baseType="lpstr">
      <vt:lpstr>1_Modelo de apresentação predefinido</vt:lpstr>
      <vt:lpstr>CRESCIMENTO E DESENVOLVIMENTO DA CRIANÇA – FATORES INFLUENCIADORES</vt:lpstr>
      <vt:lpstr>Crescimento e desenvolvimento da criança - Fatores Gerais</vt:lpstr>
      <vt:lpstr>Crescimento e desenvolvimento da criança - Fatores Específicos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VACINAÇÃO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BIBLIOGRAFIA PRINCIPAL</vt:lpstr>
    </vt:vector>
  </TitlesOfParts>
  <Company>eseaf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DSENVOLVIMENTO DA CRIANÇA ATÉ À IDADE ESCOLAR  ETAPAS E COMPETÊNCIAS FUNCIONAIS</dc:title>
  <dc:creator>japostolo</dc:creator>
  <cp:lastModifiedBy>Jorge Apostolo</cp:lastModifiedBy>
  <cp:revision>53</cp:revision>
  <dcterms:created xsi:type="dcterms:W3CDTF">2006-09-27T14:22:16Z</dcterms:created>
  <dcterms:modified xsi:type="dcterms:W3CDTF">2015-09-28T07:59:06Z</dcterms:modified>
</cp:coreProperties>
</file>