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56" autoAdjust="0"/>
  </p:normalViewPr>
  <p:slideViewPr>
    <p:cSldViewPr>
      <p:cViewPr>
        <p:scale>
          <a:sx n="78" d="100"/>
          <a:sy n="78" d="100"/>
        </p:scale>
        <p:origin x="-172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65E63-E097-4FEF-A285-2D2AE07AC014}" type="datetimeFigureOut">
              <a:rPr lang="pt-PT" smtClean="0"/>
              <a:t>26-10-2015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4863E-1E2D-471B-9EA3-B28353DB43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41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FE5A-ABCB-4D4B-B462-431F68C22E5C}" type="datetime1">
              <a:rPr lang="pt-PT" smtClean="0"/>
              <a:t>26-10-2015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6CB7-5337-4668-86C0-1E46C2E74613}" type="datetime1">
              <a:rPr lang="pt-PT" smtClean="0"/>
              <a:t>26-10-2015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A165-6256-492D-A397-FCF3F03E851F}" type="datetime1">
              <a:rPr lang="pt-PT" smtClean="0"/>
              <a:t>26-10-2015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DCB18-5777-486C-A71E-1E8BC2293C79}" type="datetime1">
              <a:rPr lang="pt-PT" smtClean="0"/>
              <a:t>26-10-2015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8D8D-45B0-4FEC-BC7C-85870DD3DC81}" type="datetime1">
              <a:rPr lang="pt-PT" smtClean="0"/>
              <a:t>26-10-2015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5AEE-533E-49BB-9813-4D1017C00449}" type="datetime1">
              <a:rPr lang="pt-PT" smtClean="0"/>
              <a:t>26-10-2015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1813-F11D-4927-AA7C-E585B9C95D8E}" type="datetime1">
              <a:rPr lang="pt-PT" smtClean="0"/>
              <a:t>26-10-2015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D3D4-C59C-47EA-989D-7246D68DB84E}" type="datetime1">
              <a:rPr lang="pt-PT" smtClean="0"/>
              <a:t>26-10-2015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0D1-F4D9-4B9A-A28E-0831C89F38F7}" type="datetime1">
              <a:rPr lang="pt-PT" smtClean="0"/>
              <a:t>26-10-2015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23-F1C9-4B37-85B2-AF143B8B2C04}" type="datetime1">
              <a:rPr lang="pt-PT" smtClean="0"/>
              <a:t>26-10-2015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9FAF-F470-4369-9B37-D2FCE9860841}" type="datetime1">
              <a:rPr lang="pt-PT" smtClean="0"/>
              <a:t>26-10-2015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601BC-1E08-4426-A4FF-E050904F4FE2}" type="datetime1">
              <a:rPr lang="pt-PT" smtClean="0"/>
              <a:t>26-10-2015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Professor Jorge Apóstolo - 2013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9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PT" sz="2200" b="1" dirty="0" smtClean="0">
                <a:solidFill>
                  <a:srgbClr val="002060"/>
                </a:solidFill>
              </a:rPr>
              <a:t>AVALIAÇÃO DE DESENVOLVIMENTO DO LACTENTE</a:t>
            </a:r>
          </a:p>
          <a:p>
            <a:r>
              <a:rPr lang="pt-PT" sz="2200" b="1" dirty="0" smtClean="0">
                <a:solidFill>
                  <a:srgbClr val="002060"/>
                </a:solidFill>
              </a:rPr>
              <a:t>A PARTIR DE MARY SHERIDAN</a:t>
            </a:r>
            <a:endParaRPr lang="pt-PT" sz="2200" b="1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7086600" cy="9175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000066"/>
                </a:solidFill>
                <a:latin typeface="Arial Narrow" pitchFamily="34" charset="0"/>
              </a:rPr>
              <a:t>ENFERMAGEM DE SAÚDE INFANTIL E PEDIATRIA – AULAS PRÁTICAS</a:t>
            </a:r>
            <a:endParaRPr lang="pt-PT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038600" cy="51816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>
              <a:buNone/>
            </a:pPr>
            <a:r>
              <a:rPr lang="pt-PT" sz="1600" b="1" dirty="0" smtClean="0">
                <a:solidFill>
                  <a:srgbClr val="002060"/>
                </a:solidFill>
              </a:rPr>
              <a:t>PMG</a:t>
            </a:r>
          </a:p>
          <a:p>
            <a:pPr lvl="0"/>
            <a:r>
              <a:rPr lang="pt-PT" sz="2000" b="1" dirty="0">
                <a:solidFill>
                  <a:srgbClr val="002060"/>
                </a:solidFill>
              </a:rPr>
              <a:t>Senta-se sozinho e fica sentado entre 10-15 minutos, sem apoio</a:t>
            </a:r>
            <a:endParaRPr lang="pt-PT" sz="2000" dirty="0">
              <a:solidFill>
                <a:srgbClr val="002060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181600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pt-PT" sz="1600" b="1" dirty="0" smtClean="0">
                <a:solidFill>
                  <a:srgbClr val="002060"/>
                </a:solidFill>
              </a:rPr>
              <a:t>VMF</a:t>
            </a:r>
          </a:p>
          <a:p>
            <a:pPr lvl="0"/>
            <a:r>
              <a:rPr lang="pt-PT" sz="2000" b="1" dirty="0">
                <a:solidFill>
                  <a:srgbClr val="002060"/>
                </a:solidFill>
              </a:rPr>
              <a:t>Leva tudo à boca (incluindo bolachas)</a:t>
            </a:r>
            <a:endParaRPr lang="pt-PT" sz="2000" dirty="0">
              <a:solidFill>
                <a:srgbClr val="002060"/>
              </a:solidFill>
            </a:endParaRPr>
          </a:p>
          <a:p>
            <a:pPr lvl="0"/>
            <a:r>
              <a:rPr lang="pt-PT" sz="2000" b="1" dirty="0">
                <a:solidFill>
                  <a:srgbClr val="002060"/>
                </a:solidFill>
              </a:rPr>
              <a:t>Aponta com indicador, ou seja, empurra pequenos objetos, por exemplo pino/clip, usando o dedo indicador</a:t>
            </a:r>
            <a:endParaRPr lang="pt-PT" sz="2000" dirty="0">
              <a:solidFill>
                <a:srgbClr val="002060"/>
              </a:solidFill>
            </a:endParaRPr>
          </a:p>
          <a:p>
            <a:pPr>
              <a:buNone/>
            </a:pPr>
            <a:endParaRPr lang="pt-PT" sz="2000" dirty="0"/>
          </a:p>
          <a:p>
            <a:endParaRPr lang="pt-PT" dirty="0"/>
          </a:p>
        </p:txBody>
      </p:sp>
      <p:pic>
        <p:nvPicPr>
          <p:cNvPr id="8" name="Imagem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362200"/>
            <a:ext cx="3048000" cy="3733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581400"/>
            <a:ext cx="3200400" cy="2590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609600" y="1524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609600" y="762000"/>
            <a:ext cx="905248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srgbClr val="002060"/>
                </a:solidFill>
              </a:rPr>
              <a:t>9 MESES</a:t>
            </a: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2D1C-3362-4893-A6CD-92823317594A}" type="datetime1">
              <a:rPr lang="pt-PT" smtClean="0"/>
              <a:t>26-10-2015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4906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>
              <a:buNone/>
            </a:pPr>
            <a:endParaRPr lang="pt-PT" sz="1600" b="1" dirty="0" smtClean="0"/>
          </a:p>
          <a:p>
            <a:pPr lvl="0"/>
            <a:r>
              <a:rPr lang="pt-PT" sz="2000" b="1" dirty="0" smtClean="0">
                <a:solidFill>
                  <a:srgbClr val="002060"/>
                </a:solidFill>
              </a:rPr>
              <a:t>Gatinha</a:t>
            </a:r>
            <a:endParaRPr lang="pt-PT" sz="2000" dirty="0">
              <a:solidFill>
                <a:srgbClr val="002060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  <a:solidFill>
            <a:schemeClr val="bg2"/>
          </a:solidFill>
        </p:spPr>
        <p:txBody>
          <a:bodyPr/>
          <a:lstStyle/>
          <a:p>
            <a:pPr lvl="0"/>
            <a:r>
              <a:rPr lang="pt-BR" sz="2000" b="1" dirty="0" smtClean="0">
                <a:solidFill>
                  <a:srgbClr val="002060"/>
                </a:solidFill>
              </a:rPr>
              <a:t>Põe-se </a:t>
            </a:r>
            <a:r>
              <a:rPr lang="pt-BR" sz="2000" b="1" dirty="0">
                <a:solidFill>
                  <a:srgbClr val="002060"/>
                </a:solidFill>
              </a:rPr>
              <a:t>em pé e baixa-se com o apoio de uma ou ambas as </a:t>
            </a:r>
            <a:r>
              <a:rPr lang="pt-BR" sz="2000" b="1" dirty="0" smtClean="0">
                <a:solidFill>
                  <a:srgbClr val="002060"/>
                </a:solidFill>
              </a:rPr>
              <a:t>mãos</a:t>
            </a:r>
            <a:endParaRPr lang="pt-PT" sz="2000" dirty="0">
              <a:solidFill>
                <a:srgbClr val="002060"/>
              </a:solidFill>
            </a:endParaRPr>
          </a:p>
        </p:txBody>
      </p:sp>
      <p:pic>
        <p:nvPicPr>
          <p:cNvPr id="7" name="Imagem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2590800" cy="182880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9" name="Imagem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514600"/>
            <a:ext cx="3429000" cy="3124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609600" y="1524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609600" y="762000"/>
            <a:ext cx="1584921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prstClr val="black"/>
                </a:solidFill>
              </a:rPr>
              <a:t>12 MESES - PMG</a:t>
            </a: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00-E8E2-4256-9B54-2F351772534F}" type="datetime1">
              <a:rPr lang="pt-PT" smtClean="0"/>
              <a:t>26-10-2015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4906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pt-BR" sz="2200" b="1" dirty="0" smtClean="0">
                <a:solidFill>
                  <a:srgbClr val="002060"/>
                </a:solidFill>
              </a:rPr>
              <a:t>Observa os </a:t>
            </a:r>
            <a:r>
              <a:rPr lang="pt-BR" sz="2200" b="1" dirty="0">
                <a:solidFill>
                  <a:srgbClr val="002060"/>
                </a:solidFill>
              </a:rPr>
              <a:t>objetos a cair para o chão, procurando-o no local correto mesmo se fora do seu campo de </a:t>
            </a:r>
            <a:r>
              <a:rPr lang="pt-BR" sz="2200" b="1" dirty="0" smtClean="0">
                <a:solidFill>
                  <a:srgbClr val="002060"/>
                </a:solidFill>
              </a:rPr>
              <a:t>visão</a:t>
            </a:r>
          </a:p>
          <a:p>
            <a:pPr lvl="0">
              <a:lnSpc>
                <a:spcPct val="150000"/>
              </a:lnSpc>
            </a:pPr>
            <a:r>
              <a:rPr lang="pt-BR" sz="2200" b="1" dirty="0">
                <a:solidFill>
                  <a:srgbClr val="002060"/>
                </a:solidFill>
              </a:rPr>
              <a:t>Pinça fina perfeita: pega em pequenos objetos entre o polegar e falange distal do dedo indic.</a:t>
            </a:r>
            <a:endParaRPr lang="pt-PT" sz="2200" dirty="0">
              <a:solidFill>
                <a:srgbClr val="002060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pt-PT" sz="2200" b="1" dirty="0" smtClean="0">
                <a:solidFill>
                  <a:srgbClr val="002060"/>
                </a:solidFill>
              </a:rPr>
              <a:t>Pode procurar objetos</a:t>
            </a:r>
            <a:endParaRPr lang="pt-PT" sz="2200" b="1" dirty="0">
              <a:solidFill>
                <a:srgbClr val="002060"/>
              </a:solidFill>
            </a:endParaRPr>
          </a:p>
        </p:txBody>
      </p:sp>
      <p:pic>
        <p:nvPicPr>
          <p:cNvPr id="8" name="Imagem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286000"/>
            <a:ext cx="3962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09600" y="1524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609600" y="762000"/>
            <a:ext cx="1607363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prstClr val="black"/>
                </a:solidFill>
              </a:rPr>
              <a:t>12 MESES - VMF</a:t>
            </a:r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734B-4160-4F90-9657-62C8E7BB348D}" type="datetime1">
              <a:rPr lang="pt-PT" smtClean="0"/>
              <a:t>26-10-2015</a:t>
            </a:fld>
            <a:endParaRPr lang="en-US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4906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>
                <a:solidFill>
                  <a:srgbClr val="002060"/>
                </a:solidFill>
              </a:rPr>
              <a:t>Compreende </a:t>
            </a:r>
            <a:r>
              <a:rPr lang="pt-BR" sz="2000" b="1" dirty="0">
                <a:solidFill>
                  <a:srgbClr val="002060"/>
                </a:solidFill>
              </a:rPr>
              <a:t>uso de objetos diários (ex: uso de escova de cabelo): jogo funcional</a:t>
            </a:r>
            <a:endParaRPr lang="pt-PT" sz="2000" dirty="0">
              <a:solidFill>
                <a:srgbClr val="002060"/>
              </a:solidFill>
            </a:endParaRPr>
          </a:p>
        </p:txBody>
      </p:sp>
      <p:pic>
        <p:nvPicPr>
          <p:cNvPr id="6" name="Imagem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352800"/>
            <a:ext cx="2895600" cy="2590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09600" y="1524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609600" y="762000"/>
            <a:ext cx="1496756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prstClr val="black"/>
                </a:solidFill>
              </a:rPr>
              <a:t>12 MESES - CAS</a:t>
            </a:r>
          </a:p>
        </p:txBody>
      </p:sp>
      <p:sp>
        <p:nvSpPr>
          <p:cNvPr id="9" name="Marcador de Posição da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1FF14-030E-4F6C-9A81-F1DB5DFA2D0E}" type="datetime1">
              <a:rPr lang="pt-PT" smtClean="0"/>
              <a:t>26-10-2015</a:t>
            </a:fld>
            <a:endParaRPr lang="en-US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002060"/>
                </a:solidFill>
              </a:rPr>
              <a:t>AVALIAÇÃO DE DESENVOLVIMENTO</a:t>
            </a:r>
            <a:endParaRPr lang="pt-PT" sz="2000" b="1" dirty="0">
              <a:solidFill>
                <a:srgbClr val="00206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38600" cy="4525963"/>
          </a:xfr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2200" b="1" dirty="0">
                <a:solidFill>
                  <a:srgbClr val="002060"/>
                </a:solidFill>
              </a:rPr>
              <a:t>Fazendo tração pelas mãos a cabeça cai para a frente ou para </a:t>
            </a:r>
            <a:r>
              <a:rPr lang="pt-BR" sz="2200" b="1" dirty="0" smtClean="0">
                <a:solidFill>
                  <a:srgbClr val="002060"/>
                </a:solidFill>
              </a:rPr>
              <a:t>trás (puxar a sentar)</a:t>
            </a:r>
          </a:p>
          <a:p>
            <a:endParaRPr lang="pt-PT" sz="2400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pt-PT" sz="2200" b="1" dirty="0" smtClean="0">
                <a:solidFill>
                  <a:srgbClr val="002060"/>
                </a:solidFill>
              </a:rPr>
              <a:t>Colocar </a:t>
            </a:r>
            <a:r>
              <a:rPr lang="pt-PT" sz="2200" b="1" dirty="0">
                <a:solidFill>
                  <a:srgbClr val="002060"/>
                </a:solidFill>
              </a:rPr>
              <a:t>o RN  em suspensão ventral: a cabeça permanece abaixo do plano do corpo e membros </a:t>
            </a:r>
            <a:r>
              <a:rPr lang="pt-PT" sz="2200" b="1" dirty="0" err="1">
                <a:solidFill>
                  <a:srgbClr val="002060"/>
                </a:solidFill>
              </a:rPr>
              <a:t>semi-flectidos</a:t>
            </a:r>
            <a:endParaRPr lang="pt-PT" sz="2200" dirty="0">
              <a:solidFill>
                <a:srgbClr val="002060"/>
              </a:solidFill>
            </a:endParaRPr>
          </a:p>
          <a:p>
            <a:endParaRPr lang="pt-PT" dirty="0"/>
          </a:p>
        </p:txBody>
      </p:sp>
      <p:pic>
        <p:nvPicPr>
          <p:cNvPr id="5" name="Imagem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0"/>
            <a:ext cx="3581400" cy="2895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6" name="Imagem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352800"/>
            <a:ext cx="3581400" cy="2590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609600" y="990600"/>
            <a:ext cx="19050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/>
              <a:t>RECÉM-NASCIDO</a:t>
            </a:r>
            <a:endParaRPr lang="pt-PT" b="1" dirty="0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3B30-877C-4F69-B43D-2900FD379663}" type="datetime1">
              <a:rPr lang="pt-PT" smtClean="0"/>
              <a:t>26-10-2015</a:t>
            </a:fld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51816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pt-PT" sz="2000" b="1" dirty="0">
                <a:solidFill>
                  <a:srgbClr val="002060"/>
                </a:solidFill>
              </a:rPr>
              <a:t>Reflexo de Moro: </a:t>
            </a:r>
            <a:r>
              <a:rPr lang="pt-PT" sz="2000" b="1" dirty="0" smtClean="0">
                <a:solidFill>
                  <a:srgbClr val="002060"/>
                </a:solidFill>
              </a:rPr>
              <a:t>RN apoiado, </a:t>
            </a:r>
            <a:r>
              <a:rPr lang="pt-PT" sz="2000" b="1" dirty="0">
                <a:solidFill>
                  <a:srgbClr val="002060"/>
                </a:solidFill>
              </a:rPr>
              <a:t>provoca-se, subitamente, ligeira queda da cabeça (2.5cm) resultando em </a:t>
            </a:r>
            <a:r>
              <a:rPr lang="pt-PT" sz="2000" b="1" dirty="0">
                <a:solidFill>
                  <a:schemeClr val="accent6">
                    <a:lumMod val="50000"/>
                  </a:schemeClr>
                </a:solidFill>
              </a:rPr>
              <a:t>abdução</a:t>
            </a:r>
            <a:r>
              <a:rPr lang="pt-PT" sz="2000" b="1" dirty="0">
                <a:solidFill>
                  <a:srgbClr val="002060"/>
                </a:solidFill>
              </a:rPr>
              <a:t> dos </a:t>
            </a:r>
            <a:r>
              <a:rPr lang="pt-PT" sz="2000" b="1" dirty="0">
                <a:solidFill>
                  <a:schemeClr val="accent6">
                    <a:lumMod val="50000"/>
                  </a:schemeClr>
                </a:solidFill>
              </a:rPr>
              <a:t>membros superiores </a:t>
            </a:r>
            <a:r>
              <a:rPr lang="pt-PT" sz="2000" b="1" dirty="0">
                <a:solidFill>
                  <a:srgbClr val="002060"/>
                </a:solidFill>
              </a:rPr>
              <a:t>e abertura das mãos</a:t>
            </a:r>
            <a:endParaRPr lang="pt-PT" sz="2000" dirty="0">
              <a:solidFill>
                <a:srgbClr val="002060"/>
              </a:solidFill>
            </a:endParaRPr>
          </a:p>
          <a:p>
            <a:endParaRPr lang="pt-PT" sz="2400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  <a:solidFill>
            <a:schemeClr val="bg2"/>
          </a:solidFill>
        </p:spPr>
        <p:txBody>
          <a:bodyPr/>
          <a:lstStyle/>
          <a:p>
            <a:pPr lvl="0"/>
            <a:r>
              <a:rPr lang="pt-PT" sz="2000" b="1" dirty="0" smtClean="0">
                <a:solidFill>
                  <a:srgbClr val="002060"/>
                </a:solidFill>
              </a:rPr>
              <a:t>Em </a:t>
            </a:r>
            <a:r>
              <a:rPr lang="pt-PT" sz="2000" b="1" dirty="0">
                <a:solidFill>
                  <a:srgbClr val="002060"/>
                </a:solidFill>
              </a:rPr>
              <a:t>decúbito ventral: cabeça para o lado, membros </a:t>
            </a:r>
            <a:r>
              <a:rPr lang="pt-PT" sz="2000" b="1" dirty="0" err="1">
                <a:solidFill>
                  <a:srgbClr val="002060"/>
                </a:solidFill>
              </a:rPr>
              <a:t>flectidos</a:t>
            </a:r>
            <a:r>
              <a:rPr lang="pt-PT" sz="2000" b="1" dirty="0">
                <a:solidFill>
                  <a:srgbClr val="002060"/>
                </a:solidFill>
              </a:rPr>
              <a:t>, cotovelos afastados e nádegas elevadas; tenta </a:t>
            </a:r>
            <a:r>
              <a:rPr lang="pt-PT" sz="2000" b="1" dirty="0">
                <a:solidFill>
                  <a:schemeClr val="accent6">
                    <a:lumMod val="50000"/>
                  </a:schemeClr>
                </a:solidFill>
              </a:rPr>
              <a:t>levantar</a:t>
            </a:r>
            <a:r>
              <a:rPr lang="pt-PT" sz="2000" b="1" dirty="0">
                <a:solidFill>
                  <a:srgbClr val="002060"/>
                </a:solidFill>
              </a:rPr>
              <a:t> a </a:t>
            </a:r>
            <a:r>
              <a:rPr lang="pt-PT" sz="2000" b="1" dirty="0" smtClean="0">
                <a:solidFill>
                  <a:srgbClr val="002060"/>
                </a:solidFill>
              </a:rPr>
              <a:t>cabeça</a:t>
            </a:r>
          </a:p>
          <a:p>
            <a:pPr lvl="0">
              <a:buNone/>
            </a:pPr>
            <a:endParaRPr lang="pt-PT" sz="2000" dirty="0"/>
          </a:p>
          <a:p>
            <a:endParaRPr lang="pt-PT" dirty="0"/>
          </a:p>
        </p:txBody>
      </p:sp>
      <p:pic>
        <p:nvPicPr>
          <p:cNvPr id="7" name="Imagem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124200"/>
            <a:ext cx="2971800" cy="3276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8" name="Imagem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276600"/>
            <a:ext cx="3429000" cy="2971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609600" y="2286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4953000" y="3581400"/>
            <a:ext cx="1407758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prstClr val="black"/>
                </a:solidFill>
              </a:rPr>
              <a:t>4- 6 SEMANAS</a:t>
            </a: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9BD-060C-4E38-8EBB-C6C1C1C5C62A}" type="datetime1">
              <a:rPr lang="pt-PT" smtClean="0"/>
              <a:t>26-10-2015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51816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pt-PT" sz="2000" b="1" dirty="0">
                <a:solidFill>
                  <a:srgbClr val="002060"/>
                </a:solidFill>
              </a:rPr>
              <a:t>Decúbito dorsal: </a:t>
            </a:r>
            <a:r>
              <a:rPr lang="pt-PT" sz="2000" b="1" dirty="0">
                <a:solidFill>
                  <a:srgbClr val="C00000"/>
                </a:solidFill>
              </a:rPr>
              <a:t>virando subitamente cabeça do recém-nascido para um lado </a:t>
            </a:r>
            <a:r>
              <a:rPr lang="pt-PT" sz="2000" b="1" dirty="0">
                <a:solidFill>
                  <a:srgbClr val="002060"/>
                </a:solidFill>
              </a:rPr>
              <a:t>observa-se flexão / adução do membro superior ipsilateral e extensão do membro </a:t>
            </a:r>
            <a:r>
              <a:rPr lang="pt-PT" sz="2000" b="1" dirty="0" err="1">
                <a:solidFill>
                  <a:srgbClr val="002060"/>
                </a:solidFill>
              </a:rPr>
              <a:t>contralateral</a:t>
            </a:r>
            <a:r>
              <a:rPr lang="pt-PT" sz="2000" b="1" dirty="0">
                <a:solidFill>
                  <a:srgbClr val="002060"/>
                </a:solidFill>
              </a:rPr>
              <a:t> (reflexo atónico assimétrico do pescoço)</a:t>
            </a:r>
            <a:endParaRPr lang="pt-PT" sz="2000" dirty="0">
              <a:solidFill>
                <a:srgbClr val="002060"/>
              </a:solidFill>
            </a:endParaRPr>
          </a:p>
          <a:p>
            <a:endParaRPr lang="pt-PT" sz="2400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  <a:solidFill>
            <a:schemeClr val="bg2"/>
          </a:solidFill>
        </p:spPr>
        <p:txBody>
          <a:bodyPr/>
          <a:lstStyle/>
          <a:p>
            <a:pPr lvl="0"/>
            <a:r>
              <a:rPr lang="pt-PT" sz="2000" b="1" dirty="0" smtClean="0">
                <a:solidFill>
                  <a:srgbClr val="002060"/>
                </a:solidFill>
              </a:rPr>
              <a:t>Queda </a:t>
            </a:r>
            <a:r>
              <a:rPr lang="pt-PT" sz="2000" b="1" dirty="0">
                <a:solidFill>
                  <a:srgbClr val="002060"/>
                </a:solidFill>
              </a:rPr>
              <a:t>da cabeça se </a:t>
            </a:r>
            <a:r>
              <a:rPr lang="pt-PT" sz="2000" b="1" dirty="0" err="1">
                <a:solidFill>
                  <a:srgbClr val="002060"/>
                </a:solidFill>
              </a:rPr>
              <a:t>tracção</a:t>
            </a:r>
            <a:r>
              <a:rPr lang="pt-PT" sz="2000" b="1" dirty="0">
                <a:solidFill>
                  <a:srgbClr val="002060"/>
                </a:solidFill>
              </a:rPr>
              <a:t> pelas mãos para sentar. Se sentado, dorso em arco e mãos </a:t>
            </a:r>
            <a:r>
              <a:rPr lang="pt-PT" sz="2000" b="1" dirty="0" smtClean="0">
                <a:solidFill>
                  <a:srgbClr val="002060"/>
                </a:solidFill>
              </a:rPr>
              <a:t>fechadas (</a:t>
            </a:r>
            <a:r>
              <a:rPr lang="pt-PT" sz="2000" b="1" dirty="0" smtClean="0">
                <a:solidFill>
                  <a:srgbClr val="C00000"/>
                </a:solidFill>
              </a:rPr>
              <a:t>puxar a sentar</a:t>
            </a:r>
            <a:r>
              <a:rPr lang="pt-PT" sz="2000" b="1" dirty="0" smtClean="0">
                <a:solidFill>
                  <a:srgbClr val="002060"/>
                </a:solidFill>
              </a:rPr>
              <a:t>)</a:t>
            </a:r>
            <a:endParaRPr lang="pt-PT" sz="2000" dirty="0">
              <a:solidFill>
                <a:srgbClr val="002060"/>
              </a:solidFill>
            </a:endParaRPr>
          </a:p>
          <a:p>
            <a:pPr lvl="0">
              <a:buNone/>
            </a:pPr>
            <a:endParaRPr lang="pt-PT" sz="2000" dirty="0"/>
          </a:p>
          <a:p>
            <a:endParaRPr lang="pt-PT" dirty="0"/>
          </a:p>
        </p:txBody>
      </p:sp>
      <p:pic>
        <p:nvPicPr>
          <p:cNvPr id="9" name="Imagem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81400"/>
            <a:ext cx="3048000" cy="2743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352800"/>
            <a:ext cx="3429000" cy="2895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09600" y="1524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609600" y="838200"/>
            <a:ext cx="1407758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srgbClr val="002060"/>
                </a:solidFill>
              </a:rPr>
              <a:t>4- 6 SEMANAS</a:t>
            </a: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18AB-5CAD-4A00-8AE0-C1BA0730C094}" type="datetime1">
              <a:rPr lang="pt-PT" smtClean="0"/>
              <a:t>26-10-2015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4906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pt-PT" sz="2000" b="1" dirty="0" smtClean="0">
                <a:solidFill>
                  <a:srgbClr val="002060"/>
                </a:solidFill>
              </a:rPr>
              <a:t>Se </a:t>
            </a:r>
            <a:r>
              <a:rPr lang="pt-PT" sz="2000" b="1" dirty="0">
                <a:solidFill>
                  <a:srgbClr val="002060"/>
                </a:solidFill>
              </a:rPr>
              <a:t>sentado, dorso em arco e mãos fechadas</a:t>
            </a:r>
            <a:endParaRPr lang="pt-PT" sz="2000" dirty="0">
              <a:solidFill>
                <a:srgbClr val="002060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  <a:solidFill>
            <a:schemeClr val="bg2"/>
          </a:solidFill>
        </p:spPr>
        <p:txBody>
          <a:bodyPr/>
          <a:lstStyle/>
          <a:p>
            <a:pPr lvl="0"/>
            <a:r>
              <a:rPr lang="pt-BR" sz="2000" b="1" dirty="0" smtClean="0">
                <a:solidFill>
                  <a:srgbClr val="002060"/>
                </a:solidFill>
              </a:rPr>
              <a:t>Em </a:t>
            </a:r>
            <a:r>
              <a:rPr lang="pt-BR" sz="2000" b="1" dirty="0">
                <a:solidFill>
                  <a:srgbClr val="002060"/>
                </a:solidFill>
              </a:rPr>
              <a:t>suspensão ventral, cabeça alinhada com o tronco e membros semi-fletidos </a:t>
            </a:r>
            <a:endParaRPr lang="pt-PT" sz="2000" dirty="0">
              <a:solidFill>
                <a:srgbClr val="002060"/>
              </a:solidFill>
            </a:endParaRPr>
          </a:p>
          <a:p>
            <a:endParaRPr lang="pt-PT" dirty="0"/>
          </a:p>
        </p:txBody>
      </p:sp>
      <p:pic>
        <p:nvPicPr>
          <p:cNvPr id="7" name="Imagem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90800"/>
            <a:ext cx="3429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m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286000"/>
            <a:ext cx="3276600" cy="3200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609600" y="1524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609600" y="838200"/>
            <a:ext cx="1407758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prstClr val="black"/>
                </a:solidFill>
              </a:rPr>
              <a:t>4- 6 SEMANAS</a:t>
            </a: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7D6F-DE91-4E0A-998E-2EAAF6D74BDB}" type="datetime1">
              <a:rPr lang="pt-PT" smtClean="0"/>
              <a:t>26-10-2015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4906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pt-PT" sz="2000" b="1" dirty="0">
                <a:solidFill>
                  <a:srgbClr val="002060"/>
                </a:solidFill>
              </a:rPr>
              <a:t>Em decúbito ventral faz apoio nos antebraços </a:t>
            </a:r>
            <a:endParaRPr lang="pt-PT" sz="2000" dirty="0">
              <a:solidFill>
                <a:srgbClr val="002060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  <a:solidFill>
            <a:schemeClr val="bg2"/>
          </a:solidFill>
        </p:spPr>
        <p:txBody>
          <a:bodyPr/>
          <a:lstStyle/>
          <a:p>
            <a:r>
              <a:rPr lang="pt-PT" sz="2000" b="1" dirty="0">
                <a:solidFill>
                  <a:srgbClr val="002060"/>
                </a:solidFill>
              </a:rPr>
              <a:t>Se tração pelas mãos a cabeça apresenta-se </a:t>
            </a:r>
            <a:r>
              <a:rPr lang="pt-PT" sz="2000" b="1" dirty="0" err="1">
                <a:solidFill>
                  <a:srgbClr val="002060"/>
                </a:solidFill>
              </a:rPr>
              <a:t>erecta</a:t>
            </a:r>
            <a:r>
              <a:rPr lang="pt-PT" sz="2000" b="1" dirty="0">
                <a:solidFill>
                  <a:srgbClr val="002060"/>
                </a:solidFill>
              </a:rPr>
              <a:t> com pouca ou nenhuma queda, e coluna dorsal direita (exceto região lombar)</a:t>
            </a:r>
            <a:endParaRPr lang="pt-PT" sz="2000" dirty="0">
              <a:solidFill>
                <a:srgbClr val="002060"/>
              </a:solidFill>
            </a:endParaRPr>
          </a:p>
          <a:p>
            <a:pPr lvl="0"/>
            <a:r>
              <a:rPr lang="pt-BR" sz="2000" b="1" dirty="0" smtClean="0"/>
              <a:t> </a:t>
            </a:r>
            <a:endParaRPr lang="pt-PT" sz="2000" dirty="0"/>
          </a:p>
          <a:p>
            <a:endParaRPr lang="pt-PT" dirty="0"/>
          </a:p>
        </p:txBody>
      </p:sp>
      <p:pic>
        <p:nvPicPr>
          <p:cNvPr id="8" name="Imagem 7"/>
          <p:cNvPicPr/>
          <p:nvPr/>
        </p:nvPicPr>
        <p:blipFill>
          <a:blip r:embed="rId2" cstate="print">
            <a:lum contrast="20000"/>
          </a:blip>
          <a:srcRect l="2242" t="23035"/>
          <a:stretch>
            <a:fillRect/>
          </a:stretch>
        </p:blipFill>
        <p:spPr bwMode="auto">
          <a:xfrm>
            <a:off x="533400" y="2667000"/>
            <a:ext cx="3276600" cy="2819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3" cstate="print">
            <a:lum contrast="20000"/>
          </a:blip>
          <a:srcRect l="4636"/>
          <a:stretch>
            <a:fillRect/>
          </a:stretch>
        </p:blipFill>
        <p:spPr bwMode="auto">
          <a:xfrm>
            <a:off x="4953000" y="2819400"/>
            <a:ext cx="3581400" cy="2667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609600" y="1524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609600" y="838200"/>
            <a:ext cx="1118448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srgbClr val="002060"/>
                </a:solidFill>
              </a:rPr>
              <a:t>3- 4 MESES</a:t>
            </a: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F262-A0F6-4E12-A97B-B0AEDC6CF453}" type="datetime1">
              <a:rPr lang="pt-PT" smtClean="0"/>
              <a:t>26-10-2015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4906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pt-PT" sz="2000" b="1" dirty="0">
                <a:solidFill>
                  <a:srgbClr val="002060"/>
                </a:solidFill>
              </a:rPr>
              <a:t>Em suspensão ventral, a cabeça encontra-se acima da linha do corpo</a:t>
            </a:r>
            <a:endParaRPr lang="pt-PT" sz="2000" dirty="0">
              <a:solidFill>
                <a:srgbClr val="002060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pt-PT" sz="2000" b="1" dirty="0" smtClean="0">
                <a:solidFill>
                  <a:srgbClr val="002060"/>
                </a:solidFill>
              </a:rPr>
              <a:t>VMF</a:t>
            </a:r>
            <a:r>
              <a:rPr lang="pt-BR" sz="2000" b="1" dirty="0" smtClean="0">
                <a:solidFill>
                  <a:srgbClr val="002060"/>
                </a:solidFill>
              </a:rPr>
              <a:t>  (</a:t>
            </a:r>
            <a:r>
              <a:rPr lang="pt-BR" sz="1600" b="1" dirty="0" smtClean="0">
                <a:solidFill>
                  <a:srgbClr val="002060"/>
                </a:solidFill>
              </a:rPr>
              <a:t>Visão e Motricidade Fina)</a:t>
            </a:r>
          </a:p>
          <a:p>
            <a:pPr lvl="0"/>
            <a:r>
              <a:rPr lang="pt-PT" sz="2000" b="1" dirty="0">
                <a:solidFill>
                  <a:srgbClr val="002060"/>
                </a:solidFill>
              </a:rPr>
              <a:t>Mãos abertas, junta-as na linha média e brinca com </a:t>
            </a:r>
            <a:r>
              <a:rPr lang="pt-PT" sz="2000" b="1" dirty="0" smtClean="0">
                <a:solidFill>
                  <a:srgbClr val="002060"/>
                </a:solidFill>
              </a:rPr>
              <a:t>elas</a:t>
            </a:r>
          </a:p>
          <a:p>
            <a:pPr lvl="0"/>
            <a:endParaRPr lang="pt-PT" sz="2000" dirty="0"/>
          </a:p>
          <a:p>
            <a:endParaRPr lang="pt-PT" sz="2000" dirty="0"/>
          </a:p>
          <a:p>
            <a:endParaRPr lang="pt-PT" dirty="0"/>
          </a:p>
        </p:txBody>
      </p:sp>
      <p:pic>
        <p:nvPicPr>
          <p:cNvPr id="7" name="Imagem 6"/>
          <p:cNvPicPr/>
          <p:nvPr/>
        </p:nvPicPr>
        <p:blipFill>
          <a:blip r:embed="rId2" cstate="print">
            <a:lum contrast="20000"/>
          </a:blip>
          <a:srcRect l="3185" t="3818"/>
          <a:stretch>
            <a:fillRect/>
          </a:stretch>
        </p:blipFill>
        <p:spPr bwMode="auto">
          <a:xfrm>
            <a:off x="609600" y="2362200"/>
            <a:ext cx="3352800" cy="3124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9" name="Imagem 8"/>
          <p:cNvPicPr/>
          <p:nvPr/>
        </p:nvPicPr>
        <p:blipFill>
          <a:blip r:embed="rId3" cstate="print">
            <a:lum contrast="24000"/>
          </a:blip>
          <a:srcRect l="3593"/>
          <a:stretch>
            <a:fillRect/>
          </a:stretch>
        </p:blipFill>
        <p:spPr bwMode="auto">
          <a:xfrm>
            <a:off x="4724400" y="2514600"/>
            <a:ext cx="3657600" cy="2971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609600" y="762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609600" y="762000"/>
            <a:ext cx="1071960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srgbClr val="002060"/>
                </a:solidFill>
              </a:rPr>
              <a:t>3-4 MESES</a:t>
            </a: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6690-B2D8-451A-9547-ED14C2D22CAF}" type="datetime1">
              <a:rPr lang="pt-PT" smtClean="0"/>
              <a:t>26-10-2015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50292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pt-PT" sz="2000" b="1" dirty="0">
                <a:solidFill>
                  <a:srgbClr val="002060"/>
                </a:solidFill>
              </a:rPr>
              <a:t>Segura brevemente a roca e move-a em </a:t>
            </a:r>
            <a:r>
              <a:rPr lang="pt-PT" sz="2000" b="1" dirty="0" err="1">
                <a:solidFill>
                  <a:srgbClr val="002060"/>
                </a:solidFill>
              </a:rPr>
              <a:t>direcção</a:t>
            </a:r>
            <a:r>
              <a:rPr lang="pt-PT" sz="2000" b="1" dirty="0">
                <a:solidFill>
                  <a:srgbClr val="002060"/>
                </a:solidFill>
              </a:rPr>
              <a:t> à face, ainda sem coordenação</a:t>
            </a:r>
            <a:endParaRPr lang="pt-PT" sz="2000" dirty="0">
              <a:solidFill>
                <a:srgbClr val="002060"/>
              </a:solidFill>
            </a:endParaRPr>
          </a:p>
          <a:p>
            <a:pPr lvl="0"/>
            <a:r>
              <a:rPr lang="pt-PT" sz="2000" b="1" dirty="0">
                <a:solidFill>
                  <a:srgbClr val="002060"/>
                </a:solidFill>
              </a:rPr>
              <a:t>Segue uma bola pendente em meio círculo horizontalmente (a 15-25cm da face)</a:t>
            </a:r>
            <a:endParaRPr lang="pt-PT" sz="2000" dirty="0">
              <a:solidFill>
                <a:srgbClr val="002060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029200"/>
          </a:xfrm>
          <a:solidFill>
            <a:schemeClr val="bg2"/>
          </a:solidFill>
        </p:spPr>
        <p:txBody>
          <a:bodyPr/>
          <a:lstStyle/>
          <a:p>
            <a:r>
              <a:rPr lang="pt-PT" sz="2000" b="1" dirty="0" smtClean="0">
                <a:solidFill>
                  <a:srgbClr val="002060"/>
                </a:solidFill>
              </a:rPr>
              <a:t>Em </a:t>
            </a:r>
            <a:r>
              <a:rPr lang="pt-PT" sz="2000" b="1" dirty="0">
                <a:solidFill>
                  <a:srgbClr val="002060"/>
                </a:solidFill>
              </a:rPr>
              <a:t>decúbito ventral, faz apoio nas mãos com braços estendidos levantando a cabeça</a:t>
            </a:r>
            <a:endParaRPr lang="pt-PT" sz="2000" dirty="0">
              <a:solidFill>
                <a:srgbClr val="002060"/>
              </a:solidFill>
            </a:endParaRPr>
          </a:p>
          <a:p>
            <a:pPr lvl="0">
              <a:buNone/>
            </a:pPr>
            <a:endParaRPr lang="pt-PT" sz="2000" b="1" dirty="0"/>
          </a:p>
          <a:p>
            <a:endParaRPr lang="pt-PT" sz="2000" dirty="0"/>
          </a:p>
          <a:p>
            <a:endParaRPr lang="pt-PT" dirty="0"/>
          </a:p>
        </p:txBody>
      </p:sp>
      <p:pic>
        <p:nvPicPr>
          <p:cNvPr id="8" name="Imagem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581400"/>
            <a:ext cx="2819400" cy="2667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048000"/>
            <a:ext cx="4038600" cy="3200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609600" y="1524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533400" y="762000"/>
            <a:ext cx="3449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pt-PT" sz="2000" b="1" dirty="0" smtClean="0">
                <a:solidFill>
                  <a:srgbClr val="002060"/>
                </a:solidFill>
              </a:rPr>
              <a:t>VMF</a:t>
            </a:r>
            <a:r>
              <a:rPr lang="pt-BR" sz="2400" b="1" dirty="0" smtClean="0">
                <a:solidFill>
                  <a:srgbClr val="002060"/>
                </a:solidFill>
              </a:rPr>
              <a:t>  (</a:t>
            </a:r>
            <a:r>
              <a:rPr lang="pt-BR" b="1" dirty="0" smtClean="0">
                <a:solidFill>
                  <a:srgbClr val="002060"/>
                </a:solidFill>
              </a:rPr>
              <a:t>Visão e Motricidade Fina)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7467600" y="762000"/>
            <a:ext cx="905248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srgbClr val="002060"/>
                </a:solidFill>
              </a:rPr>
              <a:t>6 MESES</a:t>
            </a:r>
          </a:p>
        </p:txBody>
      </p:sp>
      <p:sp>
        <p:nvSpPr>
          <p:cNvPr id="13" name="Marcador de Posição da Dat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DD389-4FAD-45E1-BD17-6EFA693470B2}" type="datetime1">
              <a:rPr lang="pt-PT" smtClean="0"/>
              <a:t>26-10-2015</a:t>
            </a:fld>
            <a:endParaRPr lang="en-US"/>
          </a:p>
        </p:txBody>
      </p:sp>
      <p:sp>
        <p:nvSpPr>
          <p:cNvPr id="14" name="Marcador de Posição do Número do Diapositivo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" name="Marcador de Posição do Rodapé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8458200" cy="4906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pt-PT" sz="2200" b="1" dirty="0">
                <a:solidFill>
                  <a:srgbClr val="002060"/>
                </a:solidFill>
              </a:rPr>
              <a:t>Faz força para se sentar e mantém-se sentado sem apoio (por breves momentos)</a:t>
            </a:r>
            <a:endParaRPr lang="pt-PT" sz="2200" dirty="0">
              <a:solidFill>
                <a:srgbClr val="002060"/>
              </a:solidFill>
            </a:endParaRPr>
          </a:p>
          <a:p>
            <a:pPr lvl="1"/>
            <a:r>
              <a:rPr lang="pt-PT" sz="2200" b="1" dirty="0">
                <a:solidFill>
                  <a:srgbClr val="002060"/>
                </a:solidFill>
              </a:rPr>
              <a:t>Sentado sem apoio, independente, alcançado entre os 5-9 meses</a:t>
            </a:r>
            <a:endParaRPr lang="pt-PT" sz="2200" dirty="0">
              <a:solidFill>
                <a:srgbClr val="002060"/>
              </a:solidFill>
            </a:endParaRPr>
          </a:p>
          <a:p>
            <a:pPr lvl="1"/>
            <a:r>
              <a:rPr lang="pt-PT" sz="2200" b="1" dirty="0">
                <a:solidFill>
                  <a:srgbClr val="002060"/>
                </a:solidFill>
              </a:rPr>
              <a:t>Dorso direito</a:t>
            </a:r>
            <a:endParaRPr lang="pt-PT" sz="2200" dirty="0">
              <a:solidFill>
                <a:srgbClr val="002060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pPr>
              <a:buNone/>
            </a:pPr>
            <a:endParaRPr lang="pt-PT" sz="2000" dirty="0"/>
          </a:p>
          <a:p>
            <a:endParaRPr lang="pt-PT" dirty="0"/>
          </a:p>
        </p:txBody>
      </p:sp>
      <p:pic>
        <p:nvPicPr>
          <p:cNvPr id="7" name="Imagem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743200"/>
            <a:ext cx="3276600" cy="2362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9" name="Imagem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581400"/>
            <a:ext cx="4184650" cy="2438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AVALIAÇÃO DE DESENVOLVIMENTO</a:t>
            </a:r>
            <a:endParaRPr lang="pt-PT" sz="2000" b="1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609600" y="152400"/>
            <a:ext cx="8229600" cy="639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 DE DESENVOLVIMENTO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609600" y="838200"/>
            <a:ext cx="905248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t-PT" sz="1600" b="1" dirty="0" smtClean="0">
                <a:solidFill>
                  <a:srgbClr val="002060"/>
                </a:solidFill>
              </a:rPr>
              <a:t>6 MESES</a:t>
            </a: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6FC1-A2CB-4AD9-8E20-FF9088064A33}" type="datetime1">
              <a:rPr lang="pt-PT" smtClean="0"/>
              <a:t>26-10-2015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Professor Jorge Apóstolo - 2013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5900</TotalTime>
  <Words>618</Words>
  <Application>Microsoft Office PowerPoint</Application>
  <PresentationFormat>Apresentação no Ecrã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Tema do Office</vt:lpstr>
      <vt:lpstr>ENFERMAGEM DE SAÚDE INFANTIL E PEDIATRIA – AULAS PRÁTICAS</vt:lpstr>
      <vt:lpstr>AVALIAÇÃO DE DESENVOLVIMENTO</vt:lpstr>
      <vt:lpstr>AVALIAÇÃO DE DESENVOLVIMENTO</vt:lpstr>
      <vt:lpstr>AVALIAÇÃO DE DESENVOLVIMENTO</vt:lpstr>
      <vt:lpstr>AVALIAÇÃO DE DESENVOLVIMENTO</vt:lpstr>
      <vt:lpstr>AVALIAÇÃO DE DESENVOLVIMENTO</vt:lpstr>
      <vt:lpstr>AVALIAÇÃO DE DESENVOLVIMENTO</vt:lpstr>
      <vt:lpstr>AVALIAÇÃO DE DESENVOLVIMENTO</vt:lpstr>
      <vt:lpstr>AVALIAÇÃO DE DESENVOLVIMENTO</vt:lpstr>
      <vt:lpstr>AVALIAÇÃO DE DESENVOLVIMENTO</vt:lpstr>
      <vt:lpstr>AVALIAÇÃO DE DESENVOLVIMENTO</vt:lpstr>
      <vt:lpstr>AVALIAÇÃO DE DESENVOLVIMENTO</vt:lpstr>
      <vt:lpstr>AVALIAÇÃO DE DESENVOLVIMENTO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Jorge Apostolo</dc:creator>
  <cp:lastModifiedBy>Jorge Apostolo</cp:lastModifiedBy>
  <cp:revision>13</cp:revision>
  <dcterms:modified xsi:type="dcterms:W3CDTF">2015-10-28T11:09:45Z</dcterms:modified>
</cp:coreProperties>
</file>