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96" r:id="rId2"/>
    <p:sldId id="256" r:id="rId3"/>
    <p:sldId id="264" r:id="rId4"/>
    <p:sldId id="265" r:id="rId5"/>
    <p:sldId id="266" r:id="rId6"/>
    <p:sldId id="268" r:id="rId7"/>
    <p:sldId id="269" r:id="rId8"/>
    <p:sldId id="289" r:id="rId9"/>
    <p:sldId id="290" r:id="rId10"/>
    <p:sldId id="300" r:id="rId11"/>
    <p:sldId id="298" r:id="rId12"/>
    <p:sldId id="297" r:id="rId13"/>
    <p:sldId id="291" r:id="rId14"/>
    <p:sldId id="299" r:id="rId15"/>
    <p:sldId id="260" r:id="rId16"/>
    <p:sldId id="259" r:id="rId17"/>
    <p:sldId id="262" r:id="rId18"/>
    <p:sldId id="301" r:id="rId19"/>
    <p:sldId id="302" r:id="rId20"/>
    <p:sldId id="274" r:id="rId21"/>
    <p:sldId id="275" r:id="rId22"/>
    <p:sldId id="276" r:id="rId23"/>
    <p:sldId id="273" r:id="rId24"/>
    <p:sldId id="278" r:id="rId25"/>
    <p:sldId id="279" r:id="rId26"/>
    <p:sldId id="280" r:id="rId27"/>
    <p:sldId id="283" r:id="rId28"/>
    <p:sldId id="292" r:id="rId29"/>
    <p:sldId id="293" r:id="rId30"/>
    <p:sldId id="294" r:id="rId31"/>
    <p:sldId id="295" r:id="rId32"/>
    <p:sldId id="288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00"/>
    <a:srgbClr val="000000"/>
    <a:srgbClr val="99FF99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621" autoAdjust="0"/>
  </p:normalViewPr>
  <p:slideViewPr>
    <p:cSldViewPr>
      <p:cViewPr varScale="1">
        <p:scale>
          <a:sx n="44" d="100"/>
          <a:sy n="44" d="100"/>
        </p:scale>
        <p:origin x="239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4596-BCA6-4D8D-8A3B-2DEAD060094B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E6E8-B8DB-4A3E-A268-D456CED6A90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172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339602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11912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7742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7742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1042567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198624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396600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1445823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017562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4260702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09299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2447533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3121008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EE6E8-B8DB-4A3E-A268-D456CED6A903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81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46401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25133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149060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182038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EE6E8-B8DB-4A3E-A268-D456CED6A90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01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276901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pt-PT" altLang="pt-PT" dirty="0" smtClean="0"/>
          </a:p>
        </p:txBody>
      </p:sp>
    </p:spTree>
    <p:extLst>
      <p:ext uri="{BB962C8B-B14F-4D97-AF65-F5344CB8AC3E}">
        <p14:creationId xmlns:p14="http://schemas.microsoft.com/office/powerpoint/2010/main" val="125262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Marcador de Posição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20266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806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245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73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59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078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01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2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847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740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81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42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7274-C21E-4D71-AE64-84AAA94B236C}" type="datetimeFigureOut">
              <a:rPr lang="pt-PT" smtClean="0"/>
              <a:t>22/11/2016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6304-9862-44E6-8CFA-8CEB7293EA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207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nTvYgRg3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AFEC&#199;&#213;ES%20DO%20FORO%20CIR&#218;RGICO.pptx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s.glbimg.com/jo/g1/f/original/2010/05/10/hospital-de-bone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03529"/>
            <a:ext cx="6135138" cy="46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54277" y="5222576"/>
            <a:ext cx="6289863" cy="646331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rgbClr val="FF0000"/>
                </a:solidFill>
              </a:rPr>
              <a:t>AFECÇÕES DO FORO CIRÚRGICO</a:t>
            </a:r>
            <a:endParaRPr lang="pt-PT" sz="36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3086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  Enfermagem de saúde Infantil e Pediatria</a:t>
            </a:r>
            <a:endParaRPr lang="pt-PT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99992" y="5877272"/>
            <a:ext cx="4417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/>
              <a:t>2016/2017</a:t>
            </a:r>
          </a:p>
          <a:p>
            <a:pPr algn="ctr"/>
            <a:r>
              <a:rPr lang="pt-PT" dirty="0" smtClean="0"/>
              <a:t>Regina Amado, Ana Perdigão e Lurdes Lomba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235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idx="1"/>
          </p:nvPr>
        </p:nvSpPr>
        <p:spPr bwMode="auto">
          <a:xfrm>
            <a:off x="425450" y="1052736"/>
            <a:ext cx="8229600" cy="5472608"/>
          </a:xfr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r>
              <a:rPr lang="pt-PT" altLang="pt-PT" sz="2000" b="1" dirty="0" smtClean="0">
                <a:cs typeface="Tahoma" pitchFamily="34" charset="0"/>
                <a:sym typeface="Tahoma" pitchFamily="34" charset="0"/>
              </a:rPr>
              <a:t>Urgência cirúrgica mais frequente em cirurgia pediátrica, sendo rara em cças com menos de 2 anos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endParaRPr lang="pt-PT" altLang="pt-PT" sz="2000" b="1" dirty="0" smtClean="0">
              <a:cs typeface="Tahoma" pitchFamily="34" charset="0"/>
              <a:sym typeface="Tahoma" pitchFamily="34" charset="0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r>
              <a:rPr lang="pt-PT" altLang="pt-PT" sz="2000" b="1" dirty="0" smtClean="0">
                <a:cs typeface="Tahoma" pitchFamily="34" charset="0"/>
                <a:sym typeface="Tahoma" pitchFamily="34" charset="0"/>
              </a:rPr>
              <a:t>Exige um diagnóstico precoce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endParaRPr lang="pt-PT" altLang="pt-PT" sz="2000" b="1" dirty="0" smtClean="0">
              <a:cs typeface="Tahoma" pitchFamily="34" charset="0"/>
              <a:sym typeface="Tahoma" pitchFamily="34" charset="0"/>
            </a:endParaRPr>
          </a:p>
          <a:p>
            <a:pPr algn="just"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r>
              <a:rPr lang="pt-PT" altLang="pt-PT" sz="2000" b="1" dirty="0" smtClean="0">
                <a:cs typeface="Tahoma" pitchFamily="34" charset="0"/>
                <a:sym typeface="Tahoma" pitchFamily="34" charset="0"/>
              </a:rPr>
              <a:t>Inflamação e infeção do apêndice resultante da obstrução por fecalitos (ou parasitas intestinais) que originam proliferação de bactérias e consequente processo infecioso, podendo ocorrer gangrena e perfuração</a:t>
            </a:r>
          </a:p>
          <a:p>
            <a:pPr algn="just"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endParaRPr lang="pt-PT" altLang="pt-PT" sz="2000" b="1" dirty="0">
              <a:cs typeface="Tahoma" pitchFamily="34" charset="0"/>
              <a:sym typeface="Tahoma" pitchFamily="34" charset="0"/>
            </a:endParaRPr>
          </a:p>
          <a:p>
            <a:pPr algn="just"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endParaRPr lang="pt-PT" altLang="pt-PT" sz="2000" b="1" dirty="0" smtClean="0">
              <a:cs typeface="Tahoma" pitchFamily="34" charset="0"/>
              <a:sym typeface="Tahoma" pitchFamily="34" charset="0"/>
            </a:endParaRPr>
          </a:p>
          <a:p>
            <a:pPr algn="just"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endParaRPr lang="pt-PT" altLang="pt-PT" sz="2000" b="1" dirty="0">
              <a:cs typeface="Tahoma" pitchFamily="34" charset="0"/>
              <a:sym typeface="Tahoma" pitchFamily="34" charset="0"/>
            </a:endParaRPr>
          </a:p>
          <a:p>
            <a:pPr algn="just">
              <a:spcBef>
                <a:spcPts val="400"/>
              </a:spcBef>
              <a:buClr>
                <a:srgbClr val="000000"/>
              </a:buClr>
              <a:buSzPct val="120000"/>
              <a:defRPr/>
            </a:pPr>
            <a:r>
              <a:rPr lang="pt-PT" altLang="pt-PT" sz="2000" b="1" dirty="0" smtClean="0">
                <a:hlinkClick r:id="rId3"/>
              </a:rPr>
              <a:t>https://www.youtube.com/watch?v=d8nTvYgRg3o</a:t>
            </a:r>
            <a:endParaRPr lang="pt-PT" altLang="pt-PT" sz="2000" b="1" dirty="0" smtClean="0"/>
          </a:p>
        </p:txBody>
      </p:sp>
      <p:sp>
        <p:nvSpPr>
          <p:cNvPr id="27652" name="AutoShape 5" descr="data:image/jpeg;base64,/9j/4AAQSkZJRgABAQAAAQABAAD/2wCEAAkGBxQTEhUUEhQUFRUWFBcVGBQXFxQXGBYYFhUYFxUVFRQYHCggGBolGxUVITEhJSkrLi4uFx8zODMsNygtLisBCgoKDg0OGxAQGy8kICU0LCwsLCwsLCwsLCwsLDQsNCwsLCwsLCwsLC0sLCwsLCwsLCwsLCwsLCwsLCwsLCwsLP/AABEIAMkA+wMBIgACEQEDEQH/xAAcAAEAAgMBAQEAAAAAAAAAAAAABQYDBAcBAgj/xABDEAACAQIEAwUEBwUGBgMAAAABAgADEQQFEiETMVEGIkFhkVJxgaEHFCMyQrHBM2Jyc7IkU5Oi0fA0Q4KS0uEVwvH/xAAaAQEAAwEBAQAAAAAAAAAAAAAAAgMEAQUG/8QAMBEAAgIBAwMBBQcFAAAAAAAAAAECEQMEITESQWETFCJRgcEFIzIzcZGxQqHR8PH/2gAMAwEAAhEDEQA/AO4xEQBERAEREAREQBERAEREAREQBERAETwzRw2YCoTo3sbGcs6k2b8TVrYoL97aa9TNUAvcTnUiaxyauiSialfGBULnwF/hMNLN6bAEMDfznbRxQk+ESMSKqZyi8zt1klSqBgCpBBFwR4iE0zkoOPJ9xETpEREQBERAEREAREQBERAEREAREQBERAEREAREQBERANLOccKFCrVP4EZveQNh8TYSqZBnq0aQDm5tc+ZO5PrJLt3UL0VwtPepiWCj91FIZ3+Gw97CaDZBhsLRBr1NzsLndj4Kg5k+QmbM5J2ux6WkjhWN+r3e1ckfmufVK76KFNqjgEhFtew8SSQAPfITG4bHAB8TwsLTBuTUqKSbb6QqE3J5fGSVJ63CP1BPqwbdsVXX7V976UpHfT4XNvISpZxgKzVU49d67vUSnrY/dVnF1UD7o3N7c/GZlJvd8m9xb2xpKK/c6HUwtUYdq1RtKiiXK33A03APmQflMHZTLAEG5JI9/oJNdplL4OvTW13oOq+Z4bkW+IAkH2WzleEj9UHwPiPWXyXS0ijHKWTHJpb3t+hJY+mU2IFjMXZrN+FV4FTZHP2Zvyb2PcfDz98w5tmGrx2lQ7RVdSEA2IFwRsQRuCPOVKfTLY0LTephamjtF57Ijsnmf1nCUKx5vTBb+Id1/wDMDJeb07PnmqdCIidOCIiAIiIAiIgCIiAIiIAiIgCIiAIiIAiIgCeT2eQCgVM5vm1U2uKNLgr0uSGc++9x8JYswzdNIKgEjcEgd08tj4TmFTG8PMcWpO5rv/UbfIy35TldXEbt3UmFznbSPcjp8PpRySdJIj8wzQm5Y8uZlYpVzWxuGAuV41+RsdKkgX6nw87ToWY5QlJfOU/F1uFiMM2wAxFO597CVpVLc2rJGeJvHwWTFNWoXUj7oupPLbcA+Vzb3GQnZZMLiRqU4jCmqzOoIQ0tf4lRyDe5JOm/XlL3meG4i1AfO3XZQSB6vOa5XnK4ejUyzEpfhuTTbcEo7F0YHncX5jkRLZwruYsWSWRe7tLvW3zM+fVKmEqGnX0kMfs6qghXsL2IP3W8rm8puYZxquOu06Rh8SmIojBYy7IxVaVa1zffSHP4XBAs3iTIjE9neAWoOqtzKPp2qL4+QYb3Hx8ZnjJJ0+TUp5G/Rm6f8lx+iNicso39qpb3cRv1vLlOddku0tPC4dMMabAoWC2YWOpi25PI3Yy0HOa1rrhwRt/zhf00mb45YJLc8PLpsqm7ROxImlmrkXNB/PSUa3zEkcPXDi4BHkQQfQyxST4KJQlHkyxESRAREQBERAExmuvtD1EyTnGZXGIrC5/asfU3/WV5J9Csuw4vUdHQuOvtD1EcdfaX1E5o5PUzFT58z6yr2jwaPY/J1Hjr7Q9Y46+0PWc8Q7c5qYhz1PrOe0eAtH5OncdfaHrHGXqPWc1w7G3Mz2q56mPafB32LydIOIX2l9RPPrKe2vqJybEsepmsKTkX3te3MC557XO+wPpHtHgexeTsX1lPbX1Eyq19xOKamB3v851/JFth6P8AKT+kS3Hk6yjNh9OtzdnhnsGWmc5ZnuSUxnFWsDctRpMU8BUN11f9tNfWX/BYymlJd+Qtbxv4znWcYwrm2MVttqOnzHBQ3Hlct6GbqYw2mOWRxm6PdhpPXwQ3JTP8ZquZzDtRj2PdX7wIZf4lN1+YEulauX7qbn5D3zBg+xHeNVrv5EGwMoi7lbNcorFi6LotuS50KoDixDKKg3B35Mt+o7wkP237JjEquJoC9ejcqNhxUO7Uz52BI8wRIwKcK2oCynZwBy/fA67C/W0tODzgNTXfc37y8tvH8j/0mXxmmqZiy4JY5KWPwR3YvgYmiyVACx2vyYEcx5MCPlMWYZLiVHDeq1ZUfiUnNgyG4uG9sEEj4zVx32Ndq62AZhxAuwDN92oPJuXp1lhOca1HmOcrajKNPlF01k61kjun2+D8FVzfL7+AvaR2D7RVKDqr3ItYG/MjwI629R7pYsfiBvfYSt5rRWp3RzI2PmNxIKrpmqcHPHfcv+SZ8ri4N77eXzljwuKD8pyzLOxWKeilQaULqr6dQuNQB93I9ZYuxyYilWNKurcrgnpy58jNGNSi/B4ueOGacovcvM9nk9ms84REQBERAE5vmjhsTWI5cQi/usD8xL5nGL4VF38QLL/Edl+ZEoNKjYefXrM2ofCNmkVXI+UoFm0gi+ktv0H6zBTp+Y1CwKczfoLc7jkfHfpIbPswqUn1pfSLKW8Futxcc7ecnsurGqtPg6Q7iybd4hSpZ6jX5Gz7ea8plbZ6qglHqZnpi63/APXqJq4hZ91Kwpllsz1Bdn3uTcje3gLX73jbeeVmDLcHacZCUHF+D6wy7Tyus2MvW6ifOLXwG55WHj7hFbEFL3iIrrNzE0l41JVUfZpc6m1C/dGlrGwuSfQzBwzcXF9yNI0E3AuAyk91eVydp8lmwlKpVJpuXve1gA5sF0eLADULm27HYSSRfHbciaNQu9U6gwFQgFeQFgbfMzr/AGarB8LRI9gD4r3SPUTlGSJekGIALkubeZ2+Vpe+weMtroHw76+47OPWx+MuwyqVGDWLqXUviW+IibDzDmH0pZUaeIpY1fusooVOexBY02Pkbst+unrK5QxjVGCKefj0nacwwSVqb0qqhkdSrKeRB/XznFMkyo4bE4ikzauHVKKx5leak+diJkz4/wCo9v7N1UvyjovZfK1Hnbf3mWtwLWlRyjHaeW0nPrhM5jmoxoz6zHklltkPnOXgg3HvEpFSocHU7xPAY3v/AHTX5n90+PT1nRsXUBErGcYUOhBA+PzB8pS9mbtLNuPSzWxlqlPTe40lP+ioO6wP7p3H8IkZkeY92zffUlHHR1Nm+G1/cRIDL8xbCVmoVLvQ2KNuTTDG+k9VBHwn32ioulQ4qibqQoqBdwRbu1bjncWBPkJ2rNEZqKe23csWc4pdMrNPHkEfuG8iK2as53JsPSWb6P8AJWxla+k8GmwNR/A2NxTB8Sbb9B8LyWN8FOTVRS24R2fKKZWhSB5ikgPvCi827QIm5I+dbt2exETpwREQBPJ7PIBW+1uI3pUh43c/DZfzPpISvM3abFXxRHsqq/qfzms55c7m9gFdjta5sinYahv5iYsjcps9HElGCbK3n+UmutQg8tK2vbfSSTbx2YekjMmxLYSopZjsBSRQDcB1VlIt+Em4+MsGYVVWk+oKC7sA7rXW4A0hQeHzuDfznziaS8Luu2zJf7KrpGhUAGo0wRcD5yvpZ6MM0FBGSlmiHDlrWqs5PE/EttiB7gCLdTM702XC8aoqWrb2T74X8PPYMfG1uczY3K6dZbMlTfxWliAfUU5D4/C1tQSmwKIy3DiojC1mA0so8CN+W850NCOfFN818fJJVzVw9M6wEJpF7ae8N171g1ri/Lz8pkr4Oo7MGcoRTWtYELcED7pF256WtcWPKQubPi6zEhRbQ67uBfUjKOuwJB+ExNSxTkEsqWTRudRsAB4beE4guhf8N5sxoUVDG3EOoOSASr8lqajcm1wdyeZlPz3MnrlzewNtr901Nr36HkPgL85M1cmpU0LVdVTvBmvtcXF9h4WmhoqGnV4FDUrPdbgL9m1MWKavAcIe+8bJ33Or37+BO9mR/ZaH8pPykxleM4WLpN4Fgh9z939b/CRXZq/1alqFjoFxa1j4j4cp5Wfv38RynU6dmWUbTR2SezXwNfiU0f2kVvUAzYnpHjMTlfb/AC9qOMNYfcrqp9z01CMPLYIfWdUkR2pykYnDugA1jvJ5MOXruPjIZI9UaL9Nl9PIpHPspxxI3O8n6eYWEoNPEFD7jYjxBGxHvBkzhcXqtYzz26Pp/TjlRZnx3d98jsTiNjNKpX67TFWxIHjIuVnYadRK9nNMcbUfBbH3XuPSaGWYqpSYrTYAb9xidBB9k/hPwsek3cyqg6iT4GVp65DC0ugrRi1MuidolsZhKTMlNaFVK1S+lFdeEwHMg2IUdeU7B9GO2ASnoVDSepTYLuCQxJa/iTffznKcA18Rh7cwKp9wsL/Mzq30Z74Mve+utVb/ADW39L/GW4m+sza3GvQ6/KLbERNR4wiIgCIiAJ5PZ8u1gT0F4BznMu/XqHrUb0BsPym5gzpYE/hpV29DQP6TQptdr9Tf1kvlQvVUH+6rD/NQmBbtnpz2ivkQGYd7CJVpKVV0AesWK6yx1VCLd4rz25bTJnuIrXxFJCpqag/C5AoUAFRWtyO+3kwvcWjKcCcYpw2IcolC9MqNrldiB+6efunmYZk1Bgj2Y0wwR7X4tLm9Nr8yAL28rjxkex6CXvJRq19eN2SPZXNwaNOl3jURFRxdLggW5FrkbbG280c5rfb1AbgkqbHY/sqfhIXLKNLGYtmVnQJSJL0m0ndhYE25fet8ZIYjLq7UahVqlVkCvbu6j9lTIbTfdipUG3SdW6ZmnCMcmz/2j6pVZ9EiYcPRJXUbDdV8yzGwVR4m/wCUyVrALaxvfUdSWXvFbnfYXBF9xcSq1dE0rNXG2KkdQRPoUGFbSCGZlDOlw2nTWQAHVsWJdm6eHhMNdtW1xvte4t6zcwOGDK1RqyKlttPeL6W73eI3GrbYW2PM7zjTbRZHY1MiRgtRDYlajWI5EE7e7xFvC0Ymlb1nz2aqqeMVWx19619JO9ivwtcdffMuMe5Ekr7lUtmzo3ZGrqwlLyBX0YiTMrXYKpfDkezUb5gH9TLLPRg7ijx8qqbQnhnsSZWc5+kLsmSTicODe96iqCbn2wo+dvf1lBp47Qd+6ek/QdpXM/7GYbE7lAr+0Bz94FpRkxXujfptY4LpZyynm4IsT6zWxWZAct5Zc0+jOuv7FlcdOR+f+sgMT2Mxa3HCc26KT6ESj067HorWuS2aK/i8bq2mvQo6mv6SwUexmKZgOBU36qbflL32W+jdVs+LANjfhXuD/MPIj90bdSeUnGL7GTJlV3JlJyuk9KujuhVDSGjULakdt6ludrrtfp5y5dmsa+CdkphsRhmbWSg71Mt+IAcx1HlLX2s7OjFICllrIDobwI8abfumw38OfUGjZLiK9DEGmUemxtdGHPzHgy+YNpyUHjd/3NuDNj1GncHz3X1X6HUMDjkrIHpsGU+I6jmCPA+U2ZzfFYqpg6xqpdNTBqlK96bqSNRVfwtY7EW5Acp0cTTCfUePqdP6TTXD4PYiJMyiIiAJo51V00Kp/cYfEiw/Ob0gu19a1HT4u4HwHeP5CRm6i2Txx6pJFWwibSVypbVk/l1v6sPNDCptJTKx9sn8qt/Xh5iijdmexD9qsI9Gr9ZpglGA4gAuVKiwew8LAD4Sl9oc2DqNLXYG6ne4P+yZ1+sbSKqZVQLa+FT1Xvq0i9+vLnIdzTi1Mlj6K+ZVuxbGiGStSam9apqVtIs44YIGoe5jY7772M3zjmw7uqgtYpa1ySOFTAWw5iwHpJLGYUtUpNe3DLG3XUpX9ZGYqjqr1QSR3Qduf7Kny9Yt02gknJef8GjmHaehUYK1KmhazLfmSBcEC3PzO8jOzWaFKS0a1rmx0uBoZm5GqBuyDnYdJGZrUP1td72cADyva0kMRQVtiL/76iRfvIumkn01sS9OrTGshw1KyBlckEXZCO6t+6Ljx2t0Ej89xwrKKdBabMwFMsABwwgBCrbku7EXvuTNShklPxLkH8Oo253A9QJN5fgET9moXa1xflIqFdyLkuUfOAwQpU1pr4Dc9SeZMxYqlblJFkvPitR2lhVZOfR5V/bJ/A35g/pLnOedja2jFBfB1ZflqH9PznQ5twu4nnalVkEREtM4iIgCeT2IB5aexEASsdomD16SLYGmbs58NXKmD52BPuWWVjaUvPMwC4Li/wDMrXN/Mn9Nh8JXkaqma9FByyKv0/ci+0lQ4jGU6GxLuoNr2Cg6nv56VM6TKN9H+Vd+riHHeGhEJ86SNUYe8m3wMvM5iTStlmuyxk4wjxFV8+57ERLTAIiIAlV7XvepSXoGb1IA/pMtUpvaZ74q3RF/UynO/cNGmX3hr0RPs0rkG7ggEAq7ps2nUDpIv9xefSfNITOqzNGzVPfk169Nv7yt/i1f/KRtXEsp3qVf8Wp/5SbqCRmMw4a8Ns7jjDujWesxFxUq/wCJU/1ml9a4b6mYkvcEszMSbKLXb91eXkZ8PUNM2PIzQzXEremz30q/PoSDY/76yHU3sasMIqadETjnvjKZDAgtfb1/O0nVW3OVTFBWxNM0ST9pe3QDmZZBVLsFX/8AB1nKonmdzbJLCLqNh6yWp07C0+cJhwqgCbiJJJGeUjDw5grrJLhzRxSQ0Ri7NDLqujE026Ov5gTqU5LWNnBnWVO006d7NGXVrdM9iImgxiIiAIiIAiIgEP2qzA0MOzLzJCg9L3uffYGctzuvUJSk9wFBso53O/LzJnUu1WDarh2CDU6Fair7RpsG0/EAj4zmtWl9ezSkU1BGdXYWsQtNQzD1XT8RMmf8SXxPf+yZxjjlKuLbf8fU6T2SpMuGRXFmUkMOjDYj1vJmaWVcn/nVf6zN2a0eC3bsREQcEREASldov+Kb+Ffyl1lJ7Rf8U/uX+kSnP+E06T8w+aU2UmrRPKbaTNE1TPGmrWm0808Q0SECGzKkGBBlZxWwKOLg8r+PT4yz41pWs3a8gjTwR2FooHJpDmCoPjz+Q/0lsyPDBBc8zzP6SCweENKppPsq3L21D/8A2lkwJh8jq6tyYpTZpiatMzYpNJIokZ7bTSrrzm/4TTxAkpEYckBiR3p1XDHuL/CPynK8T96dUw33F/hH5SzT9yrWdvmZIiJqMIiIgCJq4nH06b00dgGqsVQe0VUufkp+U9fGoFdgwYICWCkEiwvbnzgGzEwU8WpC7gFgCFLLc3F7CxIPwJE1jnFLimkGu6imSFBNuKzqu4250nv0AuYBvzVoZdSR2qJTRXb7zAAE33O/vmQ4tN++mx0nvDY9D0PlPa2JVSoPNiQNj4KWJJ8BYcz5dZyjqbXBgyrk/wDOqf1mbsiKGPSlZWYE1a9QIFIa+5c8uVlBvebmDzKnVRHRhapTWqoOxKMNQbSdxtOnDbiYExaE2DoTvsGB5c/SY8TmVKnSaqzrw1BJYEEd0Em1uZ2O0A24mKliVY2DC9g1ri9jyJHMc5lgCU7tOlsRfqi/qP0lxlW7Wr9oh6pb0P8A7Epzr3DRpX94RuGm6k08KJuLM0DXk5PmoZH4ppvVuUjMW0jMniRD42pIDGG5MlcxqWvNHLKPFr0kP46ig+4sL/KcSsvlsrJbtbheDikB8aFL/Kug/wBMyYCrvJH6VKNq1B+qMv8A2sCP6jK3l2IsZPIqkyrA+rGmWsNtM+HMjqVW8kcKJBCSpG6o2mviBNlZhxA2lj4KYvcr+IXvTqVMWAHkJztKOqog6uo9WAnRpbp1yVax8IRETSYhERAK5nuQVa9YVRWCcNafCXSDZlqiq5ckXsxp0128AeshcP2TrVKVMstKkUAHDBYca1Zav27Be7bT3barFid+UvsQCoUux2k6l0If7ORuzshp161aqEqML2bjEAbAb7W2mLL+x9RdGo0VKLhEBpht/qz1i1bcd13FXlva27GXSIBTD2TqGlRRlw54KlCqs9NawNPQarEISjc9u995t97ySz7s5xqNOlTYLw6VWmC12IFTDVKA7x3Ni6k352lhiAVqj2XC11qDhgLW4oAXcf2TgHT0JYBvhI0dkK5GHDPSJoUqdMMCwtooVKD2ULvq4mq5Jt90e0bvEApj9jGWzUWo06isrK/DBsVwT4bddtQ1sHseYFpgqdjKpFT9iQ4qgUnZ3RONQo0jV1FN3U0WI2AtVYbc5eogFZy/s46V0cmnpSpUq8QX4tTi0ynCqbfcW4I3N+HT2GnezREASLzrLDW02NtN/nb/AEkpE5KKapkoycXaK/SyEj8QmcZOesmYkFiiibzTZB1MlJ8Zo4jswzfiEtU8nHhizsdRNcFBxXYR3/5gmXIuw7UcRTqs4IQk26mxA+ZB+EvM9hYYolLU5GqbK92v7PnFogVtJRib+RFiPW0rlH6P6gN+IJ0SeTssUZO2RhnnBUmU+h2RdfxiSNHISPxSfns56MDr1OR8shv/AIc9RMb5KT+KTsTrxxI+tIr2H7PlaisWGzA+hvLDESUYKPBGeSU+RERJEBERAEREAREQBET5ZwOZA98A+okfjs5o0q1ChUcLUxBcUl9ooupt/DbrzO02cTjKdO3EqIl+WplW/uuYBnifFOsrLqVgV56gQR6z01ABckW23vtvy3gH1E+XcAXJAHU7T6gCIiAIiIAiIgCIiAIiIAiIgCIiAIiIAiIgCIiAIiIAiIgCc4r5diamY1SBU0JUTUzW0sjeO40kKptbfl4XnR58zjVkJw6qKJicrrYrD1atMDVcNhajMQ6jCuWw/ctYh2DXJIJWoL8p84TtDQxONwVclU/sdfWr900ndqB4bluTd1tv3TL5PozpJFCSoKmJxNHDAGnX4WqnYopUBjiqy7bK6mnT1Dm1z4XnxTYfVXy3FGzrXpUEGo3qYd6tNqTI4sSVptoLbb0yZ0CBB05zmr16uDeliVa+DemlSoRtiHWtT4VYW5jhkVD4BmHszoGGxC1FDoQym9iORsbH5gzNEA//2Q=="/>
          <p:cNvSpPr>
            <a:spLocks noChangeAspect="1" noChangeArrowheads="1"/>
          </p:cNvSpPr>
          <p:nvPr/>
        </p:nvSpPr>
        <p:spPr bwMode="auto">
          <a:xfrm>
            <a:off x="603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9pPr>
          </a:lstStyle>
          <a:p>
            <a:pPr eaLnBrk="1"/>
            <a:endParaRPr lang="pt-PT" altLang="pt-PT"/>
          </a:p>
        </p:txBody>
      </p:sp>
      <p:pic>
        <p:nvPicPr>
          <p:cNvPr id="2765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292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ixaDeTexto 1">
            <a:hlinkClick r:id="rId5" action="ppaction://hlinkpres?slideindex=1&amp;slidetitle="/>
          </p:cNvPr>
          <p:cNvSpPr txBox="1"/>
          <p:nvPr/>
        </p:nvSpPr>
        <p:spPr>
          <a:xfrm>
            <a:off x="899592" y="387560"/>
            <a:ext cx="2730427" cy="46166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APENDICITE AGUDA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831207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tes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886575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retor Reservados. Blog Sala de Enfermagem.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8880"/>
            <a:ext cx="6438438" cy="61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/>
          <p:cNvSpPr txBox="1"/>
          <p:nvPr/>
        </p:nvSpPr>
        <p:spPr>
          <a:xfrm>
            <a:off x="251520" y="188640"/>
            <a:ext cx="3741730" cy="400110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Apendicite Aguda - Fisiopatologia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013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548680"/>
            <a:ext cx="3873112" cy="400110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Apendicite Aguda - Sintomatologia</a:t>
            </a:r>
            <a:endParaRPr lang="pt-PT" sz="2000" b="1" dirty="0"/>
          </a:p>
        </p:txBody>
      </p:sp>
      <p:sp>
        <p:nvSpPr>
          <p:cNvPr id="3" name="Rectângulo 2"/>
          <p:cNvSpPr/>
          <p:nvPr/>
        </p:nvSpPr>
        <p:spPr>
          <a:xfrm>
            <a:off x="827584" y="1268760"/>
            <a:ext cx="7704856" cy="4830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Dor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inicialmente </a:t>
            </a: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abdominal peri-umbilical e posteriormente localizada na fossa ilíaca direita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Defesa e Dor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intensa no ponto de </a:t>
            </a:r>
            <a:r>
              <a:rPr lang="pt-PT" altLang="pt-PT" b="1" dirty="0" err="1">
                <a:cs typeface="Tahoma" pitchFamily="34" charset="0"/>
                <a:sym typeface="Tahoma" pitchFamily="34" charset="0"/>
              </a:rPr>
              <a:t>McBurney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 (situado a meia distancia entre a crista ilíaca </a:t>
            </a:r>
            <a:r>
              <a:rPr lang="pt-PT" altLang="pt-PT" b="1" dirty="0" err="1">
                <a:cs typeface="Tahoma" pitchFamily="34" charset="0"/>
                <a:sym typeface="Tahoma" pitchFamily="34" charset="0"/>
              </a:rPr>
              <a:t>antero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 - superior e o umbigo</a:t>
            </a: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);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endParaRPr lang="pt-PT" altLang="pt-PT" dirty="0" smtClean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endParaRPr lang="pt-PT" altLang="pt-PT" dirty="0" smtClean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endParaRPr lang="pt-PT" altLang="pt-PT" dirty="0" smtClean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Dor à descompressão abdominal              </a:t>
            </a:r>
            <a:r>
              <a:rPr lang="pt-PT" altLang="pt-PT" b="1" u="sng" dirty="0" smtClean="0">
                <a:solidFill>
                  <a:srgbClr val="FF0000"/>
                </a:solidFill>
                <a:cs typeface="Tahoma" pitchFamily="34" charset="0"/>
                <a:sym typeface="Tahoma" pitchFamily="34" charset="0"/>
              </a:rPr>
              <a:t>Sinal de Blumberg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Anorexia</a:t>
            </a: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Vómitos alimentares e/ou biliares</a:t>
            </a: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Febre (geralmente não ultrapassa os 38°)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Disúria – irritação da parede vesical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Diarreia com tenesmo rectal (falsa vontade)- abcesso no fundo do saco de Douglas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Defesa e dor generalizada traduzem a existência de peritonite</a:t>
            </a: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defRPr/>
            </a:pPr>
            <a:r>
              <a:rPr lang="pt-PT" altLang="pt-PT" b="1" dirty="0">
                <a:latin typeface="Tahoma" pitchFamily="34" charset="0"/>
                <a:cs typeface="Tahoma" pitchFamily="34" charset="0"/>
                <a:sym typeface="Tahoma" pitchFamily="34" charset="0"/>
              </a:rPr>
              <a:t>	</a:t>
            </a:r>
          </a:p>
        </p:txBody>
      </p:sp>
      <p:pic>
        <p:nvPicPr>
          <p:cNvPr id="4" name="Picture 5" descr="McBurney's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5"/>
            <a:ext cx="18780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4514844" y="3501008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88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arinaalcoforado.files.wordpress.com/2011/05/blumberg.jpg?w=480&amp;h=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476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836712"/>
            <a:ext cx="211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Sinal de Blumberg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58046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331640" y="1268761"/>
            <a:ext cx="7488832" cy="523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defRPr/>
            </a:pPr>
            <a:endParaRPr lang="pt-PT" altLang="pt-PT" b="1" dirty="0" smtClean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Febre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Taquicardia  </a:t>
            </a:r>
            <a:endParaRPr lang="pt-PT" altLang="pt-PT" b="1" dirty="0" smtClean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Respiração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superficial;   </a:t>
            </a:r>
            <a:endParaRPr lang="pt-PT" altLang="pt-PT" b="1" dirty="0" smtClean="0">
              <a:cs typeface="Tahoma" pitchFamily="34" charset="0"/>
              <a:sym typeface="Tahoma" pitchFamily="34" charset="0"/>
            </a:endParaRPr>
          </a:p>
          <a:p>
            <a:pPr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 </a:t>
            </a: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Alívio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da dor após a perfuração com aumento subsequente  da dor</a:t>
            </a: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;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Defesa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rígida do abdómen</a:t>
            </a: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;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Distensão 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abdominal progressiva</a:t>
            </a: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;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 Palidez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Calafrios  </a:t>
            </a: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endParaRPr lang="pt-PT" altLang="pt-PT" b="1" dirty="0">
              <a:cs typeface="Tahoma" pitchFamily="34" charset="0"/>
              <a:sym typeface="Tahoma" pitchFamily="34" charset="0"/>
            </a:endParaRPr>
          </a:p>
          <a:p>
            <a:pPr marL="285750" indent="-285750"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buFont typeface="Wingdings" panose="05000000000000000000" pitchFamily="2" charset="2"/>
              <a:buChar char="Ø"/>
              <a:defRPr/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 Irritabilidade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;</a:t>
            </a:r>
            <a:endParaRPr lang="pt-PT" altLang="pt-PT" sz="1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51720" y="207048"/>
            <a:ext cx="1313373" cy="3416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defTabSz="758825">
              <a:lnSpc>
                <a:spcPct val="90000"/>
              </a:lnSpc>
              <a:spcBef>
                <a:spcPts val="300"/>
              </a:spcBef>
              <a:buClr>
                <a:srgbClr val="D0FF44"/>
              </a:buClr>
              <a:defRPr/>
            </a:pPr>
            <a:r>
              <a:rPr lang="pt-PT" altLang="pt-PT" b="1" dirty="0">
                <a:cs typeface="Tahoma" pitchFamily="34" charset="0"/>
                <a:sym typeface="Tahoma" pitchFamily="34" charset="0"/>
              </a:rPr>
              <a:t>PERITONITE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79512" y="908720"/>
            <a:ext cx="3384376" cy="3992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Sinais e sintomas</a:t>
            </a:r>
            <a:endParaRPr lang="pt-P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4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5922" y="2204864"/>
                <a:ext cx="8486775" cy="4137025"/>
              </a:xfrm>
              <a:ex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914400" eaLnBrk="1">
                  <a:lnSpc>
                    <a:spcPct val="150000"/>
                  </a:lnSpc>
                  <a:spcBef>
                    <a:spcPts val="400"/>
                  </a:spcBef>
                  <a:buClr>
                    <a:srgbClr val="FFCC00"/>
                  </a:buClr>
                  <a:buSzPct val="120000"/>
                  <a:buFont typeface="Arial" panose="020B0604020202020204" pitchFamily="34" charset="0"/>
                  <a:buChar char="•"/>
                  <a:defRPr/>
                </a:pPr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Avaliação global de todos os sinais e sintomas</a:t>
                </a:r>
              </a:p>
              <a:p>
                <a:pPr defTabSz="914400" eaLnBrk="1">
                  <a:lnSpc>
                    <a:spcPct val="150000"/>
                  </a:lnSpc>
                  <a:spcBef>
                    <a:spcPts val="400"/>
                  </a:spcBef>
                  <a:buClr>
                    <a:srgbClr val="FFCC00"/>
                  </a:buClr>
                  <a:buSzPct val="120000"/>
                  <a:buFont typeface="Arial" panose="020B0604020202020204" pitchFamily="34" charset="0"/>
                  <a:buChar char="•"/>
                  <a:defRPr/>
                </a:pPr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Exame radiológico</a:t>
                </a:r>
              </a:p>
              <a:p>
                <a:pPr defTabSz="914400" eaLnBrk="1">
                  <a:lnSpc>
                    <a:spcPct val="150000"/>
                  </a:lnSpc>
                  <a:spcBef>
                    <a:spcPts val="400"/>
                  </a:spcBef>
                  <a:buClr>
                    <a:srgbClr val="FFCC00"/>
                  </a:buClr>
                  <a:buSzPct val="120000"/>
                  <a:buFont typeface="Arial" panose="020B0604020202020204" pitchFamily="34" charset="0"/>
                  <a:buChar char="•"/>
                  <a:defRPr/>
                </a:pPr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Ecografia abdominal</a:t>
                </a:r>
              </a:p>
              <a:p>
                <a:pPr defTabSz="914400" eaLnBrk="1">
                  <a:lnSpc>
                    <a:spcPct val="150000"/>
                  </a:lnSpc>
                  <a:spcBef>
                    <a:spcPts val="400"/>
                  </a:spcBef>
                  <a:buClr>
                    <a:srgbClr val="FFCC00"/>
                  </a:buClr>
                  <a:buSzPct val="120000"/>
                  <a:buFont typeface="Arial" panose="020B0604020202020204" pitchFamily="34" charset="0"/>
                  <a:buChar char="•"/>
                  <a:defRPr/>
                </a:pPr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TAC</a:t>
                </a:r>
              </a:p>
              <a:p>
                <a:pPr defTabSz="914400" eaLnBrk="1">
                  <a:lnSpc>
                    <a:spcPct val="150000"/>
                  </a:lnSpc>
                  <a:spcBef>
                    <a:spcPts val="400"/>
                  </a:spcBef>
                  <a:buClr>
                    <a:srgbClr val="FFCC00"/>
                  </a:buClr>
                  <a:buSzPct val="120000"/>
                  <a:buFont typeface="Arial" panose="020B0604020202020204" pitchFamily="34" charset="0"/>
                  <a:buChar char="•"/>
                  <a:defRPr/>
                </a:pPr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Hemograma (leucocitose com </a:t>
                </a:r>
                <a:r>
                  <a:rPr lang="pt-PT" altLang="pt-PT" sz="1800" b="1" dirty="0" err="1" smtClean="0">
                    <a:cs typeface="Tahoma" pitchFamily="34" charset="0"/>
                    <a:sym typeface="Tahoma" pitchFamily="34" charset="0"/>
                  </a:rPr>
                  <a:t>neutrofilia</a:t>
                </a:r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pt-PT" altLang="pt-PT" sz="1800" b="1" i="1" smtClean="0">
                        <a:latin typeface="Cambria Math"/>
                        <a:ea typeface="Cambria Math"/>
                        <a:cs typeface="Tahoma" pitchFamily="34" charset="0"/>
                        <a:sym typeface="Tahoma" pitchFamily="34" charset="0"/>
                      </a:rPr>
                      <m:t>↑</m:t>
                    </m:r>
                    <m:r>
                      <a:rPr lang="pt-PT" altLang="pt-PT" sz="1800" b="1" i="1" smtClean="0">
                        <a:latin typeface="Cambria Math"/>
                        <a:ea typeface="Cambria Math"/>
                        <a:cs typeface="Tahoma" pitchFamily="34" charset="0"/>
                        <a:sym typeface="Tahoma" pitchFamily="34" charset="0"/>
                      </a:rPr>
                      <m:t>𝑷𝑪𝑹</m:t>
                    </m:r>
                  </m:oMath>
                </a14:m>
                <a:r>
                  <a:rPr lang="pt-PT" altLang="pt-PT" sz="1800" b="1" dirty="0" smtClean="0">
                    <a:cs typeface="Tahoma" pitchFamily="34" charset="0"/>
                    <a:sym typeface="Tahoma" pitchFamily="34" charset="0"/>
                  </a:rPr>
                  <a:t> (&gt;50mg/dl)</a:t>
                </a:r>
              </a:p>
              <a:p>
                <a:pPr>
                  <a:spcBef>
                    <a:spcPts val="500"/>
                  </a:spcBef>
                  <a:buClr>
                    <a:srgbClr val="D0FF44"/>
                  </a:buClr>
                  <a:defRPr/>
                </a:pPr>
                <a:endParaRPr lang="pt-PT" altLang="pt-PT" sz="1800" b="1" dirty="0" smtClean="0">
                  <a:cs typeface="Tahoma" pitchFamily="34" charset="0"/>
                  <a:sym typeface="Tahoma" pitchFamily="34" charset="0"/>
                </a:endParaRPr>
              </a:p>
              <a:p>
                <a:pPr marL="114300" indent="-114300" defTabSz="914400" eaLnBrk="1">
                  <a:spcBef>
                    <a:spcPts val="400"/>
                  </a:spcBef>
                  <a:buClr>
                    <a:srgbClr val="D0FF44"/>
                  </a:buClr>
                  <a:buFont typeface="Arial" pitchFamily="34" charset="0"/>
                  <a:buNone/>
                  <a:defRPr/>
                </a:pPr>
                <a:endParaRPr lang="pt-PT" altLang="pt-PT" sz="2000" b="1" dirty="0" smtClean="0"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  <a:p>
                <a:pPr defTabSz="914400" eaLnBrk="1">
                  <a:spcBef>
                    <a:spcPts val="400"/>
                  </a:spcBef>
                  <a:buClr>
                    <a:srgbClr val="D0FF44"/>
                  </a:buClr>
                  <a:buFont typeface="Arial" panose="020B0604020202020204" pitchFamily="34" charset="0"/>
                  <a:buChar char="•"/>
                  <a:defRPr/>
                </a:pPr>
                <a:endParaRPr lang="pt-PT" altLang="pt-PT" sz="2000" b="1" dirty="0" smtClean="0"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  <a:p>
                <a:pPr marL="171450" indent="-171450" defTabSz="914400" eaLnBrk="1">
                  <a:spcBef>
                    <a:spcPts val="400"/>
                  </a:spcBef>
                  <a:buClr>
                    <a:srgbClr val="D0FF44"/>
                  </a:buClr>
                  <a:buFont typeface="Arial" panose="020B0604020202020204" pitchFamily="34" charset="0"/>
                  <a:buChar char="•"/>
                  <a:defRPr/>
                </a:pPr>
                <a:endParaRPr lang="pt-PT" altLang="pt-PT" dirty="0" smtClean="0"/>
              </a:p>
            </p:txBody>
          </p:sp>
        </mc:Choice>
        <mc:Fallback xmlns="">
          <p:sp>
            <p:nvSpPr>
              <p:cNvPr id="307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5922" y="2204864"/>
                <a:ext cx="8486775" cy="4137025"/>
              </a:xfrm>
              <a:blipFill rotWithShape="1">
                <a:blip r:embed="rId3"/>
                <a:stretch>
                  <a:fillRect l="-1868" t="-442"/>
                </a:stretch>
              </a:blipFill>
              <a:extLst/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611560" y="1196752"/>
            <a:ext cx="3803734" cy="400110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APENDICITE AGUDA  - Diagnóstico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483871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/>
          </p:cNvSpPr>
          <p:nvPr>
            <p:ph idx="1"/>
          </p:nvPr>
        </p:nvSpPr>
        <p:spPr bwMode="auto">
          <a:xfrm>
            <a:off x="539750" y="1191288"/>
            <a:ext cx="8604250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Monitorizar sinais vitais;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Vigiar complicações pós-anestésicas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Vigiar e executar penso (SOS)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Administrar terapêutica prescrita (Soro, antibiótico, analgésico);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Implementar estratégias de controlo da dor;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Promover 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o levante e a </a:t>
            </a: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deambulação;</a:t>
            </a:r>
            <a:endParaRPr lang="pt-PT" altLang="pt-PT" sz="1800" b="1" dirty="0">
              <a:cs typeface="Tahoma" pitchFamily="34" charset="0"/>
              <a:sym typeface="Tahoma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Manter pausa alimentar no pós – operatório inicial;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solidFill>
                  <a:schemeClr val="tx1"/>
                </a:solidFill>
                <a:cs typeface="Tahoma" pitchFamily="34" charset="0"/>
                <a:sym typeface="Tahoma" pitchFamily="34" charset="0"/>
              </a:rPr>
              <a:t>Vigiar  SNG (S.N.G. em drenagem);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Vigiar distensão abdominal </a:t>
            </a:r>
            <a:endParaRPr lang="pt-PT" altLang="pt-PT" sz="1800" b="1" dirty="0" smtClean="0">
              <a:solidFill>
                <a:schemeClr val="tx1"/>
              </a:solidFill>
              <a:cs typeface="Tahoma" pitchFamily="34" charset="0"/>
              <a:sym typeface="Tahoma" pitchFamily="34" charset="0"/>
            </a:endParaRPr>
          </a:p>
          <a:p>
            <a:pPr>
              <a:lnSpc>
                <a:spcPct val="14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Reiniciar  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alimentação (de forma progressiva) </a:t>
            </a:r>
            <a:r>
              <a:rPr lang="pt-PT" altLang="pt-PT" sz="1800" b="1" dirty="0" err="1">
                <a:cs typeface="Tahoma" pitchFamily="34" charset="0"/>
                <a:sym typeface="Tahoma" pitchFamily="34" charset="0"/>
              </a:rPr>
              <a:t>qd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 </a:t>
            </a:r>
            <a:r>
              <a:rPr lang="pt-PT" altLang="pt-PT" sz="1800" b="1" dirty="0" err="1">
                <a:cs typeface="Tahoma" pitchFamily="34" charset="0"/>
                <a:sym typeface="Tahoma" pitchFamily="34" charset="0"/>
              </a:rPr>
              <a:t>restab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. transito </a:t>
            </a:r>
            <a:r>
              <a:rPr lang="pt-PT" altLang="pt-PT" sz="1800" b="1" dirty="0" err="1">
                <a:cs typeface="Tahoma" pitchFamily="34" charset="0"/>
                <a:sym typeface="Tahoma" pitchFamily="34" charset="0"/>
              </a:rPr>
              <a:t>intest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.;</a:t>
            </a:r>
          </a:p>
          <a:p>
            <a:pPr>
              <a:lnSpc>
                <a:spcPct val="14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Vigiar 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tolerância alimentar;</a:t>
            </a:r>
          </a:p>
          <a:p>
            <a:pPr>
              <a:lnSpc>
                <a:spcPct val="14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Apoio 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e informação </a:t>
            </a: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à </a:t>
            </a:r>
            <a:r>
              <a:rPr lang="pt-PT" altLang="pt-PT" sz="1800" b="1" dirty="0">
                <a:cs typeface="Tahoma" pitchFamily="34" charset="0"/>
                <a:sym typeface="Tahoma" pitchFamily="34" charset="0"/>
              </a:rPr>
              <a:t>criança e família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endParaRPr lang="pt-PT" altLang="pt-PT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31640" y="476672"/>
            <a:ext cx="52706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b="1" dirty="0" smtClean="0"/>
              <a:t>CUIDADOS DE ENFERMAGEM  NO PÓS-OPERATÓRIOS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6690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idx="4294967295"/>
          </p:nvPr>
        </p:nvSpPr>
        <p:spPr bwMode="auto">
          <a:xfrm>
            <a:off x="395536" y="917574"/>
            <a:ext cx="7895977" cy="5940425"/>
          </a:xfrm>
          <a:noFill/>
          <a:ln w="127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 defTabSz="914400" eaLnBrk="1">
              <a:spcBef>
                <a:spcPts val="400"/>
              </a:spcBef>
              <a:buClr>
                <a:srgbClr val="D0FF44"/>
              </a:buClr>
              <a:buNone/>
            </a:pPr>
            <a:endParaRPr lang="pt-PT" altLang="pt-PT" sz="1800" b="1" dirty="0" smtClean="0">
              <a:cs typeface="Tahoma" pitchFamily="34" charset="0"/>
              <a:sym typeface="Tahoma" pitchFamily="34" charset="0"/>
            </a:endParaRPr>
          </a:p>
          <a:p>
            <a:pPr marL="0" indent="0" algn="just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A FENDA LABIAL E A FENDA PALATINA são mal formações</a:t>
            </a:r>
            <a:r>
              <a:rPr lang="pt-PT" altLang="pt-PT" sz="1800" b="1" dirty="0" smtClean="0">
                <a:cs typeface="Tahoma" pitchFamily="34" charset="0"/>
              </a:rPr>
              <a:t> congénitas, de apresentação variável, que ocorrem </a:t>
            </a: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durante o desenvolvimento embrionário, podendo  ocorrer separadamente ou em conjunto;</a:t>
            </a:r>
          </a:p>
          <a:p>
            <a:pPr marL="0" indent="0" algn="just" defTabSz="914400" eaLnBrk="1">
              <a:spcBef>
                <a:spcPts val="400"/>
              </a:spcBef>
              <a:buClr>
                <a:srgbClr val="D0FF44"/>
              </a:buClr>
              <a:buNone/>
            </a:pPr>
            <a:endParaRPr lang="pt-PT" altLang="pt-PT" sz="1800" b="1" dirty="0" smtClean="0">
              <a:cs typeface="Tahoma" pitchFamily="34" charset="0"/>
              <a:sym typeface="Tahoma" pitchFamily="34" charset="0"/>
            </a:endParaRPr>
          </a:p>
          <a:p>
            <a:pPr algn="just"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Ø"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A FL, resulta da incapacidade de fusão dos processos maxilares e nasais medianos</a:t>
            </a:r>
          </a:p>
          <a:p>
            <a:pPr algn="just"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Ø"/>
            </a:pPr>
            <a:endParaRPr lang="pt-PT" altLang="pt-PT" sz="1800" b="1" dirty="0" smtClean="0">
              <a:cs typeface="Tahoma" pitchFamily="34" charset="0"/>
              <a:sym typeface="Tahoma" pitchFamily="34" charset="0"/>
            </a:endParaRPr>
          </a:p>
          <a:p>
            <a:pPr algn="just"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Ø"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Pode variar desde uma pequena fissura a fenda completa até à base do nariz, podendo ainda ser uni ou bilateral</a:t>
            </a:r>
          </a:p>
          <a:p>
            <a:pPr marL="0" indent="0" algn="just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	</a:t>
            </a:r>
          </a:p>
          <a:p>
            <a:pPr algn="just"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Ø"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A incidência é de 1 / 800 nascidos vivos;</a:t>
            </a:r>
          </a:p>
          <a:p>
            <a:pPr marL="0" indent="0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latin typeface="Comic Sans MS" panose="030F0702030302020204" pitchFamily="66" charset="0"/>
                <a:cs typeface="Tahoma" pitchFamily="34" charset="0"/>
                <a:sym typeface="Tahoma" pitchFamily="34" charset="0"/>
              </a:rPr>
              <a:t>                       </a:t>
            </a:r>
          </a:p>
          <a:p>
            <a:pPr marL="0" indent="0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latin typeface="Comic Sans MS" panose="030F0702030302020204" pitchFamily="66" charset="0"/>
                <a:cs typeface="Tahoma" pitchFamily="34" charset="0"/>
                <a:sym typeface="Tahoma" pitchFamily="34" charset="0"/>
              </a:rPr>
              <a:t>                                     </a:t>
            </a:r>
          </a:p>
          <a:p>
            <a:pPr marL="57150" indent="-57150" defTabSz="914400" eaLnBrk="1">
              <a:spcBef>
                <a:spcPts val="400"/>
              </a:spcBef>
              <a:buClr>
                <a:srgbClr val="D0FF44"/>
              </a:buClr>
            </a:pPr>
            <a:endParaRPr lang="pt-PT" altLang="pt-PT" sz="1800" b="1" dirty="0">
              <a:latin typeface="Comic Sans MS" panose="030F0702030302020204" pitchFamily="66" charset="0"/>
              <a:cs typeface="Tahoma" pitchFamily="34" charset="0"/>
              <a:sym typeface="Tahoma" pitchFamily="34" charset="0"/>
            </a:endParaRPr>
          </a:p>
          <a:p>
            <a:pPr marL="57150" indent="-57150" defTabSz="914400" eaLnBrk="1">
              <a:spcBef>
                <a:spcPts val="400"/>
              </a:spcBef>
              <a:buClr>
                <a:srgbClr val="D0FF44"/>
              </a:buClr>
            </a:pPr>
            <a:endParaRPr lang="pt-PT" altLang="pt-PT" sz="1800" b="1" dirty="0" smtClean="0">
              <a:latin typeface="Comic Sans MS" panose="030F0702030302020204" pitchFamily="66" charset="0"/>
              <a:cs typeface="Tahoma" pitchFamily="34" charset="0"/>
              <a:sym typeface="Tahoma" pitchFamily="34" charset="0"/>
            </a:endParaRPr>
          </a:p>
          <a:p>
            <a:pPr marL="0" indent="0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latin typeface="Comic Sans MS" panose="030F0702030302020204" pitchFamily="66" charset="0"/>
                <a:cs typeface="Tahoma" pitchFamily="34" charset="0"/>
                <a:sym typeface="Tahoma" pitchFamily="34" charset="0"/>
              </a:rPr>
              <a:t>                                                                          </a:t>
            </a:r>
          </a:p>
          <a:p>
            <a:pPr marL="0" indent="0" defTabSz="914400" eaLnBrk="1">
              <a:spcBef>
                <a:spcPts val="500"/>
              </a:spcBef>
              <a:buClr>
                <a:srgbClr val="D0FF44"/>
              </a:buClr>
              <a:buNone/>
            </a:pPr>
            <a:r>
              <a:rPr lang="pt-PT" altLang="pt-PT" sz="2400" dirty="0" smtClean="0">
                <a:solidFill>
                  <a:srgbClr val="3E3D2D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                                     </a:t>
            </a:r>
            <a:endParaRPr lang="pt-PT" altLang="pt-PT" dirty="0" smtClean="0"/>
          </a:p>
        </p:txBody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563834" y="188640"/>
            <a:ext cx="5040560" cy="584775"/>
          </a:xfrm>
          <a:prstGeom prst="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9pPr>
          </a:lstStyle>
          <a:p>
            <a:pPr eaLnBrk="1"/>
            <a:r>
              <a:rPr lang="pt-PT" altLang="pt-PT" sz="3200" dirty="0"/>
              <a:t>   </a:t>
            </a:r>
            <a:r>
              <a:rPr lang="pt-PT" altLang="pt-PT" sz="2400" dirty="0">
                <a:solidFill>
                  <a:schemeClr val="bg2"/>
                </a:solidFill>
                <a:latin typeface="+mj-lt"/>
              </a:rPr>
              <a:t>FENDA LABIAL  </a:t>
            </a:r>
            <a:r>
              <a:rPr lang="pt-PT" altLang="pt-PT" sz="2400" dirty="0" smtClean="0">
                <a:solidFill>
                  <a:schemeClr val="bg2"/>
                </a:solidFill>
                <a:latin typeface="+mj-lt"/>
              </a:rPr>
              <a:t>e  </a:t>
            </a:r>
            <a:r>
              <a:rPr lang="pt-PT" altLang="pt-PT" sz="2400" dirty="0">
                <a:solidFill>
                  <a:schemeClr val="bg2"/>
                </a:solidFill>
                <a:latin typeface="+mj-lt"/>
              </a:rPr>
              <a:t>FENDA PALATINA</a:t>
            </a:r>
          </a:p>
        </p:txBody>
      </p:sp>
      <p:pic>
        <p:nvPicPr>
          <p:cNvPr id="4" name="Picture 14" descr="http://www.ident.com.br/public-img/user/1/6/6261/content/3819/1100211208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9523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Kier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36288" r="13009" b="16480"/>
          <a:stretch/>
        </p:blipFill>
        <p:spPr bwMode="auto">
          <a:xfrm>
            <a:off x="4571999" y="4581128"/>
            <a:ext cx="30243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91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idx="4294967295"/>
          </p:nvPr>
        </p:nvSpPr>
        <p:spPr bwMode="auto">
          <a:xfrm>
            <a:off x="563834" y="917575"/>
            <a:ext cx="7727679" cy="519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latin typeface="Comic Sans MS" panose="030F0702030302020204" pitchFamily="66" charset="0"/>
                <a:cs typeface="Tahoma" pitchFamily="34" charset="0"/>
                <a:sym typeface="Tahoma" pitchFamily="34" charset="0"/>
              </a:rPr>
              <a:t>                       </a:t>
            </a:r>
          </a:p>
          <a:p>
            <a:pPr marL="0" indent="0" defTabSz="914400" eaLnBrk="1"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latin typeface="Comic Sans MS" panose="030F0702030302020204" pitchFamily="66" charset="0"/>
                <a:cs typeface="Tahoma" pitchFamily="34" charset="0"/>
                <a:sym typeface="Tahoma" pitchFamily="34" charset="0"/>
              </a:rPr>
              <a:t>                                                                                                   </a:t>
            </a:r>
          </a:p>
          <a:p>
            <a:pPr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§"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A FP, é uma fissura na linha média do palato que resulta da incapacidade de fusão dos bordos. </a:t>
            </a:r>
          </a:p>
          <a:p>
            <a:pPr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§"/>
            </a:pPr>
            <a:endParaRPr lang="pt-PT" altLang="pt-PT" sz="1800" b="1" dirty="0" smtClean="0">
              <a:cs typeface="Tahoma" pitchFamily="34" charset="0"/>
              <a:sym typeface="Tahoma" pitchFamily="34" charset="0"/>
            </a:endParaRPr>
          </a:p>
          <a:p>
            <a:pPr defTabSz="914400" eaLnBrk="1">
              <a:spcBef>
                <a:spcPts val="400"/>
              </a:spcBef>
              <a:buClr>
                <a:srgbClr val="D0FF44"/>
              </a:buClr>
              <a:buFont typeface="Wingdings" panose="05000000000000000000" pitchFamily="2" charset="2"/>
              <a:buChar char="§"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A incidência é de  1 / 2000 nascidos vivos;</a:t>
            </a:r>
          </a:p>
          <a:p>
            <a:pPr marL="0" indent="0" defTabSz="914400" eaLnBrk="1">
              <a:spcBef>
                <a:spcPts val="500"/>
              </a:spcBef>
              <a:buClr>
                <a:srgbClr val="D0FF44"/>
              </a:buClr>
              <a:buNone/>
            </a:pPr>
            <a:r>
              <a:rPr lang="pt-PT" altLang="pt-PT" sz="2400" dirty="0" smtClean="0">
                <a:solidFill>
                  <a:srgbClr val="3E3D2D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                                     </a:t>
            </a:r>
            <a:endParaRPr lang="pt-PT" altLang="pt-PT" dirty="0" smtClean="0"/>
          </a:p>
        </p:txBody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563834" y="188640"/>
            <a:ext cx="5040560" cy="584775"/>
          </a:xfrm>
          <a:prstGeom prst="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9pPr>
          </a:lstStyle>
          <a:p>
            <a:pPr eaLnBrk="1"/>
            <a:r>
              <a:rPr lang="pt-PT" altLang="pt-PT" sz="3200" dirty="0">
                <a:solidFill>
                  <a:schemeClr val="tx1"/>
                </a:solidFill>
              </a:rPr>
              <a:t>   </a:t>
            </a:r>
            <a:r>
              <a:rPr lang="pt-PT" altLang="pt-PT" sz="2400" dirty="0">
                <a:solidFill>
                  <a:schemeClr val="tx1"/>
                </a:solidFill>
                <a:latin typeface="+mj-lt"/>
              </a:rPr>
              <a:t>FENDA LABIAL  </a:t>
            </a:r>
            <a:r>
              <a:rPr lang="pt-PT" altLang="pt-PT" sz="2400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lang="pt-PT" altLang="pt-PT" sz="2400" dirty="0">
                <a:solidFill>
                  <a:schemeClr val="tx1"/>
                </a:solidFill>
                <a:latin typeface="+mj-lt"/>
              </a:rPr>
              <a:t>FENDA PALATINA</a:t>
            </a:r>
          </a:p>
        </p:txBody>
      </p:sp>
      <p:pic>
        <p:nvPicPr>
          <p:cNvPr id="6" name="Picture 12" descr="http://www.colgate.pt/CP/PT/OC/Information/Articles/Oral-and-Dental-Health-Basics/Medical-Conditions/Cleft-Lip-Palate/photograph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05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pPr lvl="2" hangingPunct="0"/>
            <a:r>
              <a:rPr lang="pt-PT" sz="2000" b="1" dirty="0" smtClean="0">
                <a:solidFill>
                  <a:schemeClr val="accent6">
                    <a:lumMod val="75000"/>
                  </a:schemeClr>
                </a:solidFill>
              </a:rPr>
              <a:t>AFEÇÕES DO FORO CIRÚRGICO</a:t>
            </a:r>
            <a:endParaRPr lang="pt-P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016824" cy="5256584"/>
          </a:xfrm>
        </p:spPr>
        <p:txBody>
          <a:bodyPr>
            <a:normAutofit/>
          </a:bodyPr>
          <a:lstStyle/>
          <a:p>
            <a:pPr algn="l"/>
            <a:endParaRPr lang="pt-PT" sz="1400" b="1" dirty="0" smtClean="0">
              <a:solidFill>
                <a:schemeClr val="tx1"/>
              </a:solidFill>
            </a:endParaRPr>
          </a:p>
          <a:p>
            <a:pPr algn="l"/>
            <a:endParaRPr lang="pt-PT" sz="1400" b="1" dirty="0">
              <a:solidFill>
                <a:schemeClr val="tx1"/>
              </a:solidFill>
            </a:endParaRPr>
          </a:p>
          <a:p>
            <a:pPr algn="l"/>
            <a:r>
              <a:rPr lang="pt-PT" sz="1800" b="1" smtClean="0">
                <a:solidFill>
                  <a:schemeClr val="tx1"/>
                </a:solidFill>
              </a:rPr>
              <a:t>Sumário:</a:t>
            </a:r>
          </a:p>
          <a:p>
            <a:pPr algn="l"/>
            <a:endParaRPr lang="pt-PT" sz="1800" b="1" dirty="0" smtClean="0">
              <a:solidFill>
                <a:schemeClr val="tx1"/>
              </a:solidFill>
            </a:endParaRP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Estenose hipertrófica do piloro</a:t>
            </a: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Refluxo </a:t>
            </a:r>
            <a:r>
              <a:rPr lang="pt-PT" sz="1800" b="1" dirty="0" err="1" smtClean="0">
                <a:solidFill>
                  <a:schemeClr val="tx1"/>
                </a:solidFill>
              </a:rPr>
              <a:t>gastro-esofágico</a:t>
            </a:r>
            <a:endParaRPr lang="pt-PT" sz="1800" b="1" dirty="0" smtClean="0">
              <a:solidFill>
                <a:schemeClr val="tx1"/>
              </a:solidFill>
            </a:endParaRP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Apendicite aguda</a:t>
            </a: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Invaginação intestinal</a:t>
            </a:r>
          </a:p>
          <a:p>
            <a:pPr algn="l"/>
            <a:r>
              <a:rPr lang="pt-PT" sz="1800" b="1" dirty="0">
                <a:solidFill>
                  <a:schemeClr val="tx1"/>
                </a:solidFill>
              </a:rPr>
              <a:t>Fenda labial e palatina</a:t>
            </a: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Hérnia Inguinal</a:t>
            </a:r>
          </a:p>
          <a:p>
            <a:pPr algn="l"/>
            <a:r>
              <a:rPr lang="pt-PT" sz="1800" b="1" dirty="0" err="1" smtClean="0">
                <a:solidFill>
                  <a:schemeClr val="tx1"/>
                </a:solidFill>
              </a:rPr>
              <a:t>Hidrocelo</a:t>
            </a:r>
            <a:endParaRPr lang="pt-PT" sz="1800" b="1" dirty="0" smtClean="0">
              <a:solidFill>
                <a:schemeClr val="tx1"/>
              </a:solidFill>
            </a:endParaRP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Fimose</a:t>
            </a: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Ectopia testicular</a:t>
            </a:r>
          </a:p>
          <a:p>
            <a:pPr algn="l"/>
            <a:r>
              <a:rPr lang="pt-PT" sz="1800" b="1" dirty="0" smtClean="0">
                <a:solidFill>
                  <a:schemeClr val="tx1"/>
                </a:solidFill>
              </a:rPr>
              <a:t>Angiomas</a:t>
            </a:r>
          </a:p>
          <a:p>
            <a:pPr algn="l"/>
            <a:endParaRPr lang="pt-PT" sz="1800" dirty="0" smtClean="0"/>
          </a:p>
          <a:p>
            <a:pPr algn="l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05650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idx="1"/>
          </p:nvPr>
        </p:nvSpPr>
        <p:spPr bwMode="auto">
          <a:xfrm>
            <a:off x="2771799" y="4149080"/>
            <a:ext cx="5112407" cy="1040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buNone/>
            </a:pPr>
            <a:endParaRPr lang="pt-PT" altLang="pt-PT" sz="2000" b="1" dirty="0" smtClean="0"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altLang="pt-PT" sz="5000" b="1" dirty="0"/>
          </a:p>
          <a:p>
            <a:pPr marL="0" indent="0">
              <a:buNone/>
            </a:pPr>
            <a:endParaRPr lang="pt-PT" altLang="pt-PT" sz="5000" b="1" dirty="0" smtClean="0"/>
          </a:p>
          <a:p>
            <a:pPr marL="0" indent="0">
              <a:buNone/>
            </a:pPr>
            <a:endParaRPr lang="pt-PT" altLang="pt-PT" sz="5000" b="1" dirty="0" smtClean="0"/>
          </a:p>
          <a:p>
            <a:endParaRPr lang="pt-PT" altLang="pt-PT" sz="5000" b="1" dirty="0" smtClean="0"/>
          </a:p>
          <a:p>
            <a:pPr>
              <a:buFontTx/>
              <a:buChar char="•"/>
            </a:pPr>
            <a:endParaRPr lang="pt-PT" altLang="pt-PT" sz="1800" dirty="0" smtClean="0">
              <a:latin typeface="Comic Sans MS" panose="030F0702030302020204" pitchFamily="66" charset="0"/>
            </a:endParaRPr>
          </a:p>
          <a:p>
            <a:pPr eaLnBrk="1">
              <a:spcBef>
                <a:spcPts val="400"/>
              </a:spcBef>
              <a:buClr>
                <a:srgbClr val="D0FF44"/>
              </a:buClr>
            </a:pPr>
            <a:endParaRPr lang="pt-PT" altLang="pt-PT" sz="2000" b="1" dirty="0" smtClean="0">
              <a:latin typeface="Comic Sans MS" panose="030F0702030302020204" pitchFamily="66" charset="0"/>
              <a:cs typeface="Tahoma" pitchFamily="34" charset="0"/>
              <a:sym typeface="Tahoma" pitchFamily="34" charset="0"/>
            </a:endParaRPr>
          </a:p>
          <a:p>
            <a:pPr eaLnBrk="1">
              <a:spcBef>
                <a:spcPts val="400"/>
              </a:spcBef>
              <a:buClr>
                <a:srgbClr val="D0FF44"/>
              </a:buClr>
            </a:pPr>
            <a:endParaRPr lang="pt-PT" altLang="pt-PT" sz="2000" b="1" dirty="0" smtClean="0"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endParaRPr lang="pt-PT" altLang="pt-PT" sz="1800" b="1" dirty="0" smtClean="0"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sz="18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		</a:t>
            </a:r>
            <a:endParaRPr lang="pt-PT" altLang="pt-PT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332656"/>
            <a:ext cx="2088232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Etiologia</a:t>
            </a:r>
            <a:endParaRPr lang="pt-PT" sz="2400" b="1" dirty="0"/>
          </a:p>
        </p:txBody>
      </p:sp>
      <p:sp>
        <p:nvSpPr>
          <p:cNvPr id="4" name="Rectângulo 3"/>
          <p:cNvSpPr/>
          <p:nvPr/>
        </p:nvSpPr>
        <p:spPr>
          <a:xfrm>
            <a:off x="251520" y="854826"/>
            <a:ext cx="8568952" cy="93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indent="-49213" algn="just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dirty="0">
                <a:cs typeface="Tahoma" pitchFamily="34" charset="0"/>
                <a:sym typeface="Tahoma" pitchFamily="34" charset="0"/>
              </a:rPr>
              <a:t>-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Maior incidência em famílias com história de FL e/ou FP;</a:t>
            </a:r>
          </a:p>
          <a:p>
            <a:pPr marL="49213" indent="-49213" algn="just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</a:pPr>
            <a:r>
              <a:rPr lang="pt-PT" altLang="pt-PT" b="1" dirty="0" smtClean="0">
                <a:cs typeface="Tahoma" pitchFamily="34" charset="0"/>
                <a:sym typeface="Tahoma" pitchFamily="34" charset="0"/>
              </a:rPr>
              <a:t>-</a:t>
            </a:r>
            <a:r>
              <a:rPr lang="pt-PT" altLang="pt-PT" b="1" dirty="0">
                <a:cs typeface="Tahoma" pitchFamily="34" charset="0"/>
                <a:sym typeface="Tahoma" pitchFamily="34" charset="0"/>
              </a:rPr>
              <a:t>Frequente associação a alterações cromossómicas;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79" y="2492896"/>
            <a:ext cx="7128791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 smtClean="0"/>
              <a:t>Má nutrição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 smtClean="0"/>
              <a:t>Problemas </a:t>
            </a:r>
            <a:r>
              <a:rPr lang="pt-PT" altLang="pt-PT" sz="2000" b="1" dirty="0"/>
              <a:t>de fala e </a:t>
            </a:r>
            <a:r>
              <a:rPr lang="pt-PT" altLang="pt-PT" sz="2000" b="1" dirty="0" smtClean="0"/>
              <a:t>audição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 smtClean="0"/>
              <a:t>Infecções </a:t>
            </a:r>
            <a:r>
              <a:rPr lang="pt-PT" altLang="pt-PT" sz="2000" b="1" dirty="0"/>
              <a:t>crónicas (otites de repetição)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 smtClean="0"/>
              <a:t>Problemas respiratórios (infeções das vias aéreas respiratórias)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 smtClean="0"/>
              <a:t>Alterações </a:t>
            </a:r>
            <a:r>
              <a:rPr lang="pt-PT" altLang="pt-PT" sz="2000" b="1" dirty="0"/>
              <a:t>na dentição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/>
              <a:t>Problemas emocionais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/>
              <a:t>Problemas de sociabilidade </a:t>
            </a:r>
            <a:endParaRPr lang="pt-PT" altLang="pt-PT" sz="2000" b="1" dirty="0" smtClean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pt-PT" altLang="pt-PT" sz="2000" b="1" dirty="0" smtClean="0"/>
              <a:t>Problemas </a:t>
            </a:r>
            <a:r>
              <a:rPr lang="pt-PT" altLang="pt-PT" sz="2000" b="1" dirty="0"/>
              <a:t>de auto-estima</a:t>
            </a:r>
          </a:p>
        </p:txBody>
      </p:sp>
      <p:sp>
        <p:nvSpPr>
          <p:cNvPr id="2" name="Rectângulo 1"/>
          <p:cNvSpPr/>
          <p:nvPr/>
        </p:nvSpPr>
        <p:spPr>
          <a:xfrm>
            <a:off x="971600" y="1911492"/>
            <a:ext cx="4608512" cy="50939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chemeClr val="tx1"/>
                </a:solidFill>
              </a:rPr>
              <a:t>Problemas de saúde decorrentes</a:t>
            </a:r>
          </a:p>
        </p:txBody>
      </p:sp>
    </p:spTree>
    <p:extLst>
      <p:ext uri="{BB962C8B-B14F-4D97-AF65-F5344CB8AC3E}">
        <p14:creationId xmlns:p14="http://schemas.microsoft.com/office/powerpoint/2010/main" val="430933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idx="1"/>
          </p:nvPr>
        </p:nvSpPr>
        <p:spPr bwMode="auto">
          <a:xfrm>
            <a:off x="323850" y="404813"/>
            <a:ext cx="8802688" cy="6453187"/>
          </a:xfrm>
          <a:solidFill>
            <a:schemeClr val="bg2"/>
          </a:solidFill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8738" indent="-58738" defTabSz="914400" eaLnBrk="1">
              <a:spcBef>
                <a:spcPts val="400"/>
              </a:spcBef>
              <a:buClr>
                <a:srgbClr val="000000"/>
              </a:buClr>
              <a:buSzPct val="120000"/>
              <a:buFont typeface="Wingdings" pitchFamily="2" charset="2"/>
              <a:buChar char="▪"/>
            </a:pPr>
            <a:endParaRPr lang="pt-PT" altLang="pt-PT" sz="1800" b="1" dirty="0" smtClean="0"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 marL="0" indent="0" defTabSz="914400" eaLnBrk="1">
              <a:spcBef>
                <a:spcPts val="400"/>
              </a:spcBef>
              <a:buClr>
                <a:srgbClr val="000000"/>
              </a:buClr>
              <a:buSzPct val="120000"/>
              <a:buNone/>
            </a:pPr>
            <a:r>
              <a:rPr lang="pt-PT" altLang="pt-PT" sz="20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     </a:t>
            </a:r>
            <a:r>
              <a:rPr lang="pt-PT" altLang="pt-PT" sz="2000" b="1" dirty="0" smtClean="0">
                <a:cs typeface="Tahoma" pitchFamily="34" charset="0"/>
                <a:sym typeface="Tahoma" pitchFamily="34" charset="0"/>
              </a:rPr>
              <a:t>PROMOÇÃO DO AJUSTAMENTO DA FAMÍLIA  À CONDIÇÃO DA CRIANÇA</a:t>
            </a:r>
          </a:p>
          <a:p>
            <a:pPr marL="58738" indent="-58738" defTabSz="914400" eaLnBrk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20000"/>
              <a:buFont typeface="Tahoma" pitchFamily="34" charset="0"/>
              <a:buChar char="•"/>
            </a:pPr>
            <a:endParaRPr lang="pt-PT" altLang="pt-PT" sz="2000" b="1" dirty="0" smtClean="0">
              <a:cs typeface="Tahoma" pitchFamily="34" charset="0"/>
              <a:sym typeface="Tahoma" pitchFamily="34" charset="0"/>
            </a:endParaRP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600" b="1" dirty="0">
                <a:cs typeface="Tahoma" pitchFamily="34" charset="0"/>
                <a:sym typeface="Tahoma" pitchFamily="34" charset="0"/>
              </a:rPr>
              <a:t> </a:t>
            </a:r>
            <a:r>
              <a:rPr lang="pt-PT" altLang="pt-PT" sz="1600" b="1" dirty="0" smtClean="0">
                <a:cs typeface="Tahoma" pitchFamily="34" charset="0"/>
                <a:sym typeface="Tahoma" pitchFamily="34" charset="0"/>
              </a:rPr>
              <a:t>- </a:t>
            </a: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Permitir a expressão de sentimentos dos pais;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 - Demonstrar atitudes de aceitação do bebé e dos pais (apoio compreensão e de empatia e de afecto para com o bebé);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 - Dar a conhecer o processo de tratamento;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 - Dar a conhecer os resultados de algumas correcções cirúrgicas   (promover o sentimento de esperança);                                                                    </a:t>
            </a:r>
            <a:r>
              <a:rPr lang="pt-PT" altLang="pt-PT" sz="1800" b="1" dirty="0" smtClean="0">
                <a:solidFill>
                  <a:srgbClr val="FF99FF"/>
                </a:solidFill>
                <a:cs typeface="Tahoma" pitchFamily="34" charset="0"/>
                <a:sym typeface="Tahoma" pitchFamily="34" charset="0"/>
              </a:rPr>
              <a:t>6 meses                         5 anos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 - Pedir a colaboração de pais que já 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ultrapassaram o mesmo problema;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 - Oferecer a nossa disponibilidade para</a:t>
            </a:r>
          </a:p>
          <a:p>
            <a:pPr marL="0" indent="0" defTabSz="914400" eaLnBrk="1">
              <a:lnSpc>
                <a:spcPct val="150000"/>
              </a:lnSpc>
              <a:spcBef>
                <a:spcPts val="400"/>
              </a:spcBef>
              <a:buClr>
                <a:srgbClr val="D0FF44"/>
              </a:buClr>
              <a:buNone/>
            </a:pPr>
            <a:r>
              <a:rPr lang="pt-PT" altLang="pt-PT" sz="1800" b="1" dirty="0" smtClean="0">
                <a:cs typeface="Tahoma" pitchFamily="34" charset="0"/>
                <a:sym typeface="Tahoma" pitchFamily="34" charset="0"/>
              </a:rPr>
              <a:t> aprender a lidar com a situação;         </a:t>
            </a:r>
            <a:r>
              <a:rPr lang="pt-PT" altLang="pt-PT" sz="1600" b="1" dirty="0" smtClean="0">
                <a:cs typeface="Tahoma" pitchFamily="34" charset="0"/>
                <a:sym typeface="Tahoma" pitchFamily="34" charset="0"/>
              </a:rPr>
              <a:t>    </a:t>
            </a:r>
            <a:endParaRPr lang="pt-PT" altLang="pt-PT" sz="1100" dirty="0" smtClean="0"/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1901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52" y="4221088"/>
            <a:ext cx="19018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5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idx="1"/>
          </p:nvPr>
        </p:nvSpPr>
        <p:spPr bwMode="auto">
          <a:xfrm>
            <a:off x="179388" y="906463"/>
            <a:ext cx="8785225" cy="5835650"/>
          </a:xfrm>
          <a:solidFill>
            <a:schemeClr val="bg2"/>
          </a:solidFill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defTabSz="914400" eaLnBrk="1">
              <a:lnSpc>
                <a:spcPct val="90000"/>
              </a:lnSpc>
              <a:spcBef>
                <a:spcPts val="500"/>
              </a:spcBef>
              <a:buNone/>
            </a:pPr>
            <a:r>
              <a:rPr lang="pt-PT" altLang="pt-PT" sz="2000" b="1" dirty="0" smtClean="0">
                <a:solidFill>
                  <a:srgbClr val="FF99FF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     </a:t>
            </a:r>
            <a:endParaRPr lang="pt-PT" altLang="pt-PT" sz="2000" b="1" dirty="0">
              <a:solidFill>
                <a:srgbClr val="3E3D2D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Ajudar a mãe na técnica da amamentação: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Ensinar a posicionar e a estabilizar o mamilo na parte posterior da cavidade oral;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Ensinar a estimular previamente a glândula mamária   (manualmente ou com bomba). A sucção do bebé pode não ser suficiente para a ejecção do leite;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Ensinar a utilizar bico especial para amamentação;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Manter o lactente em posição de sentado ou erecto  (minimizar o risco de aspiração) durante a amamentação;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Informar sobre tetinas especiais se for utilizado leite de formula (bico de </a:t>
            </a:r>
            <a:r>
              <a:rPr lang="pt-PT" altLang="pt-PT" sz="2000" b="1" dirty="0" err="1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Lamb</a:t>
            </a: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, bico com borda ou seringa com tubo de borracha)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Prevenir a entrada de ar durante a mamada;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 Monitorizar o peso do bebé;</a:t>
            </a:r>
            <a:r>
              <a:rPr lang="pt-PT" altLang="pt-PT" sz="2000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  </a:t>
            </a:r>
            <a:endParaRPr lang="pt-PT" altLang="pt-PT" sz="2000" dirty="0" smtClean="0"/>
          </a:p>
        </p:txBody>
      </p:sp>
      <p:sp>
        <p:nvSpPr>
          <p:cNvPr id="2" name="Rectângulo 1"/>
          <p:cNvSpPr/>
          <p:nvPr/>
        </p:nvSpPr>
        <p:spPr>
          <a:xfrm>
            <a:off x="971600" y="548680"/>
            <a:ext cx="3888432" cy="57606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Alimentação adequada</a:t>
            </a:r>
            <a:endParaRPr lang="pt-P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7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580618"/>
            <a:ext cx="1512168" cy="40011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</a:t>
            </a:r>
            <a:endParaRPr lang="pt-PT" sz="2000" b="1" dirty="0"/>
          </a:p>
        </p:txBody>
      </p:sp>
      <p:sp>
        <p:nvSpPr>
          <p:cNvPr id="7" name="Rectângulo 6"/>
          <p:cNvSpPr/>
          <p:nvPr/>
        </p:nvSpPr>
        <p:spPr>
          <a:xfrm>
            <a:off x="755576" y="980728"/>
            <a:ext cx="770485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altLang="pt-PT" dirty="0" smtClean="0"/>
          </a:p>
          <a:p>
            <a:pPr algn="just"/>
            <a:endParaRPr lang="pt-PT" altLang="pt-PT" dirty="0"/>
          </a:p>
          <a:p>
            <a:pPr algn="just"/>
            <a:r>
              <a:rPr lang="pt-PT" altLang="pt-PT" b="1" dirty="0" smtClean="0"/>
              <a:t>O </a:t>
            </a:r>
            <a:r>
              <a:rPr lang="pt-PT" altLang="pt-PT" b="1" dirty="0"/>
              <a:t>tratamento </a:t>
            </a:r>
            <a:r>
              <a:rPr lang="pt-PT" altLang="pt-PT" b="1" dirty="0" smtClean="0"/>
              <a:t>é de </a:t>
            </a:r>
            <a:r>
              <a:rPr lang="pt-PT" altLang="pt-PT" b="1" dirty="0"/>
              <a:t>abordagem </a:t>
            </a:r>
            <a:r>
              <a:rPr lang="pt-PT" altLang="pt-PT" b="1" dirty="0" smtClean="0"/>
              <a:t>multidisciplinar</a:t>
            </a:r>
          </a:p>
          <a:p>
            <a:pPr algn="just"/>
            <a:endParaRPr lang="pt-PT" altLang="pt-PT" b="1" dirty="0" smtClean="0"/>
          </a:p>
          <a:p>
            <a:pPr algn="just"/>
            <a:r>
              <a:rPr lang="pt-PT" altLang="pt-PT" b="1" dirty="0" smtClean="0"/>
              <a:t>- Cirurgia plástica</a:t>
            </a:r>
          </a:p>
          <a:p>
            <a:pPr algn="just"/>
            <a:r>
              <a:rPr lang="pt-PT" altLang="pt-PT" b="1" dirty="0" smtClean="0"/>
              <a:t>- Otorrinolaringologia </a:t>
            </a:r>
          </a:p>
          <a:p>
            <a:pPr algn="just"/>
            <a:r>
              <a:rPr lang="pt-PT" altLang="pt-PT" b="1" dirty="0" smtClean="0"/>
              <a:t>- Odontologia </a:t>
            </a:r>
          </a:p>
          <a:p>
            <a:pPr algn="just"/>
            <a:r>
              <a:rPr lang="pt-PT" altLang="pt-PT" b="1" dirty="0" smtClean="0"/>
              <a:t>- Fonoaudiologia</a:t>
            </a:r>
          </a:p>
          <a:p>
            <a:pPr algn="just"/>
            <a:r>
              <a:rPr lang="pt-PT" altLang="pt-PT" b="1" dirty="0" smtClean="0"/>
              <a:t>- Psicologia </a:t>
            </a:r>
          </a:p>
          <a:p>
            <a:pPr algn="just"/>
            <a:r>
              <a:rPr lang="pt-PT" altLang="pt-PT" b="1" dirty="0" smtClean="0"/>
              <a:t>- Psiquiatria</a:t>
            </a:r>
          </a:p>
          <a:p>
            <a:pPr algn="just"/>
            <a:endParaRPr lang="pt-PT" altLang="pt-PT" b="1" dirty="0"/>
          </a:p>
          <a:p>
            <a:pPr algn="just"/>
            <a:endParaRPr lang="pt-PT" altLang="pt-PT" b="1" dirty="0" smtClean="0"/>
          </a:p>
          <a:p>
            <a:pPr algn="just"/>
            <a:r>
              <a:rPr lang="pt-PT" altLang="pt-PT" b="1" dirty="0" smtClean="0"/>
              <a:t>Cirúrgico:</a:t>
            </a:r>
          </a:p>
          <a:p>
            <a:pPr algn="just"/>
            <a:endParaRPr lang="pt-PT" altLang="pt-PT" b="1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PT" altLang="pt-PT" b="1" dirty="0" smtClean="0"/>
              <a:t>Correção </a:t>
            </a:r>
            <a:r>
              <a:rPr lang="pt-PT" altLang="pt-PT" b="1" dirty="0"/>
              <a:t>da </a:t>
            </a:r>
            <a:r>
              <a:rPr lang="pt-PT" altLang="pt-PT" b="1" dirty="0" smtClean="0"/>
              <a:t> </a:t>
            </a:r>
            <a:r>
              <a:rPr lang="pt-PT" altLang="pt-PT" b="1" dirty="0"/>
              <a:t>fissura labial </a:t>
            </a:r>
            <a:r>
              <a:rPr lang="pt-PT" altLang="pt-PT" b="1" dirty="0" smtClean="0"/>
              <a:t>nas primeiras </a:t>
            </a:r>
            <a:r>
              <a:rPr lang="pt-PT" altLang="pt-PT" b="1" dirty="0"/>
              <a:t>72 horas após o </a:t>
            </a:r>
            <a:r>
              <a:rPr lang="pt-PT" altLang="pt-PT" b="1" dirty="0" smtClean="0"/>
              <a:t>nascimento para </a:t>
            </a:r>
            <a:r>
              <a:rPr lang="pt-PT" altLang="pt-PT" b="1" dirty="0"/>
              <a:t>reconstrução do lábio superior e reposicionamento </a:t>
            </a:r>
            <a:r>
              <a:rPr lang="pt-PT" altLang="pt-PT" b="1" dirty="0" smtClean="0"/>
              <a:t>da asa do </a:t>
            </a:r>
            <a:r>
              <a:rPr lang="pt-PT" altLang="pt-PT" b="1" dirty="0"/>
              <a:t>nariz</a:t>
            </a:r>
            <a:endParaRPr lang="pt-PT" altLang="pt-PT" b="1" dirty="0" smtClean="0"/>
          </a:p>
          <a:p>
            <a:pPr algn="just"/>
            <a:endParaRPr lang="pt-PT" altLang="pt-PT" b="1" dirty="0" smtClean="0"/>
          </a:p>
          <a:p>
            <a:pPr marL="285750" indent="-285750" algn="just">
              <a:buFontTx/>
              <a:buChar char="-"/>
            </a:pPr>
            <a:endParaRPr lang="pt-PT" altLang="pt-PT" b="1" dirty="0"/>
          </a:p>
          <a:p>
            <a:pPr marL="285750" indent="-285750" algn="just">
              <a:buFontTx/>
              <a:buChar char="-"/>
            </a:pPr>
            <a:endParaRPr lang="pt-PT" altLang="pt-PT" b="1" dirty="0" smtClean="0"/>
          </a:p>
          <a:p>
            <a:pPr marL="285750" indent="-285750" algn="just">
              <a:buFontTx/>
              <a:buChar char="-"/>
            </a:pPr>
            <a:endParaRPr lang="pt-PT" altLang="pt-PT" b="1" dirty="0"/>
          </a:p>
          <a:p>
            <a:pPr marL="285750" indent="-285750" algn="just">
              <a:buFontTx/>
              <a:buChar char="-"/>
            </a:pPr>
            <a:endParaRPr lang="pt-PT" altLang="pt-PT" b="1" dirty="0" smtClean="0"/>
          </a:p>
          <a:p>
            <a:pPr marL="285750" indent="-285750" algn="just">
              <a:buFontTx/>
              <a:buChar char="-"/>
            </a:pPr>
            <a:endParaRPr lang="pt-PT" altLang="pt-PT" b="1" dirty="0"/>
          </a:p>
          <a:p>
            <a:pPr marL="285750" indent="-285750" algn="just">
              <a:buFontTx/>
              <a:buChar char="-"/>
            </a:pPr>
            <a:endParaRPr lang="pt-PT" altLang="pt-PT" b="1" dirty="0" smtClean="0"/>
          </a:p>
          <a:p>
            <a:pPr marL="285750" indent="-285750" algn="just">
              <a:buFontTx/>
              <a:buChar char="-"/>
            </a:pPr>
            <a:endParaRPr lang="pt-PT" altLang="pt-PT" b="1" dirty="0"/>
          </a:p>
        </p:txBody>
      </p:sp>
    </p:spTree>
    <p:extLst>
      <p:ext uri="{BB962C8B-B14F-4D97-AF65-F5344CB8AC3E}">
        <p14:creationId xmlns:p14="http://schemas.microsoft.com/office/powerpoint/2010/main" val="2646974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idx="1"/>
          </p:nvPr>
        </p:nvSpPr>
        <p:spPr bwMode="auto">
          <a:xfrm>
            <a:off x="468313" y="1628800"/>
            <a:ext cx="8578850" cy="47518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</a:pPr>
            <a:r>
              <a:rPr lang="pt-PT" altLang="pt-PT" sz="2400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-</a:t>
            </a: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Posicionar a criança em decúbito dorsal ou lateral ;</a:t>
            </a:r>
          </a:p>
          <a:p>
            <a:pPr defTabSz="914400" eaLnBrk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-Imobilização dos membros superiores com talas, impedindo a flexão;</a:t>
            </a:r>
          </a:p>
          <a:p>
            <a:pPr defTabSz="914400" eaLnBrk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</a:pPr>
            <a:r>
              <a:rPr lang="pt-PT" altLang="pt-PT" sz="1800" b="1" dirty="0">
                <a:ea typeface="Tw Cen MT" pitchFamily="34" charset="0"/>
                <a:cs typeface="Tw Cen MT" pitchFamily="34" charset="0"/>
                <a:sym typeface="Tw Cen MT" pitchFamily="34" charset="0"/>
              </a:rPr>
              <a:t>-</a:t>
            </a: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Informar os pais sobre a importância da imobilização;</a:t>
            </a:r>
          </a:p>
          <a:p>
            <a:pPr defTabSz="914400" eaLnBrk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lnSpc>
                <a:spcPct val="9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-Evitar choro vigoroso ou continuado;</a:t>
            </a:r>
          </a:p>
          <a:p>
            <a:pPr defTabSz="914400" eaLnBrk="1">
              <a:lnSpc>
                <a:spcPct val="90000"/>
              </a:lnSpc>
              <a:spcBef>
                <a:spcPts val="5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lnSpc>
                <a:spcPct val="9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-Lavar suavemente com SF a linha de sutura após refeição;</a:t>
            </a:r>
          </a:p>
          <a:p>
            <a:pPr defTabSz="914400" eaLnBrk="1">
              <a:lnSpc>
                <a:spcPct val="90000"/>
              </a:lnSpc>
              <a:spcBef>
                <a:spcPts val="5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lnSpc>
                <a:spcPct val="9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-Lavar a boca com água após  refeição;</a:t>
            </a:r>
            <a:endParaRPr lang="pt-PT" altLang="pt-PT" sz="1800" b="1" dirty="0" smtClean="0"/>
          </a:p>
        </p:txBody>
      </p:sp>
      <p:sp>
        <p:nvSpPr>
          <p:cNvPr id="49155" name="CaixaDeTexto 3"/>
          <p:cNvSpPr txBox="1">
            <a:spLocks noChangeArrowheads="1"/>
          </p:cNvSpPr>
          <p:nvPr/>
        </p:nvSpPr>
        <p:spPr bwMode="auto">
          <a:xfrm>
            <a:off x="468313" y="676305"/>
            <a:ext cx="640794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9pPr>
          </a:lstStyle>
          <a:p>
            <a:pPr eaLnBrk="1"/>
            <a:r>
              <a:rPr lang="pt-PT" altLang="pt-PT" sz="2000" dirty="0" smtClean="0">
                <a:solidFill>
                  <a:schemeClr val="tx1"/>
                </a:solidFill>
                <a:latin typeface="+mn-lt"/>
              </a:rPr>
              <a:t>CUIDADOS de ENFERMAGEM PÓS-OPERATÓRIOS - FL</a:t>
            </a:r>
            <a:endParaRPr lang="pt-PT" altLang="pt-PT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677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idx="1"/>
          </p:nvPr>
        </p:nvSpPr>
        <p:spPr bwMode="auto">
          <a:xfrm>
            <a:off x="457200" y="1739900"/>
            <a:ext cx="85788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914400" eaLnBrk="1">
              <a:spcBef>
                <a:spcPts val="700"/>
              </a:spcBef>
              <a:buClr>
                <a:srgbClr val="D0FF44"/>
              </a:buClr>
              <a:buNone/>
            </a:pPr>
            <a:endParaRPr lang="pt-PT" altLang="pt-PT" sz="3000" b="1" u="sng" dirty="0" smtClean="0">
              <a:solidFill>
                <a:srgbClr val="3E3D2D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Posicionar em decúbito lateral, no pós – operatório imediato;</a:t>
            </a: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Evitar colocar objectos na boca, para evitar traumatismo do local   (</a:t>
            </a:r>
            <a:r>
              <a:rPr lang="pt-PT" altLang="pt-PT" sz="1800" b="1" dirty="0" err="1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ex</a:t>
            </a: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: sonda de aspiração, chupeta, colher, abaixador de língua);</a:t>
            </a: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Dieta líquida (por colher) até cicatrização da sutura;</a:t>
            </a: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imobilização </a:t>
            </a:r>
            <a:r>
              <a:rPr lang="pt-PT" altLang="pt-PT" sz="1800" b="1" dirty="0">
                <a:ea typeface="Tw Cen MT" pitchFamily="34" charset="0"/>
                <a:cs typeface="Tw Cen MT" pitchFamily="34" charset="0"/>
                <a:sym typeface="Tw Cen MT" pitchFamily="34" charset="0"/>
              </a:rPr>
              <a:t>d</a:t>
            </a: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os cotovelos até cicatrização da sutura;</a:t>
            </a: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endParaRPr lang="pt-PT" altLang="pt-PT" sz="1800" b="1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defTabSz="914400" eaLnBrk="1">
              <a:spcBef>
                <a:spcPts val="500"/>
              </a:spcBef>
              <a:buClr>
                <a:srgbClr val="D0FF44"/>
              </a:buClr>
            </a:pPr>
            <a:r>
              <a:rPr lang="pt-PT" altLang="pt-PT" sz="1800" b="1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Recomendar, em crianças maiores, que não esfreguem a língua na sutura;</a:t>
            </a:r>
            <a:endParaRPr lang="pt-PT" altLang="pt-PT" sz="1800" b="1" dirty="0" smtClean="0"/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470282" y="764704"/>
            <a:ext cx="5901918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1pPr>
            <a:lvl2pPr marL="742950" indent="-28575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2pPr>
            <a:lvl3pPr marL="11430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3pPr>
            <a:lvl4pPr marL="16002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4pPr>
            <a:lvl5pPr marL="2057400" indent="-228600" eaLnBrk="0"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defRPr>
            </a:lvl9pPr>
          </a:lstStyle>
          <a:p>
            <a:pPr eaLnBrk="1"/>
            <a:r>
              <a:rPr lang="pt-PT" altLang="pt-PT" sz="2000" dirty="0" smtClean="0">
                <a:solidFill>
                  <a:schemeClr val="tx1"/>
                </a:solidFill>
                <a:latin typeface="+mn-lt"/>
              </a:rPr>
              <a:t>CUIDADOS de ENFERMAGEM PÓS-OPERATÓRIOS - FP</a:t>
            </a:r>
            <a:endParaRPr lang="pt-PT" altLang="pt-PT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01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idx="1"/>
          </p:nvPr>
        </p:nvSpPr>
        <p:spPr bwMode="auto">
          <a:xfrm>
            <a:off x="457200" y="1844825"/>
            <a:ext cx="8229600" cy="4176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8263" indent="-68263" defTabSz="914400" eaLnBrk="1">
              <a:spcBef>
                <a:spcPts val="500"/>
              </a:spcBef>
              <a:buClr>
                <a:srgbClr val="D0FF44"/>
              </a:buClr>
              <a:buFontTx/>
              <a:buChar char="•"/>
            </a:pPr>
            <a:endParaRPr lang="pt-PT" altLang="pt-PT" sz="2400" b="1" dirty="0" smtClean="0">
              <a:solidFill>
                <a:srgbClr val="3E3D2D"/>
              </a:solidFill>
              <a:latin typeface="Tw Cen MT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68263" indent="-68263" algn="just" defTabSz="914400" eaLnBrk="1"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400" b="1" dirty="0" smtClean="0">
                <a:solidFill>
                  <a:srgbClr val="3E3D2D"/>
                </a:solidFill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	</a:t>
            </a:r>
            <a:r>
              <a:rPr lang="pt-PT" altLang="pt-PT" sz="2000" b="1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Posição de Semi-Fowler;</a:t>
            </a:r>
          </a:p>
          <a:p>
            <a:pPr marL="68263" indent="-68263" algn="just" defTabSz="914400" eaLnBrk="1"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	Utilização de tacos na cabeceira da cama;</a:t>
            </a:r>
          </a:p>
          <a:p>
            <a:pPr marL="68263" indent="-68263" algn="just" defTabSz="914400" eaLnBrk="1"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	Utilização de cadeira de bebé;</a:t>
            </a:r>
          </a:p>
          <a:p>
            <a:pPr marL="68263" indent="-68263" algn="just" defTabSz="914400" eaLnBrk="1"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	Utilização de suspensórios de contenção;</a:t>
            </a:r>
          </a:p>
          <a:p>
            <a:pPr marL="68263" indent="-68263" algn="just" defTabSz="914400" eaLnBrk="1"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	Alimentar a criança na posição de sentada;</a:t>
            </a:r>
          </a:p>
          <a:p>
            <a:pPr marL="68263" indent="-68263" algn="just" defTabSz="914400" eaLnBrk="1">
              <a:lnSpc>
                <a:spcPct val="150000"/>
              </a:lnSpc>
              <a:spcBef>
                <a:spcPts val="500"/>
              </a:spcBef>
              <a:buClr>
                <a:srgbClr val="D0FF44"/>
              </a:buClr>
            </a:pPr>
            <a:r>
              <a:rPr lang="pt-PT" altLang="pt-PT" sz="2000" b="1" dirty="0" smtClean="0">
                <a:latin typeface="Tw Cen MT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t>	Alimentar a criança calmamente;</a:t>
            </a:r>
            <a:endParaRPr lang="pt-PT" altLang="pt-PT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339752" y="1196752"/>
            <a:ext cx="268785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Prevenção da aspiração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435841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47764" y="404664"/>
            <a:ext cx="4032448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CIRURGIA DE AMBULATÓRIO</a:t>
            </a:r>
            <a:endParaRPr lang="pt-PT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181943"/>
            <a:ext cx="280831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HÉRNIA INGUINAL</a:t>
            </a:r>
            <a:endParaRPr lang="pt-PT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91683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/>
              <a:t>Consiste na passagem do conteúdo abdominal (ansas intestinais, ovário) para </a:t>
            </a:r>
          </a:p>
          <a:p>
            <a:pPr algn="just"/>
            <a:r>
              <a:rPr lang="pt-PT" b="1" dirty="0"/>
              <a:t>f</a:t>
            </a:r>
            <a:r>
              <a:rPr lang="pt-PT" b="1" dirty="0" smtClean="0"/>
              <a:t>ora do abdómen através de um canal preexistente (canal peritónio-vaginal – CPV)</a:t>
            </a:r>
          </a:p>
          <a:p>
            <a:pPr algn="just"/>
            <a:r>
              <a:rPr lang="pt-PT" b="1" dirty="0" smtClean="0"/>
              <a:t>Quando aumenta a pressão dentro do abdómen (choro, tosse…) a hérnia visualiza-se, (pequeno nódulo na virilha) desaparecendo quando a pressão intra-abdominal baixar.</a:t>
            </a:r>
          </a:p>
          <a:p>
            <a:endParaRPr lang="pt-PT" b="1" dirty="0"/>
          </a:p>
          <a:p>
            <a:r>
              <a:rPr lang="pt-PT" b="1" dirty="0" smtClean="0">
                <a:solidFill>
                  <a:srgbClr val="FF0000"/>
                </a:solidFill>
              </a:rPr>
              <a:t>Complicações:</a:t>
            </a:r>
          </a:p>
          <a:p>
            <a:pPr marL="285750" indent="-285750">
              <a:buFontTx/>
              <a:buChar char="-"/>
            </a:pPr>
            <a:r>
              <a:rPr lang="pt-PT" b="1" dirty="0" smtClean="0"/>
              <a:t>Encarceramento </a:t>
            </a:r>
          </a:p>
          <a:p>
            <a:pPr marL="285750" indent="-285750">
              <a:buFontTx/>
              <a:buChar char="-"/>
            </a:pPr>
            <a:r>
              <a:rPr lang="pt-PT" b="1" dirty="0" smtClean="0"/>
              <a:t>Estrangulamento, sofrimento isquémico que pode conduzir a ressecção intestinal.</a:t>
            </a:r>
          </a:p>
          <a:p>
            <a:endParaRPr lang="pt-PT" b="1" dirty="0" smtClean="0"/>
          </a:p>
          <a:p>
            <a:endParaRPr lang="pt-PT" dirty="0" smtClean="0"/>
          </a:p>
          <a:p>
            <a:pPr marL="285750" indent="-285750">
              <a:buFontTx/>
              <a:buChar char="-"/>
            </a:pPr>
            <a:endParaRPr lang="pt-PT" b="1" dirty="0" smtClean="0"/>
          </a:p>
          <a:p>
            <a:pPr marL="285750" indent="-285750">
              <a:buFontTx/>
              <a:buChar char="-"/>
            </a:pPr>
            <a:r>
              <a:rPr lang="pt-PT" b="1" dirty="0" smtClean="0"/>
              <a:t>Cirúrgico</a:t>
            </a:r>
          </a:p>
          <a:p>
            <a:pPr marL="285750" indent="-285750">
              <a:buFontTx/>
              <a:buChar char="-"/>
            </a:pPr>
            <a:r>
              <a:rPr lang="pt-PT" b="1" dirty="0" smtClean="0"/>
              <a:t>Habitualmente após os 6 meses ,ou se </a:t>
            </a:r>
            <a:r>
              <a:rPr lang="pt-PT" b="1" dirty="0"/>
              <a:t>crises de encarceramento </a:t>
            </a:r>
            <a:r>
              <a:rPr lang="pt-PT" b="1" dirty="0" smtClean="0"/>
              <a:t>frequentes, ou se intervenção cirúrgica de urgência</a:t>
            </a: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509120"/>
            <a:ext cx="16561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467038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76672"/>
            <a:ext cx="1728176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HIDROCELO</a:t>
            </a:r>
            <a:endParaRPr lang="pt-PT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9" y="126876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b="1" dirty="0" smtClean="0"/>
              <a:t>O Hidrocele, muito frequente no RN, tem a mesma origem  da hérnia com </a:t>
            </a:r>
            <a:r>
              <a:rPr lang="pt-PT" b="1" dirty="0"/>
              <a:t>aumento indolor do escroto no lado </a:t>
            </a:r>
            <a:r>
              <a:rPr lang="pt-PT" b="1" dirty="0" smtClean="0"/>
              <a:t>afetado, sendo o seu conteúdo de</a:t>
            </a:r>
            <a:r>
              <a:rPr lang="pt-PT" b="1" dirty="0"/>
              <a:t> </a:t>
            </a:r>
            <a:r>
              <a:rPr lang="pt-PT" b="1" dirty="0" smtClean="0"/>
              <a:t>líquido peritoneal.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PT" b="1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b="1" dirty="0"/>
              <a:t>A</a:t>
            </a:r>
            <a:r>
              <a:rPr lang="pt-PT" b="1" dirty="0" smtClean="0"/>
              <a:t>o longo do dia a bolsa escrotal vai aumentando de volume</a:t>
            </a:r>
            <a:r>
              <a:rPr lang="pt-PT" b="1" dirty="0"/>
              <a:t>;</a:t>
            </a:r>
            <a:r>
              <a:rPr lang="pt-PT" b="1" dirty="0" smtClean="0"/>
              <a:t> durante a noite, esse líquido regressa lentamente ao abdómen, voltando a bolsa escrotal ao volume normal.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PT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Cura espontaneamente até aos 3 anos de idade,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/>
              <a:t>C</a:t>
            </a:r>
            <a:r>
              <a:rPr lang="pt-PT" b="1" dirty="0" smtClean="0"/>
              <a:t>aso persista para além desta idade, está indicada correcção cirúrgica.</a:t>
            </a:r>
            <a:endParaRPr lang="pt-P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289466"/>
                  </p:ext>
                </p:extLst>
              </p:nvPr>
            </p:nvGraphicFramePr>
            <p:xfrm>
              <a:off x="251520" y="4293096"/>
              <a:ext cx="540060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51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5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HÉRNIA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HIDROCELO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Exterioriza-se c/ esforço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smtClean="0">
                                    <a:latin typeface="Cambria Math"/>
                                    <a:ea typeface="Cambria Math"/>
                                  </a:rPr>
                                  <m:t>↑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𝑎𝑜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𝑙𝑜𝑛𝑔𝑜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𝑑𝑜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/>
                                    <a:ea typeface="Cambria Math"/>
                                  </a:rPr>
                                  <m:t>𝑑𝑖𝑎</m:t>
                                </m:r>
                              </m:oMath>
                            </m:oMathPara>
                          </a14:m>
                          <a:endParaRPr lang="pt-PT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Reduz facilmente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Não se reduz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Pode encarcerar e estrangular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Não encarcera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Tratamento cirúrgico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Geral/ cura espontaneamente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289466"/>
                  </p:ext>
                </p:extLst>
              </p:nvPr>
            </p:nvGraphicFramePr>
            <p:xfrm>
              <a:off x="251520" y="4293096"/>
              <a:ext cx="540060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5120"/>
                    <a:gridCol w="264548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HÉRNIA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HIDROCELO</a:t>
                          </a:r>
                          <a:endParaRPr lang="pt-PT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Exterioriza-se c/ esforço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4147" t="-108333" r="-230" b="-47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Reduz facilmente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Não se reduz</a:t>
                          </a:r>
                          <a:endParaRPr lang="pt-PT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Pode encarcerar e estrangular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Não encarcera</a:t>
                          </a:r>
                          <a:endParaRPr lang="pt-PT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Tratamento cirúrgico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Geral/ cura espontaneamente</a:t>
                          </a:r>
                          <a:endParaRPr lang="pt-P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384375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6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870538"/>
            <a:ext cx="129614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FIMOSE</a:t>
            </a:r>
            <a:endParaRPr lang="pt-PT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844824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/>
              <a:t>Existe em quase todas as crianças  até aos 4/5 anos, um certo grau de fimose. </a:t>
            </a:r>
          </a:p>
          <a:p>
            <a:pPr algn="just"/>
            <a:r>
              <a:rPr lang="pt-PT" b="1" dirty="0" smtClean="0"/>
              <a:t>Na fimose o orifício prepucial não permite a exteriorização da glande ou consegue-se exteriorizar a glande mas o prepúcio retraído forma um anel muito apertado na base da glande.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96208" y="4293096"/>
            <a:ext cx="227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  <a:p>
            <a:r>
              <a:rPr lang="pt-PT" dirty="0"/>
              <a:t>- Cirurgia - Circuncisão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3861048"/>
            <a:ext cx="1417696" cy="400110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Tratamento</a:t>
            </a:r>
            <a:endParaRPr lang="pt-P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95" y="3705861"/>
            <a:ext cx="3383495" cy="246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idx="1"/>
          </p:nvPr>
        </p:nvSpPr>
        <p:spPr bwMode="auto">
          <a:xfrm>
            <a:off x="457200" y="1279525"/>
            <a:ext cx="8229600" cy="5578475"/>
          </a:xfr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2000" b="1" dirty="0" smtClean="0">
              <a:latin typeface="+mj-lt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pt-PT" altLang="pt-PT" sz="2000" b="1" dirty="0" smtClean="0">
                <a:latin typeface="+mj-lt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Resultante da hipertrofia da camada muscular do piloro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2000" b="1" dirty="0" smtClean="0">
              <a:latin typeface="+mj-lt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pt-PT" altLang="pt-PT" sz="2000" b="1" dirty="0" smtClean="0">
                <a:latin typeface="+mj-lt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Entidade clínica bem conhecida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2000" b="1" dirty="0" smtClean="0">
              <a:latin typeface="+mj-lt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pt-PT" altLang="pt-PT" sz="2000" b="1" dirty="0" smtClean="0">
                <a:latin typeface="+mj-lt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Predisposição genética. </a:t>
            </a: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2000" b="1" dirty="0" smtClean="0">
              <a:latin typeface="+mj-lt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pt-PT" altLang="pt-PT" sz="2000" b="1" dirty="0" smtClean="0">
                <a:latin typeface="+mj-lt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Mais frequente no rapaz (4:1)  e no primogénito.</a:t>
            </a: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2000" b="1" dirty="0" smtClean="0">
              <a:latin typeface="+mj-lt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pt-PT" altLang="pt-PT" sz="2000" b="1" dirty="0" smtClean="0">
                <a:latin typeface="+mj-lt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Processo evolutivo, não é congénito.</a:t>
            </a: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2000" b="1" dirty="0" smtClean="0">
              <a:latin typeface="+mj-lt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pt-PT" altLang="pt-PT" sz="2000" b="1" dirty="0" smtClean="0">
                <a:latin typeface="+mj-lt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Gera grande ansiedade nos pais.</a:t>
            </a:r>
          </a:p>
          <a:p>
            <a:pPr algn="just" defTabSz="914400" eaLnBrk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pt-PT" altLang="pt-PT" sz="1100" dirty="0" smtClean="0"/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95551"/>
            <a:ext cx="288032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548680"/>
            <a:ext cx="56833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ESTENOSE HIPERTRÓFICA DO PILORO (EHP)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879462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908720"/>
            <a:ext cx="55446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CRIPTORQUÍDEA ou ECTOPIA TESTICULAR</a:t>
            </a:r>
            <a:endParaRPr lang="pt-PT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772816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/>
              <a:t>CRIPTORQUIDIA : Testículo retido na cavidade abdominal ou fora da bolsa escrotal, sendo sempre um testículo pequeno e com cordão fino.</a:t>
            </a:r>
          </a:p>
          <a:p>
            <a:pPr algn="just"/>
            <a:endParaRPr lang="pt-PT" b="1" dirty="0" smtClean="0"/>
          </a:p>
          <a:p>
            <a:pPr algn="just"/>
            <a:r>
              <a:rPr lang="pt-PT" b="1" dirty="0" smtClean="0"/>
              <a:t>TESTÍCULO ECTÓPICO: Testículo bem desenvolvido que desceu no canal inguinal mas que foi desviado num sentido anormal (bolsa inguinal superficial,  períneo ou face interna das coxas). </a:t>
            </a:r>
            <a:endParaRPr lang="pt-PT" dirty="0" smtClean="0">
              <a:latin typeface="Comic Sans MS" panose="030F0702030302020204" pitchFamily="66" charset="0"/>
            </a:endParaRPr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Tanto o testículo </a:t>
            </a:r>
            <a:r>
              <a:rPr lang="pt-PT" b="1" dirty="0" err="1" smtClean="0"/>
              <a:t>criptorquídico</a:t>
            </a:r>
            <a:r>
              <a:rPr lang="pt-PT" b="1" dirty="0" smtClean="0"/>
              <a:t> como o testículo ectópico exigem correcção cirúrgica por volta dos 2 anos.</a:t>
            </a:r>
            <a:endParaRPr lang="pt-PT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333146"/>
            <a:ext cx="345638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CRIPTORQUÍDEA - Tratamento</a:t>
            </a:r>
            <a:endParaRPr lang="pt-PT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284984"/>
            <a:ext cx="4392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3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980728"/>
            <a:ext cx="1800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ANGIOMAS</a:t>
            </a:r>
            <a:endParaRPr lang="pt-PT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1" y="1772816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Podem ser de vários tipos:</a:t>
            </a:r>
          </a:p>
          <a:p>
            <a:endParaRPr lang="pt-PT" b="1" dirty="0"/>
          </a:p>
          <a:p>
            <a:r>
              <a:rPr lang="pt-PT" b="1" dirty="0" smtClean="0"/>
              <a:t>Capilares </a:t>
            </a:r>
            <a:r>
              <a:rPr lang="pt-PT" b="1" dirty="0" err="1" smtClean="0"/>
              <a:t>intra-dérmicos</a:t>
            </a:r>
            <a:r>
              <a:rPr lang="pt-PT" b="1" dirty="0"/>
              <a:t> </a:t>
            </a:r>
            <a:r>
              <a:rPr lang="pt-PT" b="1" dirty="0" smtClean="0"/>
              <a:t>– “mancha vinho do Porto”</a:t>
            </a:r>
          </a:p>
          <a:p>
            <a:r>
              <a:rPr lang="pt-PT" b="1" dirty="0" smtClean="0"/>
              <a:t>Capilares cavernosos – massa lobulada, coberta de pele descorada (desaparece por compressão</a:t>
            </a:r>
          </a:p>
          <a:p>
            <a:r>
              <a:rPr lang="pt-PT" b="1" dirty="0" smtClean="0"/>
              <a:t>Capilares tuberosos – ponto vermelho que cresce em altura e em diâmetro, transformando-se numa mancha vermelha saliente.</a:t>
            </a:r>
          </a:p>
          <a:p>
            <a:endParaRPr lang="pt-PT" b="1" dirty="0"/>
          </a:p>
          <a:p>
            <a:endParaRPr lang="pt-PT" b="1" dirty="0" smtClean="0"/>
          </a:p>
          <a:p>
            <a:endParaRPr lang="pt-PT" b="1" dirty="0" smtClean="0"/>
          </a:p>
          <a:p>
            <a:r>
              <a:rPr lang="pt-PT" b="1" dirty="0" smtClean="0"/>
              <a:t>Cauterização</a:t>
            </a:r>
          </a:p>
          <a:p>
            <a:r>
              <a:rPr lang="pt-PT" b="1" dirty="0" smtClean="0"/>
              <a:t>Cirurgia se estiverem localizados em locais de traumatismo frequentes, zonas articulares e certas zonas da face.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611561" y="4077072"/>
            <a:ext cx="24769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b="1" dirty="0"/>
              <a:t>Angiomas - Tratamento:</a:t>
            </a:r>
          </a:p>
        </p:txBody>
      </p:sp>
    </p:spTree>
    <p:extLst>
      <p:ext uri="{BB962C8B-B14F-4D97-AF65-F5344CB8AC3E}">
        <p14:creationId xmlns:p14="http://schemas.microsoft.com/office/powerpoint/2010/main" val="149999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Clr>
                <a:srgbClr val="D0FF44"/>
              </a:buClr>
              <a:defRPr/>
            </a:pPr>
            <a:r>
              <a:rPr lang="pt-PT" altLang="pt-PT" sz="2000" dirty="0" smtClean="0">
                <a:ea typeface="Garamond" pitchFamily="18" charset="0"/>
                <a:cs typeface="Garamond" pitchFamily="18" charset="0"/>
                <a:sym typeface="Garamond" pitchFamily="18" charset="0"/>
              </a:rPr>
              <a:t>HOCKENBERRY, Marilyn J.; WILSON, David; INKELSTEIN, Marilyn. </a:t>
            </a:r>
            <a:r>
              <a:rPr lang="pt-PT" altLang="pt-PT" sz="2000" i="1" dirty="0" err="1" smtClean="0">
                <a:ea typeface="Garamond" pitchFamily="18" charset="0"/>
                <a:cs typeface="Garamond" pitchFamily="18" charset="0"/>
                <a:sym typeface="Garamond" pitchFamily="18" charset="0"/>
              </a:rPr>
              <a:t>Wong</a:t>
            </a:r>
            <a:r>
              <a:rPr lang="pt-PT" altLang="pt-PT" sz="2000" i="1" dirty="0" smtClean="0">
                <a:ea typeface="Garamond" pitchFamily="18" charset="0"/>
                <a:cs typeface="Garamond" pitchFamily="18" charset="0"/>
                <a:sym typeface="Garamond" pitchFamily="18" charset="0"/>
              </a:rPr>
              <a:t> Fundamentos de Enfermagem Pediátrica</a:t>
            </a:r>
            <a:r>
              <a:rPr lang="pt-PT" altLang="pt-PT" sz="2000" dirty="0" smtClean="0">
                <a:ea typeface="Garamond" pitchFamily="18" charset="0"/>
                <a:cs typeface="Garamond" pitchFamily="18" charset="0"/>
                <a:sym typeface="Garamond" pitchFamily="18" charset="0"/>
              </a:rPr>
              <a:t>. 7ª Ed. Rio de Janeiro: Elsevier Editora Ltda. 2006. ISBN 13:978-0-323-02593-5</a:t>
            </a:r>
          </a:p>
          <a:p>
            <a:pPr>
              <a:lnSpc>
                <a:spcPct val="90000"/>
              </a:lnSpc>
              <a:buClr>
                <a:srgbClr val="D0FF44"/>
              </a:buClr>
              <a:defRPr/>
            </a:pPr>
            <a:endParaRPr lang="pt-PT" altLang="pt-PT" sz="2000" dirty="0" smtClean="0">
              <a:effectLst>
                <a:outerShdw blurRad="38100" dist="38100" dir="2700000" algn="tl">
                  <a:srgbClr val="FFFFFF"/>
                </a:outerShdw>
              </a:effectLst>
              <a:ea typeface="Garamond" pitchFamily="18" charset="0"/>
              <a:cs typeface="Garamond" pitchFamily="18" charset="0"/>
              <a:sym typeface="Garamond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D0FF44"/>
              </a:buClr>
              <a:defRPr/>
            </a:pPr>
            <a:r>
              <a:rPr lang="pt-PT" altLang="pt-PT" sz="2000" dirty="0" smtClean="0">
                <a:ea typeface="Garamond" pitchFamily="18" charset="0"/>
                <a:cs typeface="Garamond" pitchFamily="18" charset="0"/>
                <a:sym typeface="Garamond" pitchFamily="18" charset="0"/>
              </a:rPr>
              <a:t> BARROS, Fernanda </a:t>
            </a:r>
            <a:r>
              <a:rPr lang="pt-PT" altLang="pt-PT" sz="2000" dirty="0" err="1" smtClean="0">
                <a:ea typeface="Garamond" pitchFamily="18" charset="0"/>
                <a:cs typeface="Garamond" pitchFamily="18" charset="0"/>
                <a:sym typeface="Garamond" pitchFamily="18" charset="0"/>
              </a:rPr>
              <a:t>et</a:t>
            </a:r>
            <a:r>
              <a:rPr lang="pt-PT" altLang="pt-PT" sz="2000" dirty="0" smtClean="0">
                <a:ea typeface="Garamond" pitchFamily="18" charset="0"/>
                <a:cs typeface="Garamond" pitchFamily="18" charset="0"/>
                <a:sym typeface="Garamond" pitchFamily="18" charset="0"/>
              </a:rPr>
              <a:t> al - Revista SPA. vol. 14  nº 4 . Dezembro 2005</a:t>
            </a:r>
            <a:endParaRPr lang="pt-PT" altLang="pt-PT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915816" y="548680"/>
            <a:ext cx="154241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PT" b="1" dirty="0" smtClean="0"/>
              <a:t>BIBLIOGRAFIA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48650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idx="1"/>
          </p:nvPr>
        </p:nvSpPr>
        <p:spPr bwMode="auto">
          <a:xfrm>
            <a:off x="328612" y="1557338"/>
            <a:ext cx="8635875" cy="4986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 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Diminuição do diâmetro do lúmen devido à hiperplasia e hipertrofia da camada muscular do piloro, dificultando a passagem do conteúdo gástrico para o duodeno.</a:t>
            </a: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Afecção com carácter progressivo em termos de intolerância alimentar</a:t>
            </a: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marL="0" indent="0" algn="just" defTabSz="858838" eaLnBrk="1">
              <a:spcBef>
                <a:spcPts val="500"/>
              </a:spcBef>
              <a:buClr>
                <a:srgbClr val="FE8637"/>
              </a:buClr>
              <a:buSzPct val="70000"/>
              <a:buNone/>
            </a:pPr>
            <a:endParaRPr lang="pt-PT" altLang="pt-PT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620688"/>
            <a:ext cx="48965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atin typeface="+mj-lt"/>
              </a:rPr>
              <a:t>Estenose hipertrófica do piloro - Fisiologia</a:t>
            </a:r>
            <a:endParaRPr lang="pt-PT" sz="2000" b="1" dirty="0">
              <a:latin typeface="+mj-lt"/>
            </a:endParaRPr>
          </a:p>
        </p:txBody>
      </p:sp>
      <p:sp>
        <p:nvSpPr>
          <p:cNvPr id="3" name="Seta para a direita 2"/>
          <p:cNvSpPr/>
          <p:nvPr/>
        </p:nvSpPr>
        <p:spPr>
          <a:xfrm rot="5400000">
            <a:off x="4281682" y="2798066"/>
            <a:ext cx="489204" cy="484632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3491880" y="3429000"/>
            <a:ext cx="20208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u="sng" dirty="0">
                <a:solidFill>
                  <a:srgbClr val="FF0000"/>
                </a:solidFill>
              </a:rPr>
              <a:t>VÓMITOS</a:t>
            </a:r>
            <a:r>
              <a:rPr lang="pt-PT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35611"/>
            <a:ext cx="542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67544" y="4797152"/>
            <a:ext cx="81369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- desidratação,</a:t>
            </a:r>
          </a:p>
          <a:p>
            <a:pPr algn="ctr"/>
            <a:r>
              <a:rPr lang="pt-PT" dirty="0" smtClean="0"/>
              <a:t>-  desequilíbrio hidro-electrólitico,</a:t>
            </a:r>
          </a:p>
          <a:p>
            <a:pPr algn="ctr"/>
            <a:r>
              <a:rPr lang="pt-PT" dirty="0" smtClean="0"/>
              <a:t>-  </a:t>
            </a:r>
            <a:r>
              <a:rPr lang="pt-PT" dirty="0"/>
              <a:t>paragem da progressão ponderal ou </a:t>
            </a:r>
            <a:r>
              <a:rPr lang="pt-PT" dirty="0" smtClean="0"/>
              <a:t>perda </a:t>
            </a:r>
            <a:r>
              <a:rPr lang="pt-PT" dirty="0"/>
              <a:t>de peso </a:t>
            </a:r>
            <a:r>
              <a:rPr lang="pt-PT" dirty="0" smtClean="0"/>
              <a:t>e</a:t>
            </a:r>
          </a:p>
          <a:p>
            <a:pPr algn="ctr"/>
            <a:r>
              <a:rPr lang="pt-PT" dirty="0" smtClean="0"/>
              <a:t>- </a:t>
            </a:r>
            <a:r>
              <a:rPr lang="pt-PT" dirty="0"/>
              <a:t>diminuição do </a:t>
            </a:r>
            <a:r>
              <a:rPr lang="pt-PT" dirty="0" smtClean="0"/>
              <a:t>nº </a:t>
            </a:r>
            <a:r>
              <a:rPr lang="pt-PT" dirty="0"/>
              <a:t>e volume das </a:t>
            </a:r>
            <a:r>
              <a:rPr lang="pt-PT" dirty="0" smtClean="0"/>
              <a:t>dejeções e micções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1435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/>
          </p:cNvSpPr>
          <p:nvPr>
            <p:ph idx="1"/>
          </p:nvPr>
        </p:nvSpPr>
        <p:spPr bwMode="auto">
          <a:xfrm>
            <a:off x="467544" y="1340768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just" defTabSz="831850" eaLnBrk="1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Vómitos não biliares, em jacto, que podem ocorrer durante ou poucos minutos após as mamadas, de carácter progressivo (aumentam gradualmente em frequência e intensidade)</a:t>
            </a:r>
          </a:p>
          <a:p>
            <a:pPr marL="0" indent="0" algn="just" defTabSz="831850" eaLnBrk="1">
              <a:lnSpc>
                <a:spcPct val="120000"/>
              </a:lnSpc>
              <a:buClr>
                <a:srgbClr val="FE8637"/>
              </a:buClr>
              <a:buSzPct val="70000"/>
              <a:buNone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Criança não apresenta náuseas ou dor </a:t>
            </a:r>
          </a:p>
          <a:p>
            <a:pPr algn="just">
              <a:lnSpc>
                <a:spcPct val="120000"/>
              </a:lnSpc>
              <a:buClr>
                <a:srgbClr val="D0FF44"/>
              </a:buClr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Pode surgir obstipação e diminuição do débito urinário</a:t>
            </a:r>
          </a:p>
          <a:p>
            <a:pPr algn="just" defTabSz="831850" eaLnBrk="1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31850" eaLnBrk="1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As crianças têm aspecto atento, alerta, ansioso e estão cronicamente famintas</a:t>
            </a:r>
          </a:p>
          <a:p>
            <a:pPr algn="just" defTabSz="831850" eaLnBrk="1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831850" eaLnBrk="1">
              <a:lnSpc>
                <a:spcPct val="120000"/>
              </a:lnSpc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Mantêm apetite conservado e voltam a mamar avidamente pouco tempo após ter acontecido o vómito</a:t>
            </a:r>
            <a:endParaRPr lang="pt-PT" altLang="pt-PT" sz="18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342984"/>
            <a:ext cx="24127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EHP - Sintomatologia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77760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/>
          </p:cNvSpPr>
          <p:nvPr>
            <p:ph idx="1"/>
          </p:nvPr>
        </p:nvSpPr>
        <p:spPr bwMode="auto">
          <a:xfrm>
            <a:off x="323528" y="908720"/>
            <a:ext cx="8640960" cy="5949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Observação do recém-nascido durante  a mamada </a:t>
            </a:r>
            <a:r>
              <a:rPr lang="pt-PT" altLang="pt-PT" sz="1800" b="1" dirty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	</a:t>
            </a: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mar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	- </a:t>
            </a:r>
            <a:r>
              <a:rPr lang="pt-PT" altLang="pt-PT" sz="1800" b="1" u="sng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Ondas </a:t>
            </a:r>
            <a:r>
              <a:rPr lang="pt-PT" altLang="pt-PT" sz="1800" b="1" u="sng" dirty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de </a:t>
            </a:r>
            <a:r>
              <a:rPr lang="pt-PT" altLang="pt-PT" sz="1800" b="1" u="sng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reptação 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(que se movem da esquerda para a direita, traduzindo contrações gástricas violentas para forçar o conteúdo do estomago através do piloro estreitado)</a:t>
            </a:r>
          </a:p>
          <a:p>
            <a:pPr marL="0" indent="0" algn="just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 	- </a:t>
            </a:r>
            <a:r>
              <a:rPr lang="pt-PT" altLang="pt-PT" sz="1800" b="1" u="sng" dirty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O</a:t>
            </a:r>
            <a:r>
              <a:rPr lang="pt-PT" altLang="pt-PT" sz="1800" b="1" u="sng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liva pilórica 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(no hipocôndrio direito, palpação de uma massa do tamanho de uma azeitona grande, que corresponde ao engrossamento do piloro) </a:t>
            </a:r>
          </a:p>
          <a:p>
            <a:pPr algn="just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Ecografia abdominal</a:t>
            </a:r>
          </a:p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Exame radiológico (trânsito gastroduodenal)</a:t>
            </a:r>
          </a:p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>
              <a:latin typeface="Century Schoolbook" pitchFamily="18" charset="0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 smtClean="0">
              <a:latin typeface="Century Schoolbook" pitchFamily="18" charset="0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endParaRPr lang="pt-PT" altLang="pt-PT" sz="1800" b="1" dirty="0">
              <a:latin typeface="Century Schoolbook" pitchFamily="18" charset="0"/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latin typeface="Comic Sans MS" panose="030F0702030302020204" pitchFamily="66" charset="0"/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 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Correcção da desidratação e das alterações electrolíticas  (</a:t>
            </a:r>
            <a:r>
              <a:rPr lang="pt-PT" altLang="pt-PT" sz="1800" b="1" dirty="0" err="1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fluidoterapia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)</a:t>
            </a:r>
          </a:p>
          <a:p>
            <a:pPr algn="just" defTabSz="914400" eaLnBrk="1"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 Cirurgia – </a:t>
            </a:r>
            <a:r>
              <a:rPr lang="pt-PT" altLang="pt-PT" sz="1800" b="1" dirty="0" err="1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piloromiotomia</a:t>
            </a:r>
            <a:endParaRPr lang="pt-PT" altLang="pt-PT" sz="1800" b="1" dirty="0" smtClean="0">
              <a:ea typeface="Century Schoolbook" pitchFamily="18" charset="0"/>
              <a:cs typeface="Century Schoolbook" pitchFamily="18" charset="0"/>
              <a:sym typeface="Century Schoolbook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404664"/>
            <a:ext cx="204479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EHP - Diagnóstico</a:t>
            </a:r>
            <a:endParaRPr lang="pt-PT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4693403"/>
            <a:ext cx="21602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EHP - Tratamento</a:t>
            </a:r>
            <a:endParaRPr lang="pt-PT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2996952"/>
            <a:ext cx="43204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 smtClean="0"/>
              <a:t>Exames complementares de  diagnóstico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241786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idx="1"/>
          </p:nvPr>
        </p:nvSpPr>
        <p:spPr bwMode="auto">
          <a:xfrm>
            <a:off x="467544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just" defTabSz="914400" eaLnBrk="1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Posicionar a criança em Semi-Fowler</a:t>
            </a:r>
          </a:p>
          <a:p>
            <a:pPr algn="just" defTabSz="914400" eaLnBrk="1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Avaliar sinais vitais e estado geral</a:t>
            </a:r>
          </a:p>
          <a:p>
            <a:pPr algn="just" defTabSz="914400" eaLnBrk="1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P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erfusão ao ritmo prescrito</a:t>
            </a:r>
          </a:p>
          <a:p>
            <a:pPr algn="just" defTabSz="914400" eaLnBrk="1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Observar e registar características do penso</a:t>
            </a:r>
          </a:p>
          <a:p>
            <a:pPr algn="just" defTabSz="914400" eaLnBrk="1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Manter pausa alimentar até 4 – 6 horas após intervenção</a:t>
            </a:r>
          </a:p>
          <a:p>
            <a:pPr algn="just" defTabSz="914400" eaLnBrk="1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L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avagem gástrica com soro fisiológico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Iniciar alimentação fracionada (soro </a:t>
            </a:r>
            <a:r>
              <a:rPr lang="pt-PT" altLang="pt-PT" sz="1800" b="1" dirty="0" err="1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glicosado</a:t>
            </a: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 ou leite materno e observar tolerância)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 Aumentar a quantidade de acordo com a tolerância da criança (vigiar estase gástrica)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Reduzir o ritmo da perfusão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Observar e registar a ocorrência de vómitos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pt-PT" altLang="pt-PT" sz="1800" b="1" dirty="0" smtClean="0">
                <a:ea typeface="Century Schoolbook" pitchFamily="18" charset="0"/>
                <a:cs typeface="Century Schoolbook" pitchFamily="18" charset="0"/>
                <a:sym typeface="Century Schoolbook" pitchFamily="18" charset="0"/>
              </a:rPr>
              <a:t>Tranquilizar os pais</a:t>
            </a:r>
            <a:endParaRPr lang="pt-PT" altLang="pt-PT" sz="18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476672"/>
            <a:ext cx="555004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EHP – Cuidados de enfermagem no pós-operatório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221892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0784" y="591071"/>
            <a:ext cx="415126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REFLUXO GASTRO - ESOFÁGICO</a:t>
            </a:r>
            <a:endParaRPr lang="pt-PT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067764"/>
            <a:ext cx="736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O RGE, confunde-se muitas vezes com EHP. Quais os sinais diferenciadores?</a:t>
            </a:r>
            <a:endParaRPr lang="pt-PT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33138"/>
              </p:ext>
            </p:extLst>
          </p:nvPr>
        </p:nvGraphicFramePr>
        <p:xfrm>
          <a:off x="1187623" y="1695807"/>
          <a:ext cx="6000405" cy="339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75">
                <a:tc>
                  <a:txBody>
                    <a:bodyPr/>
                    <a:lstStyle/>
                    <a:p>
                      <a:r>
                        <a:rPr lang="pt-PT" dirty="0" smtClean="0"/>
                        <a:t>SINTOMAS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RGE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EHP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75">
                <a:tc>
                  <a:txBody>
                    <a:bodyPr/>
                    <a:lstStyle/>
                    <a:p>
                      <a:r>
                        <a:rPr lang="pt-PT" dirty="0" smtClean="0"/>
                        <a:t>Apetite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dimínuido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conservado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75">
                <a:tc>
                  <a:txBody>
                    <a:bodyPr/>
                    <a:lstStyle/>
                    <a:p>
                      <a:r>
                        <a:rPr lang="pt-PT" dirty="0" smtClean="0"/>
                        <a:t>Náusea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Presente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ausente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306">
                <a:tc rowSpan="3">
                  <a:txBody>
                    <a:bodyPr/>
                    <a:lstStyle/>
                    <a:p>
                      <a:r>
                        <a:rPr lang="pt-PT" dirty="0" smtClean="0"/>
                        <a:t>Vómito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Desde o nascimento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À 3ª semana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irregular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progressivo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Pode ser bilioso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Não bilioso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306">
                <a:tc>
                  <a:txBody>
                    <a:bodyPr/>
                    <a:lstStyle/>
                    <a:p>
                      <a:r>
                        <a:rPr lang="pt-PT" dirty="0" smtClean="0"/>
                        <a:t>fezes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Normais (+/-)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↙ em nº e volume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75">
                <a:tc>
                  <a:txBody>
                    <a:bodyPr/>
                    <a:lstStyle/>
                    <a:p>
                      <a:r>
                        <a:rPr lang="pt-PT" dirty="0" smtClean="0"/>
                        <a:t>peso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Igual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dirty="0" smtClean="0"/>
                        <a:t>ou ↙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Igual ou ↙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43608" y="5261990"/>
            <a:ext cx="242034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RGE - Sintomatologia</a:t>
            </a:r>
            <a:endParaRPr lang="pt-PT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5667452"/>
            <a:ext cx="563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Bolsar excessivo ou mesmo vómitos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Vómitos sem esforço precedidos e seguidos de náusea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I</a:t>
            </a:r>
            <a:r>
              <a:rPr lang="pt-PT" b="1" dirty="0" smtClean="0"/>
              <a:t>rritabilidade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87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12880"/>
            <a:ext cx="204248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RGE - Tratamento</a:t>
            </a:r>
            <a:endParaRPr lang="pt-PT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285293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u="sng" dirty="0" smtClean="0"/>
              <a:t>Inicialmente conservador</a:t>
            </a:r>
          </a:p>
          <a:p>
            <a:pPr algn="just"/>
            <a:endParaRPr lang="pt-PT" b="1" dirty="0"/>
          </a:p>
          <a:p>
            <a:pPr algn="just"/>
            <a:endParaRPr lang="pt-PT" b="1" dirty="0" smtClean="0"/>
          </a:p>
          <a:p>
            <a:pPr algn="just"/>
            <a:endParaRPr lang="pt-PT" b="1" dirty="0" smtClean="0"/>
          </a:p>
          <a:p>
            <a:pPr algn="just"/>
            <a:endParaRPr lang="pt-PT" b="1" dirty="0"/>
          </a:p>
          <a:p>
            <a:pPr algn="just"/>
            <a:endParaRPr lang="pt-PT" b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476672"/>
            <a:ext cx="20524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RGE - Diagnóstico</a:t>
            </a:r>
            <a:endParaRPr lang="pt-PT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9087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Ecografia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Trânsito esófago-gástrico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Endoscopia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C</a:t>
            </a:r>
            <a:r>
              <a:rPr lang="pt-PT" b="1" dirty="0" smtClean="0"/>
              <a:t>intigrafia</a:t>
            </a:r>
            <a:endParaRPr lang="pt-PT" b="1" dirty="0"/>
          </a:p>
        </p:txBody>
      </p:sp>
      <p:sp>
        <p:nvSpPr>
          <p:cNvPr id="8" name="Rectângulo 7"/>
          <p:cNvSpPr/>
          <p:nvPr/>
        </p:nvSpPr>
        <p:spPr>
          <a:xfrm>
            <a:off x="4067944" y="2412935"/>
            <a:ext cx="5076056" cy="15201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Posicionamento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tx1"/>
                </a:solidFill>
              </a:rPr>
              <a:t>A</a:t>
            </a:r>
            <a:r>
              <a:rPr lang="pt-PT" dirty="0" smtClean="0">
                <a:solidFill>
                  <a:schemeClr val="tx1"/>
                </a:solidFill>
              </a:rPr>
              <a:t>umento </a:t>
            </a:r>
            <a:r>
              <a:rPr lang="pt-PT" dirty="0">
                <a:solidFill>
                  <a:schemeClr val="tx1"/>
                </a:solidFill>
              </a:rPr>
              <a:t>da frequência das refeições </a:t>
            </a:r>
            <a:r>
              <a:rPr lang="pt-PT" dirty="0" smtClean="0">
                <a:solidFill>
                  <a:schemeClr val="tx1"/>
                </a:solidFill>
              </a:rPr>
              <a:t>e diminuição do volume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 Administração </a:t>
            </a:r>
            <a:r>
              <a:rPr lang="pt-PT" dirty="0">
                <a:solidFill>
                  <a:schemeClr val="tx1"/>
                </a:solidFill>
              </a:rPr>
              <a:t>de </a:t>
            </a:r>
            <a:r>
              <a:rPr lang="pt-PT" dirty="0" smtClean="0">
                <a:solidFill>
                  <a:schemeClr val="tx1"/>
                </a:solidFill>
              </a:rPr>
              <a:t>antiácidos,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tx1"/>
                </a:solidFill>
              </a:rPr>
              <a:t>A</a:t>
            </a:r>
            <a:r>
              <a:rPr lang="pt-PT" dirty="0" smtClean="0">
                <a:solidFill>
                  <a:schemeClr val="tx1"/>
                </a:solidFill>
              </a:rPr>
              <a:t>limentação </a:t>
            </a:r>
            <a:r>
              <a:rPr lang="pt-PT" dirty="0">
                <a:solidFill>
                  <a:schemeClr val="tx1"/>
                </a:solidFill>
              </a:rPr>
              <a:t>em débito contínuo através de SNG.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1835696" y="3284984"/>
            <a:ext cx="484632" cy="86409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611560" y="4293096"/>
            <a:ext cx="756084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tx1"/>
                </a:solidFill>
              </a:rPr>
              <a:t>Se persistência ou agravamento dos sintomas após 6 a 10 semanas de tratamento conservador,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tx1"/>
                </a:solidFill>
              </a:rPr>
              <a:t>presença de esofagite renitente ao tratamento conservador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tx1"/>
                </a:solidFill>
              </a:rPr>
              <a:t>aparecimento de pneumopatias de aspiração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chemeClr val="tx1"/>
                </a:solidFill>
              </a:rPr>
              <a:t>hematemeses são indicação para tratamento cirúrgico</a:t>
            </a:r>
          </a:p>
        </p:txBody>
      </p:sp>
      <p:sp>
        <p:nvSpPr>
          <p:cNvPr id="11" name="Seta curvada para cima 10"/>
          <p:cNvSpPr/>
          <p:nvPr/>
        </p:nvSpPr>
        <p:spPr>
          <a:xfrm rot="1553265">
            <a:off x="2460445" y="6195311"/>
            <a:ext cx="1220180" cy="405405"/>
          </a:xfrm>
          <a:prstGeom prst="curvedUpArrow">
            <a:avLst>
              <a:gd name="adj1" fmla="val 25000"/>
              <a:gd name="adj2" fmla="val 50000"/>
              <a:gd name="adj3" fmla="val 6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851920" y="6165304"/>
            <a:ext cx="223224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b="1" dirty="0" smtClean="0">
                <a:solidFill>
                  <a:schemeClr val="tx1"/>
                </a:solidFill>
              </a:rPr>
              <a:t>Tratamento </a:t>
            </a:r>
            <a:r>
              <a:rPr lang="pt-PT" b="1" dirty="0">
                <a:solidFill>
                  <a:schemeClr val="tx1"/>
                </a:solidFill>
              </a:rPr>
              <a:t>cirúrgico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3419872" y="2852936"/>
            <a:ext cx="576064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48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1846</Words>
  <Application>Microsoft Office PowerPoint</Application>
  <PresentationFormat>Apresentação no Ecrã (4:3)</PresentationFormat>
  <Paragraphs>399</Paragraphs>
  <Slides>32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Century Schoolbook</vt:lpstr>
      <vt:lpstr>Comic Sans MS</vt:lpstr>
      <vt:lpstr>Garamond</vt:lpstr>
      <vt:lpstr>Tahoma</vt:lpstr>
      <vt:lpstr>Tw Cen MT</vt:lpstr>
      <vt:lpstr>Wingdings</vt:lpstr>
      <vt:lpstr>Tema do Office</vt:lpstr>
      <vt:lpstr>Apresentação do PowerPoint</vt:lpstr>
      <vt:lpstr>AFEÇÕES DO FORO CIRÚRGICO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ESENFC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Afeções do foro cirúrgico e ortopédico</dc:title>
  <dc:creator>aperdigao</dc:creator>
  <cp:lastModifiedBy>mlomba</cp:lastModifiedBy>
  <cp:revision>83</cp:revision>
  <cp:lastPrinted>2015-10-29T12:46:00Z</cp:lastPrinted>
  <dcterms:created xsi:type="dcterms:W3CDTF">2015-09-16T13:54:15Z</dcterms:created>
  <dcterms:modified xsi:type="dcterms:W3CDTF">2016-11-22T11:23:29Z</dcterms:modified>
</cp:coreProperties>
</file>