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6"/>
  </p:notesMasterIdLst>
  <p:sldIdLst>
    <p:sldId id="256" r:id="rId2"/>
    <p:sldId id="257" r:id="rId3"/>
    <p:sldId id="258" r:id="rId4"/>
    <p:sldId id="285" r:id="rId5"/>
    <p:sldId id="268" r:id="rId6"/>
    <p:sldId id="261" r:id="rId7"/>
    <p:sldId id="263" r:id="rId8"/>
    <p:sldId id="265" r:id="rId9"/>
    <p:sldId id="275" r:id="rId10"/>
    <p:sldId id="276" r:id="rId11"/>
    <p:sldId id="286" r:id="rId12"/>
    <p:sldId id="259" r:id="rId13"/>
    <p:sldId id="269" r:id="rId14"/>
    <p:sldId id="270" r:id="rId15"/>
    <p:sldId id="271" r:id="rId16"/>
    <p:sldId id="272" r:id="rId17"/>
    <p:sldId id="282" r:id="rId18"/>
    <p:sldId id="283" r:id="rId19"/>
    <p:sldId id="281" r:id="rId20"/>
    <p:sldId id="288" r:id="rId21"/>
    <p:sldId id="289" r:id="rId22"/>
    <p:sldId id="290" r:id="rId23"/>
    <p:sldId id="291" r:id="rId24"/>
    <p:sldId id="292" r:id="rId25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AEC"/>
    <a:srgbClr val="F7F4ED"/>
    <a:srgbClr val="FBF7F3"/>
    <a:srgbClr val="FEFD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165" autoAdjust="0"/>
  </p:normalViewPr>
  <p:slideViewPr>
    <p:cSldViewPr>
      <p:cViewPr varScale="1">
        <p:scale>
          <a:sx n="63" d="100"/>
          <a:sy n="63" d="100"/>
        </p:scale>
        <p:origin x="1845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ED0E3-453C-4EAC-BACA-A89D24A57E48}" type="datetimeFigureOut">
              <a:rPr lang="pt-PT" smtClean="0"/>
              <a:t>20/11/2016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413D3A-3CE8-4FD9-A94D-B9603F0598F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1595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sz="1200" baseline="0" dirty="0" smtClean="0"/>
          </a:p>
          <a:p>
            <a:r>
              <a:rPr lang="pt-PT" sz="1200" dirty="0" smtClean="0"/>
              <a:t>  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13D3A-3CE8-4FD9-A94D-B9603F0598FF}" type="slidenum">
              <a:rPr lang="pt-PT" smtClean="0"/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88770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13D3A-3CE8-4FD9-A94D-B9603F0598FF}" type="slidenum">
              <a:rPr lang="pt-PT" smtClean="0"/>
              <a:t>11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30473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13D3A-3CE8-4FD9-A94D-B9603F0598FF}" type="slidenum">
              <a:rPr lang="pt-PT" smtClean="0"/>
              <a:t>13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454333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13D3A-3CE8-4FD9-A94D-B9603F0598FF}" type="slidenum">
              <a:rPr lang="pt-PT" smtClean="0"/>
              <a:t>14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454333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z="1200" b="1" dirty="0" smtClean="0"/>
              <a:t>A avaliação do risco de UP, </a:t>
            </a:r>
            <a:r>
              <a:rPr lang="pt-PT" sz="1200" dirty="0" smtClean="0"/>
              <a:t>deve ser feita em todos os contextos assistenciais, independentemente do</a:t>
            </a:r>
            <a:r>
              <a:rPr lang="pt-PT" sz="1200" baseline="0" dirty="0" smtClean="0"/>
              <a:t> diagnóstico clínico e necessidades de saúde.</a:t>
            </a:r>
            <a:r>
              <a:rPr lang="pt-PT" sz="1200" dirty="0" smtClean="0"/>
              <a:t> </a:t>
            </a:r>
          </a:p>
          <a:p>
            <a:r>
              <a:rPr lang="pt-PT" sz="1200" dirty="0" smtClean="0"/>
              <a:t>O baixo risco de desenvolvimento de UP não significa</a:t>
            </a:r>
            <a:r>
              <a:rPr lang="pt-PT" sz="1200" baseline="0" dirty="0" smtClean="0"/>
              <a:t> que não esteja em risco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13D3A-3CE8-4FD9-A94D-B9603F0598FF}" type="slidenum">
              <a:rPr lang="pt-PT" smtClean="0"/>
              <a:t>15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45433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13D3A-3CE8-4FD9-A94D-B9603F0598FF}" type="slidenum">
              <a:rPr lang="pt-PT" smtClean="0"/>
              <a:t>22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27477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13D3A-3CE8-4FD9-A94D-B9603F0598FF}" type="slidenum">
              <a:rPr lang="pt-PT" smtClean="0"/>
              <a:t>23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27477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13D3A-3CE8-4FD9-A94D-B9603F0598FF}" type="slidenum">
              <a:rPr lang="pt-PT" smtClean="0"/>
              <a:t>24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36766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4764-801C-47D5-AA16-30E1D11BBAA3}" type="datetimeFigureOut">
              <a:rPr lang="pt-PT" smtClean="0"/>
              <a:t>20/11/2016</a:t>
            </a:fld>
            <a:endParaRPr lang="pt-PT"/>
          </a:p>
        </p:txBody>
      </p:sp>
      <p:sp>
        <p:nvSpPr>
          <p:cNvPr id="20" name="Marcador de Posição do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BBDD9-7009-40AD-8E8B-D67DF121BBAA}" type="slidenum">
              <a:rPr lang="pt-PT" smtClean="0"/>
              <a:t>‹nº›</a:t>
            </a:fld>
            <a:endParaRPr lang="pt-PT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4764-801C-47D5-AA16-30E1D11BBAA3}" type="datetimeFigureOut">
              <a:rPr lang="pt-PT" smtClean="0"/>
              <a:t>20/11/2016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BBDD9-7009-40AD-8E8B-D67DF121BBA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4764-801C-47D5-AA16-30E1D11BBAA3}" type="datetimeFigureOut">
              <a:rPr lang="pt-PT" smtClean="0"/>
              <a:t>20/11/2016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BBDD9-7009-40AD-8E8B-D67DF121BBA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4764-801C-47D5-AA16-30E1D11BBAA3}" type="datetimeFigureOut">
              <a:rPr lang="pt-PT" smtClean="0"/>
              <a:t>20/11/2016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BBDD9-7009-40AD-8E8B-D67DF121BBA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4764-801C-47D5-AA16-30E1D11BBAA3}" type="datetimeFigureOut">
              <a:rPr lang="pt-PT" smtClean="0"/>
              <a:t>20/11/2016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BBDD9-7009-40AD-8E8B-D67DF121BBAA}" type="slidenum">
              <a:rPr lang="pt-PT" smtClean="0"/>
              <a:t>‹nº›</a:t>
            </a:fld>
            <a:endParaRPr lang="pt-PT"/>
          </a:p>
        </p:txBody>
      </p:sp>
      <p:sp>
        <p:nvSpPr>
          <p:cNvPr id="10" name="Rec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4764-801C-47D5-AA16-30E1D11BBAA3}" type="datetimeFigureOut">
              <a:rPr lang="pt-PT" smtClean="0"/>
              <a:t>20/11/2016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BBDD9-7009-40AD-8E8B-D67DF121BBA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4764-801C-47D5-AA16-30E1D11BBAA3}" type="datetimeFigureOut">
              <a:rPr lang="pt-PT" smtClean="0"/>
              <a:t>20/11/2016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BBDD9-7009-40AD-8E8B-D67DF121BBA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4764-801C-47D5-AA16-30E1D11BBAA3}" type="datetimeFigureOut">
              <a:rPr lang="pt-PT" smtClean="0"/>
              <a:t>20/11/2016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BBDD9-7009-40AD-8E8B-D67DF121BBA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4764-801C-47D5-AA16-30E1D11BBAA3}" type="datetimeFigureOut">
              <a:rPr lang="pt-PT" smtClean="0"/>
              <a:t>20/11/2016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BBDD9-7009-40AD-8E8B-D67DF121BBAA}" type="slidenum">
              <a:rPr lang="pt-PT" smtClean="0"/>
              <a:t>‹nº›</a:t>
            </a:fld>
            <a:endParaRPr lang="pt-PT"/>
          </a:p>
        </p:txBody>
      </p:sp>
      <p:sp>
        <p:nvSpPr>
          <p:cNvPr id="6" name="Rec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4764-801C-47D5-AA16-30E1D11BBAA3}" type="datetimeFigureOut">
              <a:rPr lang="pt-PT" smtClean="0"/>
              <a:t>20/11/2016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BBDD9-7009-40AD-8E8B-D67DF121BBA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4764-801C-47D5-AA16-30E1D11BBAA3}" type="datetimeFigureOut">
              <a:rPr lang="pt-PT" smtClean="0"/>
              <a:t>20/11/2016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BBDD9-7009-40AD-8E8B-D67DF121BBAA}" type="slidenum">
              <a:rPr lang="pt-PT" smtClean="0"/>
              <a:t>‹nº›</a:t>
            </a:fld>
            <a:endParaRPr lang="pt-PT"/>
          </a:p>
        </p:txBody>
      </p:sp>
      <p:sp>
        <p:nvSpPr>
          <p:cNvPr id="8" name="Rec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cular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nel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Marcador de Posição do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Marcador de Posição do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24" name="Marcador de Posição d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2684764-801C-47D5-AA16-30E1D11BBAA3}" type="datetimeFigureOut">
              <a:rPr lang="pt-PT" smtClean="0"/>
              <a:t>20/11/2016</a:t>
            </a:fld>
            <a:endParaRPr lang="pt-PT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PT"/>
          </a:p>
        </p:txBody>
      </p:sp>
      <p:sp>
        <p:nvSpPr>
          <p:cNvPr id="22" name="Marcador de Posição do Número do Diapositivo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96BBDD9-7009-40AD-8E8B-D67DF121BBAA}" type="slidenum">
              <a:rPr lang="pt-PT" smtClean="0"/>
              <a:t>‹nº›</a:t>
            </a:fld>
            <a:endParaRPr lang="pt-PT"/>
          </a:p>
        </p:txBody>
      </p:sp>
      <p:sp>
        <p:nvSpPr>
          <p:cNvPr id="15" name="Rec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03648" y="1419809"/>
            <a:ext cx="7344816" cy="179316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PT" sz="3600" dirty="0" smtClean="0"/>
              <a:t>AVALIAÇÃO DO RISCO DE DESENVOLVIMENTO DE ÚLCERAS DE PRESSÃO</a:t>
            </a:r>
            <a:endParaRPr lang="pt-PT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72000" y="3933056"/>
            <a:ext cx="4267200" cy="1752600"/>
          </a:xfrm>
        </p:spPr>
        <p:txBody>
          <a:bodyPr>
            <a:normAutofit/>
          </a:bodyPr>
          <a:lstStyle/>
          <a:p>
            <a:r>
              <a:rPr lang="pt-PT" dirty="0" smtClean="0"/>
              <a:t>Professoras:</a:t>
            </a:r>
          </a:p>
          <a:p>
            <a:r>
              <a:rPr lang="pt-PT" dirty="0" smtClean="0"/>
              <a:t>          Regina Amado</a:t>
            </a:r>
          </a:p>
          <a:p>
            <a:r>
              <a:rPr lang="pt-PT" dirty="0" smtClean="0"/>
              <a:t>          Lurdes Lomba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115616" y="6309320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Escola Superior de Enfermagem de Coimbra – 2016/7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35669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490066"/>
          </a:xfrm>
        </p:spPr>
        <p:txBody>
          <a:bodyPr>
            <a:normAutofit/>
          </a:bodyPr>
          <a:lstStyle/>
          <a:p>
            <a:r>
              <a:rPr lang="pt-PT" sz="2000" dirty="0">
                <a:latin typeface="Arial Black" panose="020B0A04020102020204" pitchFamily="34" charset="0"/>
              </a:rPr>
              <a:t>Fatores de risco na criança (</a:t>
            </a:r>
            <a:r>
              <a:rPr lang="pt-PT" sz="2000" dirty="0" smtClean="0">
                <a:latin typeface="Arial Black" panose="020B0A04020102020204" pitchFamily="34" charset="0"/>
              </a:rPr>
              <a:t>UP)</a:t>
            </a:r>
            <a:endParaRPr lang="pt-PT" sz="2000" dirty="0">
              <a:latin typeface="Arial Black" panose="020B0A04020102020204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836712"/>
            <a:ext cx="8172400" cy="590465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pt-PT" dirty="0"/>
          </a:p>
          <a:p>
            <a:pPr marL="82296" indent="0">
              <a:buNone/>
            </a:pPr>
            <a:endParaRPr lang="pt-PT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PT" sz="2400" dirty="0" smtClean="0"/>
              <a:t>Pele húmida enfraquece a integridade dérmica aumentando o risco de UP</a:t>
            </a:r>
          </a:p>
        </p:txBody>
      </p:sp>
      <p:sp>
        <p:nvSpPr>
          <p:cNvPr id="4" name="Rectângulo 3"/>
          <p:cNvSpPr/>
          <p:nvPr/>
        </p:nvSpPr>
        <p:spPr>
          <a:xfrm>
            <a:off x="1403648" y="1063588"/>
            <a:ext cx="4320480" cy="5652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AUMENTO DA HUMIDADE DA PELE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1979712" y="3284984"/>
            <a:ext cx="5904656" cy="3024336"/>
          </a:xfrm>
          <a:prstGeom prst="rect">
            <a:avLst/>
          </a:prstGeom>
          <a:solidFill>
            <a:srgbClr val="F5FAE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sz="2400" dirty="0" smtClean="0">
                <a:solidFill>
                  <a:schemeClr val="tx1"/>
                </a:solidFill>
              </a:rPr>
              <a:t>Incontinência urinária e fecal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sz="2400" dirty="0" smtClean="0">
                <a:solidFill>
                  <a:schemeClr val="tx1"/>
                </a:solidFill>
              </a:rPr>
              <a:t>Peri operatório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sz="2400" dirty="0" smtClean="0">
                <a:solidFill>
                  <a:schemeClr val="tx1"/>
                </a:solidFill>
              </a:rPr>
              <a:t>Estados febris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sz="2400" dirty="0" smtClean="0">
                <a:solidFill>
                  <a:schemeClr val="tx1"/>
                </a:solidFill>
              </a:rPr>
              <a:t>Sudorese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sz="2400" dirty="0" smtClean="0">
                <a:solidFill>
                  <a:schemeClr val="tx1"/>
                </a:solidFill>
              </a:rPr>
              <a:t>Temperatura e humidade </a:t>
            </a:r>
            <a:r>
              <a:rPr lang="pt-PT" sz="2400" smtClean="0">
                <a:solidFill>
                  <a:schemeClr val="tx1"/>
                </a:solidFill>
              </a:rPr>
              <a:t>do ambiente</a:t>
            </a:r>
            <a:endParaRPr lang="pt-PT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4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562670"/>
            <a:ext cx="7890080" cy="490066"/>
          </a:xfrm>
        </p:spPr>
        <p:txBody>
          <a:bodyPr>
            <a:normAutofit/>
          </a:bodyPr>
          <a:lstStyle/>
          <a:p>
            <a:r>
              <a:rPr lang="pt-PT" sz="2000" dirty="0">
                <a:latin typeface="Arial Black" panose="020B0A04020102020204" pitchFamily="34" charset="0"/>
              </a:rPr>
              <a:t>Fatores de risco na criança (</a:t>
            </a:r>
            <a:r>
              <a:rPr lang="pt-PT" sz="2000" dirty="0" smtClean="0">
                <a:latin typeface="Arial Black" panose="020B0A04020102020204" pitchFamily="34" charset="0"/>
              </a:rPr>
              <a:t>UP)</a:t>
            </a:r>
            <a:endParaRPr lang="pt-PT" sz="2000" dirty="0">
              <a:latin typeface="Arial Black" panose="020B0A04020102020204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1556792"/>
            <a:ext cx="8172400" cy="424847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pt-PT" dirty="0"/>
          </a:p>
          <a:p>
            <a:pPr marL="82296" indent="0">
              <a:buNone/>
            </a:pPr>
            <a:endParaRPr lang="pt-PT" dirty="0" smtClean="0"/>
          </a:p>
        </p:txBody>
      </p:sp>
      <p:sp>
        <p:nvSpPr>
          <p:cNvPr id="4" name="Rectângulo 3"/>
          <p:cNvSpPr/>
          <p:nvPr/>
        </p:nvSpPr>
        <p:spPr>
          <a:xfrm>
            <a:off x="1835696" y="1628800"/>
            <a:ext cx="6336704" cy="14293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sz="2400" dirty="0" smtClean="0">
                <a:solidFill>
                  <a:schemeClr val="tx1"/>
                </a:solidFill>
              </a:rPr>
              <a:t>Pressão, Fricção, forças </a:t>
            </a:r>
            <a:r>
              <a:rPr lang="pt-PT" sz="2400" dirty="0">
                <a:solidFill>
                  <a:schemeClr val="tx1"/>
                </a:solidFill>
              </a:rPr>
              <a:t>de </a:t>
            </a:r>
            <a:r>
              <a:rPr lang="pt-PT" sz="2400" dirty="0" smtClean="0">
                <a:solidFill>
                  <a:schemeClr val="tx1"/>
                </a:solidFill>
              </a:rPr>
              <a:t>deslizamento (</a:t>
            </a:r>
            <a:r>
              <a:rPr lang="pt-PT" sz="2400" dirty="0">
                <a:solidFill>
                  <a:schemeClr val="tx1"/>
                </a:solidFill>
              </a:rPr>
              <a:t>Situações com alteração da </a:t>
            </a:r>
            <a:r>
              <a:rPr lang="pt-PT" sz="2400" dirty="0" smtClean="0">
                <a:solidFill>
                  <a:schemeClr val="tx1"/>
                </a:solidFill>
              </a:rPr>
              <a:t>mobilidade)</a:t>
            </a:r>
            <a:endParaRPr lang="pt-PT" sz="2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1835696" y="3933056"/>
            <a:ext cx="6336704" cy="15121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sz="2400" dirty="0">
                <a:solidFill>
                  <a:schemeClr val="tx1"/>
                </a:solidFill>
              </a:rPr>
              <a:t>Dispositivos (cateteres, tubos do </a:t>
            </a:r>
            <a:r>
              <a:rPr lang="pt-PT" sz="2400" dirty="0" smtClean="0">
                <a:solidFill>
                  <a:schemeClr val="tx1"/>
                </a:solidFill>
              </a:rPr>
              <a:t>ventilador, colchão</a:t>
            </a:r>
            <a:r>
              <a:rPr lang="pt-PT" sz="2400" dirty="0">
                <a:solidFill>
                  <a:schemeClr val="tx1"/>
                </a:solidFill>
              </a:rPr>
              <a:t>….)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t-PT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44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188640"/>
            <a:ext cx="8172400" cy="669674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pt-PT" sz="2800" dirty="0" smtClean="0"/>
              <a:t>:</a:t>
            </a:r>
          </a:p>
          <a:p>
            <a:pPr marL="82296" indent="0">
              <a:lnSpc>
                <a:spcPct val="150000"/>
              </a:lnSpc>
              <a:buNone/>
            </a:pPr>
            <a:r>
              <a:rPr lang="pt-PT" sz="2400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pt-PT" sz="2800" dirty="0" smtClean="0"/>
          </a:p>
          <a:p>
            <a:pPr>
              <a:buFont typeface="Wingdings" panose="05000000000000000000" pitchFamily="2" charset="2"/>
              <a:buChar char="Ø"/>
            </a:pPr>
            <a:endParaRPr lang="pt-PT" sz="2800" dirty="0" smtClean="0"/>
          </a:p>
          <a:p>
            <a:pPr>
              <a:buFontTx/>
              <a:buChar char="-"/>
            </a:pPr>
            <a:endParaRPr lang="pt-PT" sz="2800" dirty="0" smtClean="0"/>
          </a:p>
          <a:p>
            <a:pPr>
              <a:buFontTx/>
              <a:buChar char="-"/>
            </a:pPr>
            <a:endParaRPr lang="pt-PT" sz="2800" dirty="0"/>
          </a:p>
        </p:txBody>
      </p:sp>
      <p:sp>
        <p:nvSpPr>
          <p:cNvPr id="2" name="Rectângulo 1"/>
          <p:cNvSpPr/>
          <p:nvPr/>
        </p:nvSpPr>
        <p:spPr>
          <a:xfrm>
            <a:off x="1691680" y="1556792"/>
            <a:ext cx="6696744" cy="1080120"/>
          </a:xfrm>
          <a:prstGeom prst="rect">
            <a:avLst/>
          </a:prstGeom>
          <a:solidFill>
            <a:srgbClr val="FBF7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400" b="1" dirty="0" smtClean="0">
                <a:solidFill>
                  <a:schemeClr val="tx1"/>
                </a:solidFill>
              </a:rPr>
              <a:t>Conhecimento da etiologia e fatores de risco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1691680" y="3306688"/>
            <a:ext cx="6696744" cy="1058416"/>
          </a:xfrm>
          <a:prstGeom prst="rect">
            <a:avLst/>
          </a:prstGeom>
          <a:solidFill>
            <a:srgbClr val="FBF7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400" b="1" dirty="0" smtClean="0">
                <a:solidFill>
                  <a:schemeClr val="tx1"/>
                </a:solidFill>
              </a:rPr>
              <a:t>Identificação precoce do grau de risco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7" name="Seta para baixo 6"/>
          <p:cNvSpPr/>
          <p:nvPr/>
        </p:nvSpPr>
        <p:spPr>
          <a:xfrm>
            <a:off x="4476372" y="2708920"/>
            <a:ext cx="671692" cy="576064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Rectângulo 5"/>
          <p:cNvSpPr/>
          <p:nvPr/>
        </p:nvSpPr>
        <p:spPr>
          <a:xfrm>
            <a:off x="1691680" y="5034880"/>
            <a:ext cx="6696744" cy="1058416"/>
          </a:xfrm>
          <a:prstGeom prst="rect">
            <a:avLst/>
          </a:prstGeom>
          <a:solidFill>
            <a:srgbClr val="FBF7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400" b="1" dirty="0" smtClean="0">
                <a:solidFill>
                  <a:schemeClr val="tx1"/>
                </a:solidFill>
              </a:rPr>
              <a:t>Planeamento e implementação de estratégias de prevenção e tratamento</a:t>
            </a:r>
            <a:endParaRPr lang="pt-PT" sz="2400" b="1" dirty="0">
              <a:solidFill>
                <a:schemeClr val="tx1"/>
              </a:solidFill>
            </a:endParaRPr>
          </a:p>
        </p:txBody>
      </p:sp>
      <p:sp>
        <p:nvSpPr>
          <p:cNvPr id="8" name="Seta para baixo 7"/>
          <p:cNvSpPr/>
          <p:nvPr/>
        </p:nvSpPr>
        <p:spPr>
          <a:xfrm>
            <a:off x="4499992" y="4437112"/>
            <a:ext cx="671692" cy="576064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Rectângulo 8"/>
          <p:cNvSpPr/>
          <p:nvPr/>
        </p:nvSpPr>
        <p:spPr>
          <a:xfrm>
            <a:off x="1187624" y="260648"/>
            <a:ext cx="7488832" cy="100811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Prevenção das Ulceras de Pressão na criança</a:t>
            </a:r>
            <a:r>
              <a:rPr lang="pt-PT" dirty="0" smtClean="0"/>
              <a:t>)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00487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922114"/>
          </a:xfrm>
        </p:spPr>
        <p:txBody>
          <a:bodyPr>
            <a:normAutofit/>
          </a:bodyPr>
          <a:lstStyle/>
          <a:p>
            <a:r>
              <a:rPr lang="pt-PT" sz="2000" dirty="0" smtClean="0">
                <a:latin typeface="Arial Black" panose="020B0A04020102020204" pitchFamily="34" charset="0"/>
              </a:rPr>
              <a:t>Diretivas assistenciais da DGS sobre UP em pediatria</a:t>
            </a:r>
            <a:endParaRPr lang="pt-PT" sz="2000" dirty="0">
              <a:latin typeface="Arial Black" panose="020B0A04020102020204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43608" y="1628800"/>
            <a:ext cx="8100392" cy="46085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PT" sz="2400" dirty="0" smtClean="0"/>
              <a:t>Avaliação do risco de UP nas 1ª 6 horas após admissão da </a:t>
            </a:r>
            <a:r>
              <a:rPr lang="pt-PT" sz="2400" dirty="0" err="1" smtClean="0"/>
              <a:t>cça</a:t>
            </a:r>
            <a:r>
              <a:rPr lang="pt-PT" sz="2400" dirty="0" smtClean="0"/>
              <a:t> (internamento ≥ a 24 horas).</a:t>
            </a:r>
          </a:p>
          <a:p>
            <a:pPr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PT" sz="2400" dirty="0"/>
              <a:t>A</a:t>
            </a:r>
            <a:r>
              <a:rPr lang="pt-PT" sz="2400" dirty="0" smtClean="0"/>
              <a:t>valiação </a:t>
            </a:r>
            <a:r>
              <a:rPr lang="pt-PT" sz="2400" dirty="0"/>
              <a:t>do </a:t>
            </a:r>
            <a:r>
              <a:rPr lang="pt-PT" sz="2400" dirty="0" smtClean="0"/>
              <a:t>risco das UP é feita pela utilização da </a:t>
            </a:r>
            <a:r>
              <a:rPr lang="pt-PT" sz="2400" b="1" dirty="0"/>
              <a:t>E</a:t>
            </a:r>
            <a:r>
              <a:rPr lang="pt-PT" sz="2400" b="1" dirty="0" smtClean="0"/>
              <a:t>scala de Braden Q e Instrumento de avaliação da pele.</a:t>
            </a:r>
          </a:p>
          <a:p>
            <a:pPr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PT" sz="2400" b="1" dirty="0" smtClean="0"/>
              <a:t> A Escala de </a:t>
            </a:r>
            <a:r>
              <a:rPr lang="pt-PT" sz="2400" b="1" dirty="0"/>
              <a:t>Braden Q </a:t>
            </a:r>
            <a:r>
              <a:rPr lang="pt-PT" sz="2400" dirty="0" smtClean="0"/>
              <a:t>é utilizada em crianças com idades entre os 21 dias e os 18 anos.</a:t>
            </a:r>
          </a:p>
        </p:txBody>
      </p:sp>
    </p:spTree>
    <p:extLst>
      <p:ext uri="{BB962C8B-B14F-4D97-AF65-F5344CB8AC3E}">
        <p14:creationId xmlns:p14="http://schemas.microsoft.com/office/powerpoint/2010/main" val="328366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62088" cy="850106"/>
          </a:xfrm>
        </p:spPr>
        <p:txBody>
          <a:bodyPr>
            <a:normAutofit/>
          </a:bodyPr>
          <a:lstStyle/>
          <a:p>
            <a:r>
              <a:rPr lang="pt-PT" sz="2000" dirty="0" smtClean="0">
                <a:latin typeface="Arial Black" panose="020B0A04020102020204" pitchFamily="34" charset="0"/>
              </a:rPr>
              <a:t>(</a:t>
            </a:r>
            <a:r>
              <a:rPr lang="pt-PT" sz="2000" dirty="0" err="1" smtClean="0">
                <a:latin typeface="Arial Black" panose="020B0A04020102020204" pitchFamily="34" charset="0"/>
              </a:rPr>
              <a:t>cont</a:t>
            </a:r>
            <a:r>
              <a:rPr lang="pt-PT" sz="2000" dirty="0" smtClean="0">
                <a:latin typeface="Arial Black" panose="020B0A04020102020204" pitchFamily="34" charset="0"/>
              </a:rPr>
              <a:t>)</a:t>
            </a:r>
            <a:br>
              <a:rPr lang="pt-PT" sz="2000" dirty="0" smtClean="0">
                <a:latin typeface="Arial Black" panose="020B0A04020102020204" pitchFamily="34" charset="0"/>
              </a:rPr>
            </a:br>
            <a:r>
              <a:rPr lang="pt-PT" sz="2000" dirty="0" smtClean="0">
                <a:latin typeface="Arial Black" panose="020B0A04020102020204" pitchFamily="34" charset="0"/>
              </a:rPr>
              <a:t>Diretivas assistenciais da DGS sobre UP em pediatria</a:t>
            </a:r>
            <a:endParaRPr lang="pt-PT" sz="2000" dirty="0">
              <a:latin typeface="Arial Black" panose="020B0A04020102020204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43608" y="1484784"/>
            <a:ext cx="8100392" cy="47525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PT" sz="2400" dirty="0"/>
              <a:t>Os resultados obtidos na aplicação da </a:t>
            </a:r>
            <a:r>
              <a:rPr lang="pt-PT" sz="2400" b="1" dirty="0"/>
              <a:t>Escala de Braden Q </a:t>
            </a:r>
            <a:r>
              <a:rPr lang="pt-PT" sz="2400" dirty="0" smtClean="0"/>
              <a:t>são obrigatoriamente registados </a:t>
            </a:r>
            <a:r>
              <a:rPr lang="pt-PT" sz="2400" dirty="0"/>
              <a:t>no processo </a:t>
            </a:r>
            <a:r>
              <a:rPr lang="pt-PT" sz="2400" dirty="0" smtClean="0"/>
              <a:t>clínico.</a:t>
            </a:r>
            <a:endParaRPr lang="pt-PT" sz="2400" dirty="0"/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PT" sz="2400" dirty="0" smtClean="0"/>
              <a:t>Reavaliação periódica do risco de UP:</a:t>
            </a:r>
          </a:p>
          <a:p>
            <a:pPr marL="82296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PT" sz="2400" dirty="0"/>
              <a:t>	</a:t>
            </a:r>
            <a:r>
              <a:rPr lang="pt-PT" sz="2400" dirty="0" smtClean="0"/>
              <a:t>- Internamento hospitalar: 48/48 horas</a:t>
            </a:r>
          </a:p>
          <a:p>
            <a:pPr marL="82296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PT" sz="2400" dirty="0"/>
              <a:t>	</a:t>
            </a:r>
            <a:r>
              <a:rPr lang="pt-PT" sz="2400" dirty="0" smtClean="0"/>
              <a:t>- S. Urgência e </a:t>
            </a:r>
            <a:r>
              <a:rPr lang="pt-PT" sz="2400" dirty="0" err="1" smtClean="0"/>
              <a:t>Cuid</a:t>
            </a:r>
            <a:r>
              <a:rPr lang="pt-PT" sz="2400" dirty="0" smtClean="0"/>
              <a:t>. Intensivos: 24/24 horas</a:t>
            </a:r>
          </a:p>
          <a:p>
            <a:pPr marL="82296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PT" sz="2400" dirty="0"/>
              <a:t>	</a:t>
            </a:r>
            <a:r>
              <a:rPr lang="pt-PT" sz="2400" dirty="0" smtClean="0"/>
              <a:t>- Cuidados paliativos: 48/48 horas</a:t>
            </a:r>
          </a:p>
          <a:p>
            <a:pPr marL="82296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PT" sz="2400" dirty="0"/>
              <a:t>	</a:t>
            </a:r>
            <a:r>
              <a:rPr lang="pt-PT" sz="2400" dirty="0" smtClean="0"/>
              <a:t>- Internamentos &lt; a 48h:  Se existir intercorrência</a:t>
            </a:r>
          </a:p>
          <a:p>
            <a:pPr marL="82296" indent="0">
              <a:buNone/>
            </a:pPr>
            <a:endParaRPr lang="pt-PT" sz="2400" b="1" dirty="0"/>
          </a:p>
        </p:txBody>
      </p:sp>
    </p:spTree>
    <p:extLst>
      <p:ext uri="{BB962C8B-B14F-4D97-AF65-F5344CB8AC3E}">
        <p14:creationId xmlns:p14="http://schemas.microsoft.com/office/powerpoint/2010/main" val="236923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62088" cy="850106"/>
          </a:xfrm>
        </p:spPr>
        <p:txBody>
          <a:bodyPr>
            <a:normAutofit/>
          </a:bodyPr>
          <a:lstStyle/>
          <a:p>
            <a:r>
              <a:rPr lang="pt-PT" sz="2000" dirty="0" smtClean="0">
                <a:latin typeface="Arial Black" panose="020B0A04020102020204" pitchFamily="34" charset="0"/>
              </a:rPr>
              <a:t>(</a:t>
            </a:r>
            <a:r>
              <a:rPr lang="pt-PT" sz="2000" dirty="0" err="1" smtClean="0">
                <a:latin typeface="Arial Black" panose="020B0A04020102020204" pitchFamily="34" charset="0"/>
              </a:rPr>
              <a:t>cont</a:t>
            </a:r>
            <a:r>
              <a:rPr lang="pt-PT" sz="2000" dirty="0" smtClean="0">
                <a:latin typeface="Arial Black" panose="020B0A04020102020204" pitchFamily="34" charset="0"/>
              </a:rPr>
              <a:t>)</a:t>
            </a:r>
            <a:br>
              <a:rPr lang="pt-PT" sz="2000" dirty="0" smtClean="0">
                <a:latin typeface="Arial Black" panose="020B0A04020102020204" pitchFamily="34" charset="0"/>
              </a:rPr>
            </a:br>
            <a:r>
              <a:rPr lang="pt-PT" sz="2000" dirty="0" smtClean="0">
                <a:latin typeface="Arial Black" panose="020B0A04020102020204" pitchFamily="34" charset="0"/>
              </a:rPr>
              <a:t>Diretivas assistenciais da DGS sobre UP em pediatria</a:t>
            </a:r>
            <a:endParaRPr lang="pt-PT" sz="2000" dirty="0">
              <a:latin typeface="Arial Black" panose="020B0A04020102020204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547664" y="1484784"/>
            <a:ext cx="6552728" cy="47525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PT" sz="2400" dirty="0" smtClean="0"/>
              <a:t>Através da aplicação </a:t>
            </a:r>
            <a:r>
              <a:rPr lang="pt-PT" sz="2400" dirty="0"/>
              <a:t>da </a:t>
            </a:r>
            <a:r>
              <a:rPr lang="pt-PT" sz="2400" b="1" dirty="0"/>
              <a:t>Escala de Braden </a:t>
            </a:r>
            <a:r>
              <a:rPr lang="pt-PT" sz="2400" b="1" dirty="0" smtClean="0"/>
              <a:t>Q, </a:t>
            </a:r>
            <a:r>
              <a:rPr lang="pt-PT" sz="2400" dirty="0" smtClean="0"/>
              <a:t>as crianças devem ser categorizadas em dois níveis de risco: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PT" sz="2400" b="1" dirty="0" smtClean="0"/>
              <a:t>Alto risco de desenvolvimento de UP  </a:t>
            </a:r>
            <a:r>
              <a:rPr lang="pt-PT" sz="2400" dirty="0" smtClean="0"/>
              <a:t>se valor final for </a:t>
            </a:r>
            <a:r>
              <a:rPr lang="pt-PT" sz="2400" b="1" dirty="0" smtClean="0"/>
              <a:t>&lt; 22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PT" sz="2400" b="1" dirty="0" smtClean="0"/>
              <a:t>Baixo </a:t>
            </a:r>
            <a:r>
              <a:rPr lang="pt-PT" sz="2400" b="1" dirty="0"/>
              <a:t>risco de desenvolvimento de UP  </a:t>
            </a:r>
            <a:r>
              <a:rPr lang="pt-PT" sz="2400" dirty="0"/>
              <a:t>se valor final for </a:t>
            </a:r>
            <a:r>
              <a:rPr lang="pt-PT" sz="2400" b="1" dirty="0" smtClean="0"/>
              <a:t>≥ </a:t>
            </a:r>
            <a:r>
              <a:rPr lang="pt-PT" sz="2400" b="1" dirty="0"/>
              <a:t>22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PT" sz="2400" b="1" dirty="0" smtClean="0"/>
          </a:p>
          <a:p>
            <a:pPr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PT" sz="2400" b="1" dirty="0"/>
          </a:p>
        </p:txBody>
      </p:sp>
    </p:spTree>
    <p:extLst>
      <p:ext uri="{BB962C8B-B14F-4D97-AF65-F5344CB8AC3E}">
        <p14:creationId xmlns:p14="http://schemas.microsoft.com/office/powerpoint/2010/main" val="139296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e Conteúdo 3"/>
          <p:cNvSpPr>
            <a:spLocks noGrp="1"/>
          </p:cNvSpPr>
          <p:nvPr>
            <p:ph idx="1"/>
          </p:nvPr>
        </p:nvSpPr>
        <p:spPr>
          <a:xfrm>
            <a:off x="1259632" y="692696"/>
            <a:ext cx="7416824" cy="5256584"/>
          </a:xfrm>
        </p:spPr>
        <p:txBody>
          <a:bodyPr/>
          <a:lstStyle/>
          <a:p>
            <a:r>
              <a:rPr lang="pt-PT" dirty="0" smtClean="0"/>
              <a:t>ESCALA DE BRADEN Q (Pediátrica)</a:t>
            </a:r>
          </a:p>
          <a:p>
            <a:pPr marL="82296" indent="0" algn="just">
              <a:buNone/>
            </a:pPr>
            <a:endParaRPr lang="pt-PT" dirty="0"/>
          </a:p>
          <a:p>
            <a:pPr algn="just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pt-PT" sz="2400" dirty="0" smtClean="0"/>
              <a:t>É constituída pelas seis subescalas da Escala de Braden original e uma subescala de perfusão/oxigenação tecidular.</a:t>
            </a:r>
          </a:p>
          <a:p>
            <a:pPr algn="just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pt-PT" sz="2400" dirty="0" smtClean="0"/>
              <a:t>O valor atribuído a cada subescala varia entre 1 e 4 (o menor valor corresponde a maior risco de UP).</a:t>
            </a:r>
          </a:p>
          <a:p>
            <a:pPr algn="just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pt-PT" sz="2400" dirty="0" smtClean="0"/>
              <a:t>O somatório dos valores atribuídos a cada subescala varia entre 7 e 28.</a:t>
            </a:r>
          </a:p>
          <a:p>
            <a:pPr algn="just">
              <a:buFontTx/>
              <a:buChar char="-"/>
            </a:pP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401511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Utilizadores\flora\Pictures\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672"/>
            <a:ext cx="9252519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792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:\Utilizadores\flora\Pictures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529" y="0"/>
            <a:ext cx="9167530" cy="6930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440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Utilizadores\flora\Pictures\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0"/>
            <a:ext cx="6408712" cy="6848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91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48580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pt-PT" sz="2400" dirty="0">
                <a:solidFill>
                  <a:prstClr val="black"/>
                </a:solidFill>
                <a:ea typeface="+mn-ea"/>
                <a:cs typeface="+mn-cs"/>
              </a:rPr>
              <a:t>AVALIAÇÃO DO RISCO DE DESENVOLVIMENTO DE ÚLCERAS DE PRESSÃO</a:t>
            </a:r>
            <a:endParaRPr lang="pt-PT" sz="24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t-PT" dirty="0" smtClean="0"/>
          </a:p>
          <a:p>
            <a:pPr marL="82296" indent="0">
              <a:lnSpc>
                <a:spcPct val="150000"/>
              </a:lnSpc>
              <a:buNone/>
            </a:pPr>
            <a:r>
              <a:rPr lang="pt-PT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Sumário</a:t>
            </a:r>
          </a:p>
          <a:p>
            <a:pPr marL="82296" indent="0">
              <a:lnSpc>
                <a:spcPct val="150000"/>
              </a:lnSpc>
              <a:buNone/>
            </a:pPr>
            <a:r>
              <a:rPr lang="pt-P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Definição de Ulcera 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de Pressão (UP</a:t>
            </a:r>
            <a:r>
              <a:rPr lang="pt-P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 e respetiva categorização;</a:t>
            </a:r>
          </a:p>
          <a:p>
            <a:pPr marL="82296" indent="0">
              <a:lnSpc>
                <a:spcPct val="150000"/>
              </a:lnSpc>
              <a:buNone/>
            </a:pPr>
            <a:r>
              <a:rPr lang="pt-P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Ulceras de Pressão </a:t>
            </a:r>
            <a:r>
              <a:rPr lang="pt-P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na criança: Susceptibilidade e fatores de risco;</a:t>
            </a:r>
          </a:p>
          <a:p>
            <a:pPr marL="82296" indent="0">
              <a:lnSpc>
                <a:spcPct val="150000"/>
              </a:lnSpc>
              <a:buNone/>
            </a:pPr>
            <a:r>
              <a:rPr lang="pt-P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Prevenção das Ulceras de Pressão na </a:t>
            </a:r>
            <a:r>
              <a:rPr lang="pt-P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criança: Diretivas 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assistenciais da DGS </a:t>
            </a:r>
            <a:r>
              <a:rPr lang="pt-P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sobre a aplicação 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da Escala de Braden </a:t>
            </a:r>
            <a:r>
              <a:rPr lang="pt-P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Q e Instrumento de Avaliação da Pele, em pediatria;</a:t>
            </a:r>
          </a:p>
          <a:p>
            <a:pPr marL="82296" indent="0">
              <a:lnSpc>
                <a:spcPct val="150000"/>
              </a:lnSpc>
              <a:buNone/>
            </a:pPr>
            <a:r>
              <a:rPr lang="pt-P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Análise da Escala de Braden Q;</a:t>
            </a:r>
          </a:p>
          <a:p>
            <a:pPr marL="82296" indent="0">
              <a:lnSpc>
                <a:spcPct val="150000"/>
              </a:lnSpc>
              <a:buNone/>
            </a:pPr>
            <a:r>
              <a:rPr lang="pt-P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Assistência 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de enfermagem na prevenção de </a:t>
            </a:r>
            <a:r>
              <a:rPr lang="pt-P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Ulceras 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de Pressão </a:t>
            </a:r>
            <a:r>
              <a:rPr lang="pt-P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na criança;</a:t>
            </a:r>
            <a:endParaRPr lang="pt-P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pt-P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P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12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1340768"/>
            <a:ext cx="8172400" cy="554461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PT" sz="2600" dirty="0" smtClean="0"/>
              <a:t> </a:t>
            </a:r>
            <a:r>
              <a:rPr lang="pt-PT" sz="2600" u="sng" dirty="0" smtClean="0"/>
              <a:t>Considerar os fatores de risco específicos </a:t>
            </a:r>
            <a:r>
              <a:rPr lang="pt-PT" sz="2600" dirty="0" smtClean="0"/>
              <a:t>para a população pediátrica (intrínsecos e extrínsecos).</a:t>
            </a:r>
          </a:p>
          <a:p>
            <a:pPr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PT" sz="2600" u="sng" dirty="0" smtClean="0"/>
              <a:t>Utilizar a Escala de Braden Q e o Instrumento de Avaliação da Pele</a:t>
            </a:r>
          </a:p>
          <a:p>
            <a:pPr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PT" sz="2600" u="sng" dirty="0" smtClean="0"/>
              <a:t>Avaliação da pele pelo </a:t>
            </a:r>
            <a:r>
              <a:rPr lang="pt-PT" sz="2600" dirty="0" smtClean="0"/>
              <a:t>menos uma vez por dia</a:t>
            </a:r>
          </a:p>
          <a:p>
            <a:pPr marL="82296" indent="0">
              <a:spcAft>
                <a:spcPts val="1200"/>
              </a:spcAft>
              <a:buNone/>
            </a:pPr>
            <a:r>
              <a:rPr lang="pt-PT" sz="2600" dirty="0"/>
              <a:t>	</a:t>
            </a:r>
            <a:r>
              <a:rPr lang="pt-PT" sz="2600" dirty="0" smtClean="0"/>
              <a:t>- Preferencialmente durante os cuidados de higiene</a:t>
            </a:r>
          </a:p>
          <a:p>
            <a:pPr marL="82296" indent="0">
              <a:spcAft>
                <a:spcPts val="1200"/>
              </a:spcAft>
              <a:buNone/>
            </a:pPr>
            <a:r>
              <a:rPr lang="pt-PT" sz="2600" dirty="0"/>
              <a:t>	</a:t>
            </a:r>
            <a:r>
              <a:rPr lang="pt-PT" sz="2600" dirty="0" smtClean="0"/>
              <a:t>- Região occipital (</a:t>
            </a:r>
            <a:r>
              <a:rPr lang="pt-PT" sz="2600" dirty="0" err="1" smtClean="0"/>
              <a:t>premt</a:t>
            </a:r>
            <a:r>
              <a:rPr lang="pt-PT" sz="2600" dirty="0" smtClean="0"/>
              <a:t>. RN. Cças pequenas)</a:t>
            </a:r>
          </a:p>
          <a:p>
            <a:pPr marL="82296" indent="0">
              <a:spcAft>
                <a:spcPts val="1200"/>
              </a:spcAft>
              <a:buNone/>
            </a:pPr>
            <a:r>
              <a:rPr lang="pt-PT" sz="2600" dirty="0"/>
              <a:t>	</a:t>
            </a:r>
            <a:r>
              <a:rPr lang="pt-PT" sz="2600" dirty="0" smtClean="0"/>
              <a:t>- Pele sob dispositivos (2 vezes por dia)</a:t>
            </a:r>
          </a:p>
          <a:p>
            <a:pPr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PT" sz="2600" u="sng" dirty="0"/>
              <a:t>Envolver a família nos cuidados </a:t>
            </a:r>
          </a:p>
          <a:p>
            <a:pPr marL="82296" indent="0">
              <a:lnSpc>
                <a:spcPct val="150000"/>
              </a:lnSpc>
              <a:buNone/>
            </a:pPr>
            <a:r>
              <a:rPr lang="pt-PT" sz="2400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pt-PT" sz="2800" dirty="0" smtClean="0"/>
          </a:p>
          <a:p>
            <a:pPr>
              <a:buFont typeface="Wingdings" panose="05000000000000000000" pitchFamily="2" charset="2"/>
              <a:buChar char="Ø"/>
            </a:pPr>
            <a:endParaRPr lang="pt-PT" sz="2800" dirty="0" smtClean="0"/>
          </a:p>
          <a:p>
            <a:pPr>
              <a:buFontTx/>
              <a:buChar char="-"/>
            </a:pPr>
            <a:endParaRPr lang="pt-PT" sz="2800" dirty="0" smtClean="0"/>
          </a:p>
          <a:p>
            <a:pPr>
              <a:buFontTx/>
              <a:buChar char="-"/>
            </a:pPr>
            <a:endParaRPr lang="pt-PT" sz="2800" dirty="0"/>
          </a:p>
        </p:txBody>
      </p:sp>
      <p:sp>
        <p:nvSpPr>
          <p:cNvPr id="4" name="Rectângulo 3"/>
          <p:cNvSpPr/>
          <p:nvPr/>
        </p:nvSpPr>
        <p:spPr>
          <a:xfrm>
            <a:off x="1403648" y="260648"/>
            <a:ext cx="6768752" cy="86409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Assistência de enfermagem na prevenção de UP na criança</a:t>
            </a:r>
            <a:endParaRPr lang="pt-PT" sz="28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04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1340768"/>
            <a:ext cx="8172400" cy="554461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sz="2400" u="sng" dirty="0" smtClean="0"/>
              <a:t>Aporte nutricional</a:t>
            </a:r>
          </a:p>
          <a:p>
            <a:pPr marL="82296" indent="0">
              <a:lnSpc>
                <a:spcPct val="150000"/>
              </a:lnSpc>
              <a:buNone/>
            </a:pPr>
            <a:r>
              <a:rPr lang="pt-PT" sz="2400" dirty="0"/>
              <a:t>	</a:t>
            </a:r>
            <a:r>
              <a:rPr lang="pt-PT" sz="2400" dirty="0" smtClean="0"/>
              <a:t>- Avaliação nutricional adequada (</a:t>
            </a:r>
            <a:r>
              <a:rPr lang="pt-PT" sz="2400" dirty="0" err="1" smtClean="0"/>
              <a:t>cça</a:t>
            </a:r>
            <a:r>
              <a:rPr lang="pt-PT" sz="2400" dirty="0" smtClean="0"/>
              <a:t> e RN)</a:t>
            </a:r>
          </a:p>
          <a:p>
            <a:pPr marL="82296" indent="0">
              <a:lnSpc>
                <a:spcPct val="150000"/>
              </a:lnSpc>
              <a:buNone/>
            </a:pPr>
            <a:r>
              <a:rPr lang="pt-PT" sz="2400" dirty="0"/>
              <a:t>	</a:t>
            </a:r>
            <a:r>
              <a:rPr lang="pt-PT" sz="2400" dirty="0" smtClean="0"/>
              <a:t>- Reavaliação regular em cças em estado critico</a:t>
            </a:r>
          </a:p>
          <a:p>
            <a:pPr marL="82296" indent="0">
              <a:lnSpc>
                <a:spcPct val="150000"/>
              </a:lnSpc>
              <a:buNone/>
            </a:pPr>
            <a:r>
              <a:rPr lang="pt-PT" sz="2400" dirty="0"/>
              <a:t>	</a:t>
            </a:r>
            <a:r>
              <a:rPr lang="pt-PT" sz="2400" dirty="0" smtClean="0"/>
              <a:t>- Elaborar plano </a:t>
            </a:r>
            <a:r>
              <a:rPr lang="pt-PT" sz="2400" dirty="0" err="1" smtClean="0"/>
              <a:t>indiv</a:t>
            </a:r>
            <a:r>
              <a:rPr lang="pt-PT" sz="2400" dirty="0" smtClean="0"/>
              <a:t>. de cuidados nutricionais</a:t>
            </a:r>
          </a:p>
          <a:p>
            <a:pPr marL="82296" indent="0">
              <a:lnSpc>
                <a:spcPct val="150000"/>
              </a:lnSpc>
              <a:buNone/>
            </a:pPr>
            <a:r>
              <a:rPr lang="pt-PT" sz="2400" dirty="0"/>
              <a:t>	</a:t>
            </a:r>
            <a:r>
              <a:rPr lang="pt-PT" sz="2400" dirty="0" smtClean="0"/>
              <a:t>- Garantir hidratação adequada</a:t>
            </a:r>
          </a:p>
          <a:p>
            <a:pPr marL="82296" indent="0">
              <a:lnSpc>
                <a:spcPct val="150000"/>
              </a:lnSpc>
              <a:buNone/>
            </a:pPr>
            <a:r>
              <a:rPr lang="pt-PT" sz="2400" dirty="0"/>
              <a:t>	</a:t>
            </a:r>
            <a:r>
              <a:rPr lang="pt-PT" sz="2400" dirty="0" smtClean="0"/>
              <a:t>- Se ingesta oral inadequada considerar a necessidade de suplementos vitamínicos e/ou suporte nutricional entérico ou parentérico</a:t>
            </a:r>
          </a:p>
          <a:p>
            <a:pPr>
              <a:buFontTx/>
              <a:buChar char="-"/>
            </a:pPr>
            <a:endParaRPr lang="pt-PT" sz="2800" dirty="0" smtClean="0"/>
          </a:p>
          <a:p>
            <a:pPr>
              <a:buFontTx/>
              <a:buChar char="-"/>
            </a:pPr>
            <a:endParaRPr lang="pt-PT" sz="2800" dirty="0"/>
          </a:p>
        </p:txBody>
      </p:sp>
      <p:sp>
        <p:nvSpPr>
          <p:cNvPr id="4" name="Rectângulo 3"/>
          <p:cNvSpPr/>
          <p:nvPr/>
        </p:nvSpPr>
        <p:spPr>
          <a:xfrm>
            <a:off x="1403648" y="260648"/>
            <a:ext cx="6768752" cy="86409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Assistência de enfermagem na prevenção de UP na criança</a:t>
            </a:r>
            <a:endParaRPr lang="pt-PT" sz="28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91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755576" y="1340768"/>
            <a:ext cx="8388424" cy="554461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sz="2800" u="sng" dirty="0" smtClean="0"/>
              <a:t>Superfícies de apoio</a:t>
            </a:r>
          </a:p>
          <a:p>
            <a:pPr marL="82296" indent="0">
              <a:spcAft>
                <a:spcPts val="1200"/>
              </a:spcAft>
              <a:buNone/>
            </a:pPr>
            <a:r>
              <a:rPr lang="pt-PT" sz="2400" dirty="0"/>
              <a:t>	</a:t>
            </a:r>
            <a:r>
              <a:rPr lang="pt-PT" sz="2400" dirty="0" smtClean="0"/>
              <a:t>- Atender às necessidades da </a:t>
            </a:r>
            <a:r>
              <a:rPr lang="pt-PT" sz="2400" dirty="0" err="1" smtClean="0"/>
              <a:t>cça</a:t>
            </a:r>
            <a:r>
              <a:rPr lang="pt-PT" sz="2400" dirty="0" smtClean="0"/>
              <a:t> (fatores e grau de risco)</a:t>
            </a:r>
          </a:p>
          <a:p>
            <a:pPr marL="82296" indent="0">
              <a:spcAft>
                <a:spcPts val="1200"/>
              </a:spcAft>
              <a:buNone/>
            </a:pPr>
            <a:r>
              <a:rPr lang="pt-PT" sz="2400" dirty="0"/>
              <a:t>	</a:t>
            </a:r>
            <a:r>
              <a:rPr lang="pt-PT" sz="2400" dirty="0" smtClean="0"/>
              <a:t>- Superfície de apoio de alta especificidade adequada a cças de alto risco de UP </a:t>
            </a:r>
            <a:r>
              <a:rPr lang="pt-PT" sz="2400" dirty="0"/>
              <a:t>	</a:t>
            </a:r>
            <a:endParaRPr lang="pt-PT" sz="2400" dirty="0" smtClean="0"/>
          </a:p>
          <a:p>
            <a:pPr marL="82296" indent="0">
              <a:spcAft>
                <a:spcPts val="1200"/>
              </a:spcAft>
              <a:buNone/>
            </a:pPr>
            <a:r>
              <a:rPr lang="pt-PT" sz="2400" dirty="0"/>
              <a:t>	- </a:t>
            </a:r>
            <a:r>
              <a:rPr lang="pt-PT" sz="2400" dirty="0" smtClean="0"/>
              <a:t>Superfície </a:t>
            </a:r>
            <a:r>
              <a:rPr lang="pt-PT" sz="2400" dirty="0"/>
              <a:t>de apoio de alta </a:t>
            </a:r>
            <a:r>
              <a:rPr lang="pt-PT" sz="2400" dirty="0" smtClean="0"/>
              <a:t>especificidade em </a:t>
            </a:r>
            <a:r>
              <a:rPr lang="pt-PT" sz="2400" dirty="0" err="1" smtClean="0"/>
              <a:t>premat</a:t>
            </a:r>
            <a:r>
              <a:rPr lang="pt-PT" sz="2400" dirty="0" smtClean="0"/>
              <a:t>. / cças pequenas por risco de UP na região occipital</a:t>
            </a:r>
          </a:p>
          <a:p>
            <a:pPr marL="82296" indent="0">
              <a:spcAft>
                <a:spcPts val="1200"/>
              </a:spcAft>
              <a:buNone/>
            </a:pPr>
            <a:r>
              <a:rPr lang="pt-PT" sz="2400" dirty="0"/>
              <a:t>	</a:t>
            </a:r>
            <a:r>
              <a:rPr lang="pt-PT" sz="2400" dirty="0" smtClean="0"/>
              <a:t>- Assegurar que colchões de pressão alternada ou de baixa perda de ar estão adaptados à altura, peso e idade da </a:t>
            </a:r>
            <a:r>
              <a:rPr lang="pt-PT" sz="2400" dirty="0" err="1" smtClean="0"/>
              <a:t>cça</a:t>
            </a:r>
            <a:endParaRPr lang="pt-PT" sz="2400" dirty="0" smtClean="0"/>
          </a:p>
          <a:p>
            <a:pPr marL="82296" indent="0">
              <a:spcAft>
                <a:spcPts val="1200"/>
              </a:spcAft>
              <a:buNone/>
            </a:pPr>
            <a:r>
              <a:rPr lang="pt-PT" sz="2400" dirty="0"/>
              <a:t>	</a:t>
            </a:r>
            <a:r>
              <a:rPr lang="pt-PT" sz="2400" dirty="0" smtClean="0"/>
              <a:t>  </a:t>
            </a:r>
            <a:endParaRPr lang="pt-PT" sz="2800" dirty="0" smtClean="0"/>
          </a:p>
          <a:p>
            <a:pPr>
              <a:buFontTx/>
              <a:buChar char="-"/>
            </a:pPr>
            <a:endParaRPr lang="pt-PT" sz="2800" dirty="0"/>
          </a:p>
        </p:txBody>
      </p:sp>
      <p:sp>
        <p:nvSpPr>
          <p:cNvPr id="4" name="Rectângulo 3"/>
          <p:cNvSpPr/>
          <p:nvPr/>
        </p:nvSpPr>
        <p:spPr>
          <a:xfrm>
            <a:off x="1403648" y="260648"/>
            <a:ext cx="6768752" cy="86409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Assistência de enfermagem na prevenção de UP na criança</a:t>
            </a:r>
            <a:endParaRPr lang="pt-PT" sz="28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3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755576" y="1340768"/>
            <a:ext cx="8388424" cy="5544616"/>
          </a:xfrm>
        </p:spPr>
        <p:txBody>
          <a:bodyPr>
            <a:normAutofit lnSpcReduction="10000"/>
          </a:bodyPr>
          <a:lstStyle/>
          <a:p>
            <a:pPr marL="82296" indent="0">
              <a:spcAft>
                <a:spcPts val="1200"/>
              </a:spcAft>
              <a:buNone/>
            </a:pPr>
            <a:r>
              <a:rPr lang="pt-PT" sz="2800" u="sng" dirty="0" smtClean="0"/>
              <a:t>Reposicionamento e mobilização precoce</a:t>
            </a:r>
          </a:p>
          <a:p>
            <a:pPr marL="82296" indent="0">
              <a:spcAft>
                <a:spcPts val="1200"/>
              </a:spcAft>
              <a:buNone/>
            </a:pPr>
            <a:r>
              <a:rPr lang="pt-PT" sz="2400" dirty="0"/>
              <a:t>	</a:t>
            </a:r>
            <a:r>
              <a:rPr lang="pt-PT" sz="2400" dirty="0" smtClean="0"/>
              <a:t>- Estabelecer planos de reposicionamento atendendo à frequência e duração da alternância dos posicionamentos</a:t>
            </a:r>
          </a:p>
          <a:p>
            <a:pPr marL="82296" indent="0">
              <a:spcAft>
                <a:spcPts val="1200"/>
              </a:spcAft>
              <a:buNone/>
            </a:pPr>
            <a:r>
              <a:rPr lang="pt-PT" sz="2400" dirty="0"/>
              <a:t>	</a:t>
            </a:r>
            <a:r>
              <a:rPr lang="pt-PT" sz="2400" dirty="0" smtClean="0"/>
              <a:t>- Garantir que os calcâneos não estão em contacto com a superfície da cama</a:t>
            </a:r>
          </a:p>
          <a:p>
            <a:pPr marL="82296" indent="0">
              <a:spcAft>
                <a:spcPts val="1200"/>
              </a:spcAft>
              <a:buNone/>
            </a:pPr>
            <a:r>
              <a:rPr lang="pt-PT" sz="2400" dirty="0"/>
              <a:t>	</a:t>
            </a:r>
            <a:r>
              <a:rPr lang="pt-PT" sz="2400" dirty="0" smtClean="0"/>
              <a:t>- Reposicionar com frequência a cabeça dos RN e lactentes quando sedados ou ventilados</a:t>
            </a:r>
          </a:p>
          <a:p>
            <a:pPr marL="82296" indent="0">
              <a:spcAft>
                <a:spcPts val="1200"/>
              </a:spcAft>
              <a:buNone/>
            </a:pPr>
            <a:r>
              <a:rPr lang="pt-PT" sz="2400" dirty="0"/>
              <a:t>	</a:t>
            </a:r>
            <a:r>
              <a:rPr lang="pt-PT" sz="2400" dirty="0" smtClean="0"/>
              <a:t>- Utilizar a transferência manual para reduzir a fricção e o cisalhamento. Não arrastar enquanto é reposicionado </a:t>
            </a:r>
          </a:p>
          <a:p>
            <a:pPr marL="82296" indent="0">
              <a:spcAft>
                <a:spcPts val="1200"/>
              </a:spcAft>
              <a:buNone/>
            </a:pPr>
            <a:r>
              <a:rPr lang="pt-PT" sz="2400" dirty="0"/>
              <a:t>	</a:t>
            </a:r>
            <a:r>
              <a:rPr lang="pt-PT" sz="2400" dirty="0" smtClean="0"/>
              <a:t>- Promover a mobilização da criança logo que possível</a:t>
            </a:r>
          </a:p>
          <a:p>
            <a:pPr marL="82296" indent="0">
              <a:spcAft>
                <a:spcPts val="1200"/>
              </a:spcAft>
              <a:buNone/>
            </a:pPr>
            <a:r>
              <a:rPr lang="pt-PT" sz="2400" dirty="0"/>
              <a:t>		</a:t>
            </a:r>
            <a:r>
              <a:rPr lang="pt-PT" sz="2400" dirty="0" smtClean="0"/>
              <a:t>  </a:t>
            </a:r>
            <a:endParaRPr lang="pt-PT" sz="2800" dirty="0" smtClean="0"/>
          </a:p>
          <a:p>
            <a:pPr>
              <a:buFontTx/>
              <a:buChar char="-"/>
            </a:pPr>
            <a:endParaRPr lang="pt-PT" sz="2800" dirty="0"/>
          </a:p>
        </p:txBody>
      </p:sp>
      <p:sp>
        <p:nvSpPr>
          <p:cNvPr id="4" name="Rectângulo 3"/>
          <p:cNvSpPr/>
          <p:nvPr/>
        </p:nvSpPr>
        <p:spPr>
          <a:xfrm>
            <a:off x="1403648" y="260648"/>
            <a:ext cx="6768752" cy="86409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Assistência de enfermagem na prevenção de UP na criança</a:t>
            </a:r>
            <a:endParaRPr lang="pt-PT" sz="28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1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1187624" y="908720"/>
            <a:ext cx="7344816" cy="4680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800" dirty="0" smtClean="0">
                <a:solidFill>
                  <a:schemeClr val="tx1"/>
                </a:solidFill>
                <a:cs typeface="Arial" panose="020B0604020202020204" pitchFamily="34" charset="0"/>
              </a:rPr>
              <a:t>Bibliografia</a:t>
            </a:r>
          </a:p>
          <a:p>
            <a:endParaRPr lang="pt-PT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pt-PT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Orientação </a:t>
            </a:r>
            <a:r>
              <a:rPr lang="pt-PT" sz="2400" dirty="0">
                <a:solidFill>
                  <a:schemeClr val="tx1"/>
                </a:solidFill>
                <a:cs typeface="Arial" panose="020B0604020202020204" pitchFamily="34" charset="0"/>
              </a:rPr>
              <a:t>da Direção - Geral da Saúde. Escala de Braden: </a:t>
            </a:r>
            <a:r>
              <a:rPr lang="pt-PT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 Versão </a:t>
            </a:r>
            <a:r>
              <a:rPr lang="pt-PT" sz="2400" dirty="0">
                <a:solidFill>
                  <a:schemeClr val="tx1"/>
                </a:solidFill>
                <a:cs typeface="Arial" panose="020B0604020202020204" pitchFamily="34" charset="0"/>
              </a:rPr>
              <a:t>Adulto e </a:t>
            </a:r>
            <a:r>
              <a:rPr lang="pt-PT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Pediátrica </a:t>
            </a:r>
            <a:r>
              <a:rPr lang="pt-PT" sz="2400" dirty="0">
                <a:solidFill>
                  <a:schemeClr val="tx1"/>
                </a:solidFill>
                <a:cs typeface="Arial" panose="020B0604020202020204" pitchFamily="34" charset="0"/>
              </a:rPr>
              <a:t>(Braden Q). Ministério da Saúde. Lisboa: DGS, </a:t>
            </a:r>
            <a:r>
              <a:rPr lang="pt-PT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 2011.</a:t>
            </a:r>
          </a:p>
          <a:p>
            <a:endParaRPr lang="pt-PT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National Pressure Ulcer Advisory Panel, European Pressure Ulcer Advisory Panel and Pan Pacific Pressure Injury Alliance. Prevention and Treatment of Pressure Ulcers: Quick Reference Guide. Emily </a:t>
            </a:r>
            <a:r>
              <a:rPr 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Haesler</a:t>
            </a:r>
            <a:r>
              <a:rPr 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 (Ed.). Cambridge </a:t>
            </a:r>
            <a:r>
              <a:rPr 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Meia</a:t>
            </a:r>
            <a:r>
              <a:rPr 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: Osborne Park, Australia; </a:t>
            </a:r>
            <a:r>
              <a:rPr lang="en-US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2014.</a:t>
            </a:r>
            <a:endParaRPr lang="pt-PT" sz="24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46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980728"/>
            <a:ext cx="8172400" cy="590465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pt-PT" sz="2800" dirty="0" smtClean="0"/>
              <a:t> 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sz="2400" dirty="0" smtClean="0"/>
              <a:t>Problema de Saúde Pública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sz="2400" dirty="0" smtClean="0"/>
              <a:t>Indicador dos cuidados prestados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sz="2400" dirty="0" smtClean="0"/>
              <a:t>Podem ocorrer em todos os grupos etários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sz="2400" dirty="0" smtClean="0"/>
              <a:t>Podem ocorrer em todos os níveis de cuidados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sz="2400" dirty="0" smtClean="0"/>
              <a:t>Causam sofrimento e diminuição da qualidade de vida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sz="2400" dirty="0" smtClean="0"/>
              <a:t>Evitáveis em 95% pela identificação precoce do grau de risco</a:t>
            </a:r>
          </a:p>
          <a:p>
            <a:pPr marL="82296" indent="0">
              <a:lnSpc>
                <a:spcPct val="150000"/>
              </a:lnSpc>
              <a:buNone/>
            </a:pPr>
            <a:r>
              <a:rPr lang="pt-PT" sz="2400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pt-PT" sz="2800" dirty="0" smtClean="0"/>
          </a:p>
          <a:p>
            <a:pPr>
              <a:buFont typeface="Wingdings" panose="05000000000000000000" pitchFamily="2" charset="2"/>
              <a:buChar char="Ø"/>
            </a:pPr>
            <a:endParaRPr lang="pt-PT" sz="2800" dirty="0" smtClean="0"/>
          </a:p>
          <a:p>
            <a:pPr>
              <a:buFontTx/>
              <a:buChar char="-"/>
            </a:pPr>
            <a:endParaRPr lang="pt-PT" sz="2800" dirty="0" smtClean="0"/>
          </a:p>
          <a:p>
            <a:pPr>
              <a:buFontTx/>
              <a:buChar char="-"/>
            </a:pPr>
            <a:endParaRPr lang="pt-PT" sz="2800" dirty="0"/>
          </a:p>
        </p:txBody>
      </p:sp>
      <p:sp>
        <p:nvSpPr>
          <p:cNvPr id="4" name="Rectângulo 3"/>
          <p:cNvSpPr/>
          <p:nvPr/>
        </p:nvSpPr>
        <p:spPr>
          <a:xfrm>
            <a:off x="1403648" y="764704"/>
            <a:ext cx="6120680" cy="57606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Ulceras de Pressão (UP) </a:t>
            </a:r>
            <a:r>
              <a:rPr lang="pt-PT" dirty="0" smtClean="0"/>
              <a:t>)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29458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lnSpc>
                <a:spcPct val="150000"/>
              </a:lnSpc>
              <a:buNone/>
            </a:pPr>
            <a:r>
              <a:rPr lang="pt-PT" sz="2400" b="1" dirty="0" smtClean="0"/>
              <a:t>“Lesão localizada da pele e/ou tecido subjacente, normalmente sobre uma proeminência óssea. </a:t>
            </a:r>
          </a:p>
          <a:p>
            <a:pPr marL="82296" indent="0" algn="just">
              <a:lnSpc>
                <a:spcPct val="150000"/>
              </a:lnSpc>
              <a:buNone/>
            </a:pPr>
            <a:r>
              <a:rPr lang="pt-PT" sz="2400" b="1" dirty="0" smtClean="0"/>
              <a:t>Esta lesão é resultado da pressão ou de uma combinação entre esta e as forças de torção, sendo classificadas em quatro categorias” </a:t>
            </a:r>
            <a:r>
              <a:rPr lang="pt-PT" sz="2400" dirty="0" smtClean="0"/>
              <a:t>(DGS, 2011cit Nacional </a:t>
            </a:r>
            <a:r>
              <a:rPr lang="pt-PT" sz="2400" dirty="0" err="1" smtClean="0"/>
              <a:t>Pressure</a:t>
            </a:r>
            <a:r>
              <a:rPr lang="pt-PT" sz="2400" dirty="0" smtClean="0"/>
              <a:t> </a:t>
            </a:r>
            <a:r>
              <a:rPr lang="pt-PT" sz="2400" dirty="0" err="1" smtClean="0"/>
              <a:t>Ulcer</a:t>
            </a:r>
            <a:r>
              <a:rPr lang="pt-PT" sz="2400" dirty="0" smtClean="0"/>
              <a:t> </a:t>
            </a:r>
            <a:r>
              <a:rPr lang="pt-PT" sz="2400" dirty="0" err="1" smtClean="0"/>
              <a:t>Advisory</a:t>
            </a:r>
            <a:r>
              <a:rPr lang="pt-PT" sz="2400" dirty="0" smtClean="0"/>
              <a:t> </a:t>
            </a:r>
            <a:r>
              <a:rPr lang="pt-PT" sz="2400" dirty="0" err="1" smtClean="0"/>
              <a:t>Panel</a:t>
            </a:r>
            <a:r>
              <a:rPr lang="pt-PT" sz="2400" dirty="0"/>
              <a:t> </a:t>
            </a:r>
            <a:r>
              <a:rPr lang="pt-PT" sz="2400" dirty="0" smtClean="0"/>
              <a:t>/ </a:t>
            </a:r>
            <a:r>
              <a:rPr lang="pt-PT" sz="2400" dirty="0" err="1" smtClean="0"/>
              <a:t>European</a:t>
            </a:r>
            <a:r>
              <a:rPr lang="pt-PT" sz="2400" dirty="0" smtClean="0"/>
              <a:t> </a:t>
            </a:r>
            <a:r>
              <a:rPr lang="pt-PT" sz="2400" dirty="0" err="1" smtClean="0"/>
              <a:t>Pressure</a:t>
            </a:r>
            <a:r>
              <a:rPr lang="pt-PT" sz="2400" dirty="0" smtClean="0"/>
              <a:t> </a:t>
            </a:r>
            <a:r>
              <a:rPr lang="pt-PT" sz="2400" dirty="0" err="1" smtClean="0"/>
              <a:t>Ulcer</a:t>
            </a:r>
            <a:r>
              <a:rPr lang="pt-PT" sz="2400" dirty="0" smtClean="0"/>
              <a:t> </a:t>
            </a:r>
            <a:r>
              <a:rPr lang="pt-PT" sz="2400" dirty="0" err="1" smtClean="0"/>
              <a:t>Advisory</a:t>
            </a:r>
            <a:r>
              <a:rPr lang="pt-PT" sz="2400" dirty="0" smtClean="0"/>
              <a:t> </a:t>
            </a:r>
            <a:r>
              <a:rPr lang="pt-PT" sz="2400" dirty="0" err="1" smtClean="0"/>
              <a:t>Panel</a:t>
            </a:r>
            <a:r>
              <a:rPr lang="pt-PT" sz="2400" dirty="0" smtClean="0"/>
              <a:t>).</a:t>
            </a:r>
          </a:p>
          <a:p>
            <a:pPr marL="82296" indent="0">
              <a:buNone/>
            </a:pPr>
            <a:endParaRPr lang="pt-PT" sz="2400" dirty="0"/>
          </a:p>
          <a:p>
            <a:pPr marL="82296" indent="0">
              <a:buNone/>
            </a:pPr>
            <a:endParaRPr lang="pt-PT" sz="2400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Definição de Ulcera de Pressão (UP)</a:t>
            </a:r>
            <a:r>
              <a:rPr lang="pt-PT" dirty="0" smtClean="0"/>
              <a:t>)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07556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44624"/>
            <a:ext cx="7498080" cy="562074"/>
          </a:xfrm>
        </p:spPr>
        <p:txBody>
          <a:bodyPr>
            <a:normAutofit/>
          </a:bodyPr>
          <a:lstStyle/>
          <a:p>
            <a:r>
              <a:rPr lang="pt-PT" sz="2800" dirty="0" smtClean="0"/>
              <a:t>Categorias das UP (NPUAP/EPUAP)</a:t>
            </a:r>
            <a:endParaRPr lang="pt-PT" sz="2800" dirty="0"/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8651585"/>
              </p:ext>
            </p:extLst>
          </p:nvPr>
        </p:nvGraphicFramePr>
        <p:xfrm>
          <a:off x="1043608" y="607788"/>
          <a:ext cx="7848872" cy="61647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5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0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0899">
                <a:tc>
                  <a:txBody>
                    <a:bodyPr/>
                    <a:lstStyle/>
                    <a:p>
                      <a:r>
                        <a:rPr lang="pt-PT" dirty="0" smtClean="0"/>
                        <a:t>Categoria 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Imagem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Características</a:t>
                      </a:r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62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 smtClean="0"/>
                        <a:t>Categoria I</a:t>
                      </a: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200" dirty="0" smtClean="0"/>
                        <a:t>-</a:t>
                      </a:r>
                      <a:r>
                        <a:rPr lang="pt-PT" sz="1400" u="sng" dirty="0" smtClean="0"/>
                        <a:t>Eritema não branqueável</a:t>
                      </a:r>
                    </a:p>
                    <a:p>
                      <a:r>
                        <a:rPr lang="pt-PT" sz="1400" dirty="0" smtClean="0"/>
                        <a:t>-Pele</a:t>
                      </a:r>
                      <a:r>
                        <a:rPr lang="pt-PT" sz="1400" baseline="0" dirty="0" smtClean="0"/>
                        <a:t> intacta com rubor não branqueável, numa área localizada normal/ em proeminência óssea</a:t>
                      </a:r>
                    </a:p>
                    <a:p>
                      <a:r>
                        <a:rPr lang="pt-PT" sz="1400" baseline="0" dirty="0" smtClean="0"/>
                        <a:t>-A área pode estar dolorosa,  dura, mole, mais quente ou mais fria comparativamente com os tecidos adjacentes</a:t>
                      </a:r>
                    </a:p>
                    <a:p>
                      <a:r>
                        <a:rPr lang="pt-PT" sz="1400" baseline="0" dirty="0" smtClean="0"/>
                        <a:t>-Pode ser indicativo de “pessoa em risco</a:t>
                      </a:r>
                      <a:r>
                        <a:rPr lang="pt-PT" sz="1200" baseline="0" dirty="0" smtClean="0"/>
                        <a:t>”</a:t>
                      </a:r>
                      <a:endParaRPr lang="pt-PT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6206">
                <a:tc>
                  <a:txBody>
                    <a:bodyPr/>
                    <a:lstStyle/>
                    <a:p>
                      <a:r>
                        <a:rPr lang="pt-PT" dirty="0" smtClean="0"/>
                        <a:t>Categoria II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-</a:t>
                      </a:r>
                      <a:r>
                        <a:rPr lang="pt-PT" sz="1400" u="sng" dirty="0" smtClean="0"/>
                        <a:t>Perda parcial da espessura da</a:t>
                      </a:r>
                      <a:r>
                        <a:rPr lang="pt-PT" sz="1400" u="sng" baseline="0" dirty="0" smtClean="0"/>
                        <a:t> derme </a:t>
                      </a:r>
                      <a:r>
                        <a:rPr lang="pt-PT" sz="1400" baseline="0" dirty="0" smtClean="0"/>
                        <a:t>(ferida superficial (rasa) com leito vermelho</a:t>
                      </a:r>
                    </a:p>
                    <a:p>
                      <a:r>
                        <a:rPr lang="pt-PT" sz="1400" baseline="0" dirty="0" smtClean="0"/>
                        <a:t>-Pode apresentar-se como flictena fechada ou aberta, com liquido seroo ou sero-hemático</a:t>
                      </a:r>
                    </a:p>
                    <a:p>
                      <a:r>
                        <a:rPr lang="pt-PT" sz="1400" baseline="0" dirty="0" smtClean="0"/>
                        <a:t>Apresenta-se como uma ulcera brilhante ou seca, sem crosta ou equimose. Equimose indicador lesão profunda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73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 smtClean="0"/>
                        <a:t>Categoria III</a:t>
                      </a: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-</a:t>
                      </a:r>
                      <a:r>
                        <a:rPr lang="pt-PT" sz="1400" u="sng" dirty="0" smtClean="0"/>
                        <a:t>Perda total da espessura da pele.</a:t>
                      </a:r>
                    </a:p>
                    <a:p>
                      <a:r>
                        <a:rPr lang="pt-PT" sz="1400" dirty="0" smtClean="0"/>
                        <a:t>-Pode ser visível tecido adiposo subcutâneo</a:t>
                      </a:r>
                    </a:p>
                    <a:p>
                      <a:r>
                        <a:rPr lang="pt-PT" sz="1400" dirty="0" smtClean="0"/>
                        <a:t>-Pode apresentar</a:t>
                      </a:r>
                      <a:r>
                        <a:rPr lang="pt-PT" sz="1400" baseline="0" dirty="0" smtClean="0"/>
                        <a:t> algum tecido desvitalizado (fibrina)</a:t>
                      </a:r>
                    </a:p>
                    <a:p>
                      <a:r>
                        <a:rPr lang="pt-PT" sz="1400" baseline="0" dirty="0" smtClean="0"/>
                        <a:t>-Pode incluir lesão cavitária e encapsulamento</a:t>
                      </a:r>
                    </a:p>
                    <a:p>
                      <a:r>
                        <a:rPr lang="pt-PT" sz="1400" baseline="0" dirty="0" smtClean="0"/>
                        <a:t>-O osso/tendão não são visíveis</a:t>
                      </a:r>
                      <a:endParaRPr lang="pt-P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3297">
                <a:tc>
                  <a:txBody>
                    <a:bodyPr/>
                    <a:lstStyle/>
                    <a:p>
                      <a:r>
                        <a:rPr lang="pt-PT" dirty="0" smtClean="0"/>
                        <a:t>Categoria IV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-</a:t>
                      </a:r>
                      <a:r>
                        <a:rPr lang="pt-PT" sz="1400" u="sng" dirty="0" smtClean="0"/>
                        <a:t>Perda total da espessura dos tecidos</a:t>
                      </a:r>
                    </a:p>
                    <a:p>
                      <a:r>
                        <a:rPr lang="pt-PT" sz="1400" dirty="0" smtClean="0"/>
                        <a:t>-Pode estar presente tecido desvitalizado (fibrina húmida) e ou tecido necrótico</a:t>
                      </a:r>
                    </a:p>
                    <a:p>
                      <a:r>
                        <a:rPr lang="pt-PT" sz="1400" dirty="0" smtClean="0"/>
                        <a:t>-Frequent/ são cavitadas e fistulizadas</a:t>
                      </a:r>
                    </a:p>
                    <a:p>
                      <a:r>
                        <a:rPr lang="pt-PT" sz="1400" dirty="0" smtClean="0"/>
                        <a:t>-Pode atingir musculo e/ou estruturas de suporte</a:t>
                      </a:r>
                    </a:p>
                    <a:p>
                      <a:r>
                        <a:rPr lang="pt-PT" sz="1400" dirty="0" smtClean="0"/>
                        <a:t>-Existe osso/musculo exposto visível ou palpável</a:t>
                      </a:r>
                      <a:endParaRPr lang="pt-P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Imagem 4" descr="http://www.npuap.org/wp-content/uploads/2012/03/NPUAP-Stage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420888"/>
            <a:ext cx="1915666" cy="12961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 descr="http://www.npuap.org/wp-content/uploads/2012/03/NPUAP-Stage3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789040"/>
            <a:ext cx="1915666" cy="13974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 descr="http://www.npuap.org/wp-content/uploads/2012/03/NPUAP-Stage4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5301208"/>
            <a:ext cx="1915666" cy="133883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m 7" descr="http://www.npuap.org/wp-content/uploads/2012/03/NPUAP-stage1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004714"/>
            <a:ext cx="1915666" cy="13441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73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980728"/>
            <a:ext cx="8172400" cy="590465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pt-PT" sz="2800" dirty="0" smtClean="0"/>
              <a:t>  </a:t>
            </a:r>
          </a:p>
          <a:p>
            <a:pPr marL="82296" indent="0">
              <a:buNone/>
            </a:pPr>
            <a:endParaRPr lang="pt-PT" sz="2800" dirty="0" smtClean="0"/>
          </a:p>
          <a:p>
            <a:pPr>
              <a:buFontTx/>
              <a:buChar char="-"/>
            </a:pPr>
            <a:endParaRPr lang="pt-PT" sz="2800" dirty="0" smtClean="0"/>
          </a:p>
          <a:p>
            <a:pPr>
              <a:buFontTx/>
              <a:buChar char="-"/>
            </a:pPr>
            <a:endParaRPr lang="pt-PT" sz="2800" dirty="0"/>
          </a:p>
        </p:txBody>
      </p:sp>
      <p:sp>
        <p:nvSpPr>
          <p:cNvPr id="4" name="Rectângulo 3"/>
          <p:cNvSpPr/>
          <p:nvPr/>
        </p:nvSpPr>
        <p:spPr>
          <a:xfrm>
            <a:off x="1187624" y="404664"/>
            <a:ext cx="7488832" cy="57606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Ulceras de Pressão (UP) </a:t>
            </a:r>
            <a:r>
              <a:rPr lang="pt-PT" sz="2800" dirty="0">
                <a:solidFill>
                  <a:schemeClr val="tx1"/>
                </a:solidFill>
                <a:latin typeface="Arial Black" panose="020B0A04020102020204" pitchFamily="34" charset="0"/>
              </a:rPr>
              <a:t>n</a:t>
            </a:r>
            <a:r>
              <a:rPr lang="pt-PT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 criança</a:t>
            </a:r>
            <a:r>
              <a:rPr lang="pt-PT" dirty="0" smtClean="0"/>
              <a:t>)</a:t>
            </a:r>
            <a:endParaRPr lang="pt-PT" dirty="0"/>
          </a:p>
        </p:txBody>
      </p:sp>
      <p:sp>
        <p:nvSpPr>
          <p:cNvPr id="2" name="Chamada com seta para baixo 1"/>
          <p:cNvSpPr/>
          <p:nvPr/>
        </p:nvSpPr>
        <p:spPr>
          <a:xfrm>
            <a:off x="1187624" y="1268760"/>
            <a:ext cx="7704856" cy="4176464"/>
          </a:xfrm>
          <a:prstGeom prst="downArrowCallout">
            <a:avLst>
              <a:gd name="adj1" fmla="val 9957"/>
              <a:gd name="adj2" fmla="val 8666"/>
              <a:gd name="adj3" fmla="val 15498"/>
              <a:gd name="adj4" fmla="val 76863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400" b="1" u="sng" dirty="0" smtClean="0">
                <a:solidFill>
                  <a:schemeClr val="tx1"/>
                </a:solidFill>
              </a:rPr>
              <a:t>Dados epidemiológicos salientam que o aumento de sobrevivência de crianças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2400" dirty="0" smtClean="0">
                <a:solidFill>
                  <a:schemeClr val="tx1"/>
                </a:solidFill>
              </a:rPr>
              <a:t>Pré-termo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2400" dirty="0" smtClean="0">
                <a:solidFill>
                  <a:schemeClr val="tx1"/>
                </a:solidFill>
              </a:rPr>
              <a:t>Neonatos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2400" dirty="0" smtClean="0">
                <a:solidFill>
                  <a:schemeClr val="tx1"/>
                </a:solidFill>
              </a:rPr>
              <a:t> Com doenças crónicas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2400" dirty="0" smtClean="0">
                <a:solidFill>
                  <a:schemeClr val="tx1"/>
                </a:solidFill>
              </a:rPr>
              <a:t> Peri e pós operatório de cirurgias complexas</a:t>
            </a:r>
          </a:p>
        </p:txBody>
      </p:sp>
      <p:sp>
        <p:nvSpPr>
          <p:cNvPr id="5" name="Rectângulo arredondado 4"/>
          <p:cNvSpPr/>
          <p:nvPr/>
        </p:nvSpPr>
        <p:spPr>
          <a:xfrm>
            <a:off x="1763688" y="5517232"/>
            <a:ext cx="6696744" cy="914400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800" dirty="0" smtClean="0">
                <a:solidFill>
                  <a:schemeClr val="tx1"/>
                </a:solidFill>
              </a:rPr>
              <a:t>Influenciam a susceptibilidade para  o desenvolvimento de UP</a:t>
            </a:r>
            <a:endParaRPr lang="pt-PT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47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490066"/>
          </a:xfrm>
        </p:spPr>
        <p:txBody>
          <a:bodyPr>
            <a:normAutofit/>
          </a:bodyPr>
          <a:lstStyle/>
          <a:p>
            <a:r>
              <a:rPr lang="pt-PT" sz="2000" dirty="0" smtClean="0">
                <a:latin typeface="Arial Black" panose="020B0A04020102020204" pitchFamily="34" charset="0"/>
              </a:rPr>
              <a:t>Fatores </a:t>
            </a:r>
            <a:r>
              <a:rPr lang="pt-PT" sz="2000" dirty="0">
                <a:latin typeface="Arial Black" panose="020B0A04020102020204" pitchFamily="34" charset="0"/>
              </a:rPr>
              <a:t>de </a:t>
            </a:r>
            <a:r>
              <a:rPr lang="pt-PT" sz="2000" dirty="0" smtClean="0">
                <a:latin typeface="Arial Black" panose="020B0A04020102020204" pitchFamily="34" charset="0"/>
              </a:rPr>
              <a:t>risco na criança (UP)</a:t>
            </a:r>
            <a:endParaRPr lang="pt-PT" sz="2000" dirty="0">
              <a:latin typeface="Arial Black" panose="020B0A04020102020204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836712"/>
            <a:ext cx="8172400" cy="602128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pt-PT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sz="2400" dirty="0" smtClean="0"/>
              <a:t>Mecanismo de termo regulação imaturo (pré-termo, RN)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sz="2400" dirty="0" smtClean="0"/>
              <a:t>Diminuição das glândulas sebáceas no RN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sz="2400" dirty="0" smtClean="0"/>
              <a:t>Fragilidade da pele e estruturas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sz="2400" dirty="0" smtClean="0"/>
              <a:t>Diferença entre o tamanho da cabeça e o corpo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sz="2400" dirty="0" smtClean="0"/>
              <a:t> Maior sensibilidade da pele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sz="2400" dirty="0" smtClean="0"/>
              <a:t>Camada externa da epiderme subdesenvolvida nos prematuros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sz="2400" dirty="0" smtClean="0"/>
              <a:t>Incontinência urinária e ou fecal</a:t>
            </a:r>
          </a:p>
        </p:txBody>
      </p:sp>
      <p:sp>
        <p:nvSpPr>
          <p:cNvPr id="4" name="Rectângulo 3"/>
          <p:cNvSpPr/>
          <p:nvPr/>
        </p:nvSpPr>
        <p:spPr>
          <a:xfrm>
            <a:off x="1403648" y="908720"/>
            <a:ext cx="1346448" cy="5652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IDADE</a:t>
            </a:r>
            <a:endParaRPr lang="pt-P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40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490066"/>
          </a:xfrm>
        </p:spPr>
        <p:txBody>
          <a:bodyPr>
            <a:normAutofit/>
          </a:bodyPr>
          <a:lstStyle/>
          <a:p>
            <a:r>
              <a:rPr lang="pt-PT" sz="2000" dirty="0">
                <a:latin typeface="Arial Black" panose="020B0A04020102020204" pitchFamily="34" charset="0"/>
              </a:rPr>
              <a:t>Fatores de risco na criança (</a:t>
            </a:r>
            <a:r>
              <a:rPr lang="pt-PT" sz="2000" dirty="0" smtClean="0">
                <a:latin typeface="Arial Black" panose="020B0A04020102020204" pitchFamily="34" charset="0"/>
              </a:rPr>
              <a:t>UP)</a:t>
            </a:r>
            <a:endParaRPr lang="pt-PT" sz="2000" dirty="0">
              <a:latin typeface="Arial Black" panose="020B0A04020102020204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836712"/>
            <a:ext cx="8172400" cy="590465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pt-PT" dirty="0" smtClean="0"/>
          </a:p>
          <a:p>
            <a:pPr marL="82296" indent="0">
              <a:buNone/>
            </a:pPr>
            <a:endParaRPr lang="pt-PT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PT" sz="2400" dirty="0" smtClean="0"/>
              <a:t>Cças com défices nutricionais, </a:t>
            </a:r>
            <a:r>
              <a:rPr lang="pt-PT" sz="2400" dirty="0"/>
              <a:t>b</a:t>
            </a:r>
            <a:r>
              <a:rPr lang="pt-PT" sz="2400" dirty="0" smtClean="0"/>
              <a:t>aixo peso, dificuldade em se alimentar ou alimentação inadequada (maior risco de UP)</a:t>
            </a:r>
          </a:p>
          <a:p>
            <a:pPr marL="82296" indent="0">
              <a:buNone/>
            </a:pPr>
            <a:r>
              <a:rPr lang="pt-PT" sz="2400" dirty="0" smtClean="0"/>
              <a:t> </a:t>
            </a:r>
          </a:p>
        </p:txBody>
      </p:sp>
      <p:sp>
        <p:nvSpPr>
          <p:cNvPr id="4" name="Rectângulo 3"/>
          <p:cNvSpPr/>
          <p:nvPr/>
        </p:nvSpPr>
        <p:spPr>
          <a:xfrm>
            <a:off x="1403648" y="908720"/>
            <a:ext cx="3960440" cy="5652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ESTADO NUTRICIONAL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2555776" y="3284984"/>
            <a:ext cx="4968552" cy="3024336"/>
          </a:xfrm>
          <a:prstGeom prst="rect">
            <a:avLst/>
          </a:prstGeom>
          <a:solidFill>
            <a:srgbClr val="F5FAE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PT" sz="2000" dirty="0" smtClean="0">
              <a:solidFill>
                <a:schemeClr val="tx1"/>
              </a:solidFill>
            </a:endParaRPr>
          </a:p>
          <a:p>
            <a:r>
              <a:rPr lang="pt-PT" sz="2400" dirty="0" smtClean="0">
                <a:solidFill>
                  <a:schemeClr val="tx1"/>
                </a:solidFill>
              </a:rPr>
              <a:t>Os indicadores nutricionais incluem:</a:t>
            </a:r>
          </a:p>
          <a:p>
            <a:endParaRPr lang="pt-PT" sz="2400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pt-PT" sz="2400" dirty="0" smtClean="0">
                <a:solidFill>
                  <a:schemeClr val="tx1"/>
                </a:solidFill>
              </a:rPr>
              <a:t>Hemoglobina (anemia)</a:t>
            </a:r>
          </a:p>
          <a:p>
            <a:pPr marL="285750" indent="-285750">
              <a:buFontTx/>
              <a:buChar char="-"/>
            </a:pPr>
            <a:r>
              <a:rPr lang="pt-PT" sz="2400" dirty="0" smtClean="0">
                <a:solidFill>
                  <a:schemeClr val="tx1"/>
                </a:solidFill>
              </a:rPr>
              <a:t>Albumina sérica</a:t>
            </a:r>
          </a:p>
          <a:p>
            <a:pPr marL="285750" indent="-285750">
              <a:buFontTx/>
              <a:buChar char="-"/>
            </a:pPr>
            <a:r>
              <a:rPr lang="pt-PT" sz="2400" dirty="0" smtClean="0">
                <a:solidFill>
                  <a:schemeClr val="tx1"/>
                </a:solidFill>
              </a:rPr>
              <a:t>Aporte nutricional</a:t>
            </a:r>
          </a:p>
          <a:p>
            <a:pPr marL="285750" indent="-285750">
              <a:buFontTx/>
              <a:buChar char="-"/>
            </a:pPr>
            <a:r>
              <a:rPr lang="pt-PT" sz="2400" dirty="0">
                <a:solidFill>
                  <a:schemeClr val="tx1"/>
                </a:solidFill>
              </a:rPr>
              <a:t>P</a:t>
            </a:r>
            <a:r>
              <a:rPr lang="pt-PT" sz="2400" dirty="0" smtClean="0">
                <a:solidFill>
                  <a:schemeClr val="tx1"/>
                </a:solidFill>
              </a:rPr>
              <a:t>eso</a:t>
            </a:r>
          </a:p>
          <a:p>
            <a:pPr marL="285750" indent="-285750">
              <a:buFontTx/>
              <a:buChar char="-"/>
            </a:pPr>
            <a:endParaRPr lang="pt-PT" dirty="0" smtClean="0">
              <a:solidFill>
                <a:schemeClr val="tx1"/>
              </a:solidFill>
            </a:endParaRPr>
          </a:p>
          <a:p>
            <a:pPr algn="ctr"/>
            <a:endParaRPr lang="pt-P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75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490066"/>
          </a:xfrm>
        </p:spPr>
        <p:txBody>
          <a:bodyPr>
            <a:normAutofit/>
          </a:bodyPr>
          <a:lstStyle/>
          <a:p>
            <a:r>
              <a:rPr lang="pt-PT" sz="2000" dirty="0">
                <a:latin typeface="Arial Black" panose="020B0A04020102020204" pitchFamily="34" charset="0"/>
              </a:rPr>
              <a:t>Fatores de risco na criança (</a:t>
            </a:r>
            <a:r>
              <a:rPr lang="pt-PT" sz="2000" dirty="0" smtClean="0">
                <a:latin typeface="Arial Black" panose="020B0A04020102020204" pitchFamily="34" charset="0"/>
              </a:rPr>
              <a:t>UP)</a:t>
            </a:r>
            <a:endParaRPr lang="pt-PT" sz="2000" dirty="0">
              <a:latin typeface="Arial Black" panose="020B0A04020102020204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836712"/>
            <a:ext cx="8172400" cy="590465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pt-PT" dirty="0"/>
          </a:p>
          <a:p>
            <a:pPr marL="82296" indent="0">
              <a:buNone/>
            </a:pPr>
            <a:endParaRPr lang="pt-PT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PT" sz="2400" dirty="0" smtClean="0"/>
              <a:t>Em crianças com alterações de oxigenação,  perfusão</a:t>
            </a:r>
            <a:r>
              <a:rPr lang="pt-PT" sz="2400" dirty="0"/>
              <a:t> </a:t>
            </a:r>
            <a:r>
              <a:rPr lang="pt-PT" sz="2400" dirty="0" smtClean="0"/>
              <a:t>e microcirculação </a:t>
            </a:r>
            <a:r>
              <a:rPr lang="pt-PT" sz="2400" dirty="0"/>
              <a:t>aumenta o risco </a:t>
            </a:r>
            <a:r>
              <a:rPr lang="pt-PT" sz="2400" dirty="0" smtClean="0"/>
              <a:t>de UP e </a:t>
            </a:r>
            <a:r>
              <a:rPr lang="pt-PT" sz="2400" dirty="0"/>
              <a:t>lesões isquémicas </a:t>
            </a:r>
            <a:endParaRPr lang="pt-PT" sz="2400" dirty="0" smtClean="0"/>
          </a:p>
          <a:p>
            <a:pPr marL="82296" indent="0">
              <a:buNone/>
            </a:pPr>
            <a:r>
              <a:rPr lang="pt-PT" sz="2400" dirty="0" smtClean="0"/>
              <a:t> </a:t>
            </a:r>
          </a:p>
        </p:txBody>
      </p:sp>
      <p:sp>
        <p:nvSpPr>
          <p:cNvPr id="4" name="Rectângulo 3"/>
          <p:cNvSpPr/>
          <p:nvPr/>
        </p:nvSpPr>
        <p:spPr>
          <a:xfrm>
            <a:off x="1403648" y="1135596"/>
            <a:ext cx="3636404" cy="5652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PERFUSÃO E OXIGENAÇÃO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1979712" y="3284984"/>
            <a:ext cx="3960440" cy="3024336"/>
          </a:xfrm>
          <a:prstGeom prst="rect">
            <a:avLst/>
          </a:prstGeom>
          <a:solidFill>
            <a:srgbClr val="F5FAE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sz="2400" dirty="0">
                <a:solidFill>
                  <a:schemeClr val="tx1"/>
                </a:solidFill>
              </a:rPr>
              <a:t>Diabetes </a:t>
            </a:r>
            <a:r>
              <a:rPr lang="pt-PT" sz="2400" dirty="0" err="1">
                <a:solidFill>
                  <a:schemeClr val="tx1"/>
                </a:solidFill>
              </a:rPr>
              <a:t>Melitus</a:t>
            </a:r>
            <a:endParaRPr lang="pt-PT" sz="2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sz="2400" dirty="0">
                <a:solidFill>
                  <a:schemeClr val="tx1"/>
                </a:solidFill>
              </a:rPr>
              <a:t>Doença vascular periférica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sz="2400" dirty="0">
                <a:solidFill>
                  <a:schemeClr val="tx1"/>
                </a:solidFill>
              </a:rPr>
              <a:t>Hipotensão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sz="2400" dirty="0">
                <a:solidFill>
                  <a:schemeClr val="tx1"/>
                </a:solidFill>
              </a:rPr>
              <a:t>Dças respiratórias </a:t>
            </a:r>
            <a:endParaRPr lang="pt-PT" sz="24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PT" sz="2400" dirty="0" smtClean="0">
                <a:solidFill>
                  <a:schemeClr val="tx1"/>
                </a:solidFill>
              </a:rPr>
              <a:t>Dças cardíacas</a:t>
            </a:r>
            <a:endParaRPr lang="pt-P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83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1194</TotalTime>
  <Words>1118</Words>
  <Application>Microsoft Office PowerPoint</Application>
  <PresentationFormat>Apresentação no Ecrã (4:3)</PresentationFormat>
  <Paragraphs>187</Paragraphs>
  <Slides>24</Slides>
  <Notes>8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24</vt:i4>
      </vt:variant>
    </vt:vector>
  </HeadingPairs>
  <TitlesOfParts>
    <vt:vector size="32" baseType="lpstr">
      <vt:lpstr>Arial</vt:lpstr>
      <vt:lpstr>Arial Black</vt:lpstr>
      <vt:lpstr>Calibri</vt:lpstr>
      <vt:lpstr>Gill Sans MT</vt:lpstr>
      <vt:lpstr>Verdana</vt:lpstr>
      <vt:lpstr>Wingdings</vt:lpstr>
      <vt:lpstr>Wingdings 2</vt:lpstr>
      <vt:lpstr>Solstício</vt:lpstr>
      <vt:lpstr>AVALIAÇÃO DO RISCO DE DESENVOLVIMENTO DE ÚLCERAS DE PRESSÃO</vt:lpstr>
      <vt:lpstr>AVALIAÇÃO DO RISCO DE DESENVOLVIMENTO DE ÚLCERAS DE PRESSÃO</vt:lpstr>
      <vt:lpstr>Apresentação do PowerPoint</vt:lpstr>
      <vt:lpstr>Definição de Ulcera de Pressão (UP))</vt:lpstr>
      <vt:lpstr>Categorias das UP (NPUAP/EPUAP)</vt:lpstr>
      <vt:lpstr>Apresentação do PowerPoint</vt:lpstr>
      <vt:lpstr>Fatores de risco na criança (UP)</vt:lpstr>
      <vt:lpstr>Fatores de risco na criança (UP)</vt:lpstr>
      <vt:lpstr>Fatores de risco na criança (UP)</vt:lpstr>
      <vt:lpstr>Fatores de risco na criança (UP)</vt:lpstr>
      <vt:lpstr>Fatores de risco na criança (UP)</vt:lpstr>
      <vt:lpstr>Apresentação do PowerPoint</vt:lpstr>
      <vt:lpstr>Diretivas assistenciais da DGS sobre UP em pediatria</vt:lpstr>
      <vt:lpstr>(cont) Diretivas assistenciais da DGS sobre UP em pediatria</vt:lpstr>
      <vt:lpstr>(cont) Diretivas assistenciais da DGS sobre UP em pediatria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AVALIAÇÃO DO RISCO DE DESENVOLVIMENTO DE ÚLCERAS DE PRESSÃO</dc:title>
  <dc:creator>Regina</dc:creator>
  <cp:lastModifiedBy>mlomba</cp:lastModifiedBy>
  <cp:revision>93</cp:revision>
  <dcterms:created xsi:type="dcterms:W3CDTF">2015-10-30T11:49:10Z</dcterms:created>
  <dcterms:modified xsi:type="dcterms:W3CDTF">2016-11-20T11:33:39Z</dcterms:modified>
</cp:coreProperties>
</file>