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6" r:id="rId2"/>
    <p:sldId id="265" r:id="rId3"/>
    <p:sldId id="257" r:id="rId4"/>
    <p:sldId id="258" r:id="rId5"/>
    <p:sldId id="266" r:id="rId6"/>
    <p:sldId id="267" r:id="rId7"/>
    <p:sldId id="259" r:id="rId8"/>
    <p:sldId id="260" r:id="rId9"/>
    <p:sldId id="261" r:id="rId10"/>
    <p:sldId id="263" r:id="rId11"/>
    <p:sldId id="273" r:id="rId12"/>
    <p:sldId id="264" r:id="rId13"/>
    <p:sldId id="277" r:id="rId14"/>
    <p:sldId id="287" r:id="rId15"/>
    <p:sldId id="288" r:id="rId16"/>
    <p:sldId id="271" r:id="rId17"/>
    <p:sldId id="280" r:id="rId18"/>
    <p:sldId id="281" r:id="rId19"/>
    <p:sldId id="289" r:id="rId20"/>
    <p:sldId id="282" r:id="rId21"/>
    <p:sldId id="283" r:id="rId22"/>
    <p:sldId id="284" r:id="rId23"/>
    <p:sldId id="303" r:id="rId24"/>
    <p:sldId id="305" r:id="rId25"/>
    <p:sldId id="307" r:id="rId26"/>
    <p:sldId id="309" r:id="rId27"/>
    <p:sldId id="291" r:id="rId28"/>
    <p:sldId id="292" r:id="rId29"/>
    <p:sldId id="293" r:id="rId30"/>
    <p:sldId id="294" r:id="rId31"/>
    <p:sldId id="298" r:id="rId32"/>
    <p:sldId id="300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77" autoAdjust="0"/>
  </p:normalViewPr>
  <p:slideViewPr>
    <p:cSldViewPr>
      <p:cViewPr>
        <p:scale>
          <a:sx n="56" d="100"/>
          <a:sy n="56" d="100"/>
        </p:scale>
        <p:origin x="-155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1E1FC-76AD-49D6-80FB-130C6A157086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1091-ED61-43CB-A9E7-D7C08957B9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04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 hormona, ajuda a glicose presente no sangue a entrar nas células de todos os tecidos do organismo. Por sua vez, esta glicose, é utilizada pelas células como fonte de energia. Se o pâncreas produz pouca quantidade de insulina, a glicose não pode entrar nas células, acumulando-se no sangue.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58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PT" dirty="0" smtClean="0"/>
              <a:t>O processo de autonomização do adolescente torna crítica a continuidade da aceitação do envolvimento dos pais. Os adolescentes não são suficientemente maduros para assumirem totalmente a responsabilidade pela diabetes, mas também é difícil para eles deixarem os pais fazê-lo</a:t>
            </a:r>
          </a:p>
          <a:p>
            <a:pPr marL="171450" indent="-171450">
              <a:buFontTx/>
              <a:buChar char="-"/>
            </a:pPr>
            <a:r>
              <a:rPr lang="pt-PT" dirty="0" smtClean="0"/>
              <a:t>Família: 1ª fase: vivem o impacto, negação, experiência de picos emocionais</a:t>
            </a:r>
          </a:p>
          <a:p>
            <a:pPr marL="171450" indent="-171450">
              <a:buFontTx/>
              <a:buChar char="-"/>
            </a:pPr>
            <a:r>
              <a:rPr lang="pt-PT" dirty="0" smtClean="0"/>
              <a:t>2ª fase: utilizam estratégias de </a:t>
            </a:r>
            <a:r>
              <a:rPr lang="pt-PT" dirty="0" err="1" smtClean="0"/>
              <a:t>coping</a:t>
            </a:r>
            <a:r>
              <a:rPr lang="pt-PT" dirty="0" smtClean="0"/>
              <a:t> para resolver a crise, em que se inicia a adaptação à</a:t>
            </a:r>
            <a:r>
              <a:rPr lang="pt-PT" baseline="0" dirty="0" smtClean="0"/>
              <a:t> mudança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Os enfermeiros devem desenvolver intervenções de apoio aos sentimentos e emoções vivenciadas e às percepções partilhadas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148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A relação entre o nível de glicose no sangue e a ocorrência de sinais e sintomas de  hipoglicémia</a:t>
            </a:r>
            <a:r>
              <a:rPr lang="pt-PT" baseline="0" dirty="0" smtClean="0"/>
              <a:t> </a:t>
            </a:r>
            <a:r>
              <a:rPr lang="pt-PT" dirty="0" smtClean="0"/>
              <a:t>varia consideravelmente entre os </a:t>
            </a:r>
            <a:r>
              <a:rPr lang="pt-PT" dirty="0" err="1" smtClean="0"/>
              <a:t>indíviduos</a:t>
            </a:r>
            <a:r>
              <a:rPr lang="pt-PT" baseline="0" dirty="0" smtClean="0"/>
              <a:t> e, até mesmo, no mesmo indivíduo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753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Os sinais e sintomas dividem-se em duas categorias: os causados pela activação do sistema nervoso autónomo na tentativa de fazer</a:t>
            </a:r>
            <a:r>
              <a:rPr lang="pt-PT" baseline="0" dirty="0" smtClean="0"/>
              <a:t> subir a glicémia e os resultantes de uma insuficiência de glicose no sistema  nervoso central (</a:t>
            </a:r>
            <a:r>
              <a:rPr lang="pt-PT" baseline="0" dirty="0" err="1" smtClean="0"/>
              <a:t>neuroglicopenia</a:t>
            </a:r>
            <a:r>
              <a:rPr lang="pt-PT" baseline="0" dirty="0" smtClean="0"/>
              <a:t>)</a:t>
            </a:r>
          </a:p>
          <a:p>
            <a:r>
              <a:rPr lang="pt-PT" baseline="0" dirty="0" smtClean="0"/>
              <a:t>Normalmente as respostas do SNA autonómicas ocorrem antes das resultantes da </a:t>
            </a:r>
            <a:r>
              <a:rPr lang="pt-PT" baseline="0" dirty="0" err="1" smtClean="0"/>
              <a:t>neuroglicopenia</a:t>
            </a:r>
            <a:r>
              <a:rPr lang="pt-PT" baseline="0" dirty="0" smtClean="0"/>
              <a:t>. No entanto, na hipoglicémia assintomática os sinais e sintomas característicos da </a:t>
            </a:r>
            <a:r>
              <a:rPr lang="pt-PT" baseline="0" dirty="0" err="1" smtClean="0"/>
              <a:t>neuroglicopenia</a:t>
            </a:r>
            <a:r>
              <a:rPr lang="pt-PT" baseline="0" dirty="0" smtClean="0"/>
              <a:t> podem ocorrer antes dos autonómicos.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3574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Um comprimido de glucose 4g, eleva a glicémia +/- 12 mg/dl</a:t>
            </a:r>
          </a:p>
          <a:p>
            <a:r>
              <a:rPr lang="pt-PT" dirty="0" smtClean="0"/>
              <a:t>Se for utilizado açúcar ou bebida açucarada</a:t>
            </a:r>
            <a:r>
              <a:rPr lang="pt-PT" baseline="0" dirty="0" smtClean="0"/>
              <a:t> é necessária uma quantidade mais elevada</a:t>
            </a:r>
          </a:p>
          <a:p>
            <a:r>
              <a:rPr lang="pt-PT" baseline="0" dirty="0" smtClean="0"/>
              <a:t>Efeito do glucagon – 10 a 15’ após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753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 administração de insulina deve ser feita no mesmo local do corpo, num determinado momento do dia, embora percorrendo toda a área a fim de evitar </a:t>
            </a:r>
            <a:r>
              <a:rPr lang="pt-PT" dirty="0" err="1" smtClean="0"/>
              <a:t>lipodistrofias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6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Os países com melhor nível de vida, são também os que têm uma percentagem mais elevada de crianças com</a:t>
            </a:r>
            <a:r>
              <a:rPr lang="pt-PT" baseline="0" dirty="0" smtClean="0"/>
              <a:t> diabetes tipo 1.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083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Isoladamente não parecem</a:t>
            </a:r>
            <a:r>
              <a:rPr lang="pt-PT" baseline="0" dirty="0" smtClean="0"/>
              <a:t> ser determinantes para o aparecimento da doença mas coexistem frequentemente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88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o diagnóstico de uma doença crónica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afecta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uma criança, há que realizar  uma apreciação da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parentalidade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 forma a proporcionar uma adaptação à nova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Situação, pautada por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príncipios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parceria: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transferir para a família conhecimentos e habilidades a nível do regime terapêutico,  que exigem informação e o domínio de Competências básicas, com repercussões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 rotinas familiares e estilo de vida.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27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Princípio de uma alimentação saudável para todos adaptada à cultura, etnia e tradições familiares.</a:t>
            </a:r>
          </a:p>
          <a:p>
            <a:endParaRPr lang="pt-PT" dirty="0" smtClean="0"/>
          </a:p>
          <a:p>
            <a:r>
              <a:rPr lang="pt-PT" dirty="0" smtClean="0"/>
              <a:t>Entre os 6-12 anos as crianças precisam duplicar a ingestão de alimentos energéticos e incluir</a:t>
            </a:r>
            <a:r>
              <a:rPr lang="pt-PT" baseline="0" dirty="0" smtClean="0"/>
              <a:t> na sua dieta alimentos mais ricos em energia e proteínas. Após o pico de crescimento, devem reduzir a ingestão de alimentos energéticos.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350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Duração e intensidade: &gt; a 30’, requere ajustamento da alimentação e do esquema de administração de insulina, devendo comer durante a sessão.</a:t>
            </a:r>
          </a:p>
          <a:p>
            <a:r>
              <a:rPr lang="pt-PT" dirty="0" smtClean="0"/>
              <a:t>Tipo</a:t>
            </a:r>
            <a:r>
              <a:rPr lang="pt-PT" baseline="0" dirty="0" smtClean="0"/>
              <a:t> de actividade – adaptada a cada criança/adolescente</a:t>
            </a:r>
          </a:p>
          <a:p>
            <a:r>
              <a:rPr lang="pt-PT" baseline="0" dirty="0" smtClean="0"/>
              <a:t>Absorção de insulina – aumenta principalmente se o local de administração for sujeito a um trabalho físico intenso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51091-ED61-43CB-A9E7-D7C08957B94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59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Avaliação da glicémia capilar é fundamental no sucesso do controlo da diabetes em idade pediátrica e deve ser realizada 4 a 6xs/dia</a:t>
            </a:r>
            <a:r>
              <a:rPr lang="pt-PT" baseline="0" dirty="0" smtClean="0"/>
              <a:t> – ferramenta ideal para traçar perfil glicémico perante a acção da insulina</a:t>
            </a:r>
          </a:p>
          <a:p>
            <a:r>
              <a:rPr lang="pt-PT" baseline="0" dirty="0" smtClean="0"/>
              <a:t>Administração de insulina – as crianças/adolescentes diabéticas ficam dependentes da administração de insulina a partir do diagnóstico de DM1 até ao resto das suas vidas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362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PT" dirty="0" smtClean="0"/>
              <a:t>1. - Dependem totalmente dos pais e dos cuidadores para a administração de insulina; podem percepcionar as injecções e</a:t>
            </a:r>
            <a:r>
              <a:rPr lang="pt-PT" baseline="0" dirty="0" smtClean="0"/>
              <a:t> o controlo da glicémia capilar como dor infligida pelos cuidadores</a:t>
            </a:r>
            <a:endParaRPr lang="pt-PT" dirty="0" smtClean="0"/>
          </a:p>
          <a:p>
            <a:pPr marL="171450" indent="-171450">
              <a:buFontTx/>
              <a:buChar char="-"/>
            </a:pPr>
            <a:r>
              <a:rPr lang="pt-PT" baseline="0" dirty="0" smtClean="0"/>
              <a:t>Próprios do desenvolvimento, características pessoais ou relacionados com </a:t>
            </a:r>
            <a:r>
              <a:rPr lang="pt-PT" baseline="0" dirty="0" err="1" smtClean="0"/>
              <a:t>hipo</a:t>
            </a:r>
            <a:r>
              <a:rPr lang="pt-PT" baseline="0" dirty="0" smtClean="0"/>
              <a:t> e </a:t>
            </a:r>
            <a:r>
              <a:rPr lang="pt-PT" baseline="0" dirty="0" err="1" smtClean="0"/>
              <a:t>hiperglicémia</a:t>
            </a:r>
            <a:endParaRPr lang="pt-PT" baseline="0" dirty="0" smtClean="0"/>
          </a:p>
          <a:p>
            <a:pPr marL="171450" indent="-171450">
              <a:buFontTx/>
              <a:buChar char="-"/>
            </a:pPr>
            <a:r>
              <a:rPr lang="pt-PT" baseline="0" dirty="0" smtClean="0"/>
              <a:t>Prioridade sobre prevenção e reconhecimento da hipoglicémia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Decorrem da alteração do papel parental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2. – os profissionais devem falar tanto com elas como com os pais e deve ser proporcionada de forma progressiva independência à criança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1091-ED61-43CB-A9E7-D7C08957B94D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431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PT" dirty="0" smtClean="0"/>
              <a:t>1. - Dependem totalmente dos pais e dos cuidadores para a administração de insulina; podem percepcionar as injecções e</a:t>
            </a:r>
            <a:r>
              <a:rPr lang="pt-PT" baseline="0" dirty="0" smtClean="0"/>
              <a:t> o controlo da glicémia capilar como dor infligida pelos cuidadores</a:t>
            </a:r>
            <a:endParaRPr lang="pt-PT" dirty="0" smtClean="0"/>
          </a:p>
          <a:p>
            <a:pPr marL="171450" indent="-171450">
              <a:buFontTx/>
              <a:buChar char="-"/>
            </a:pPr>
            <a:r>
              <a:rPr lang="pt-PT" baseline="0" dirty="0" smtClean="0"/>
              <a:t>Próprios do desenvolvimento, características pessoais ou relacionados com </a:t>
            </a:r>
            <a:r>
              <a:rPr lang="pt-PT" baseline="0" dirty="0" err="1" smtClean="0"/>
              <a:t>hipo</a:t>
            </a:r>
            <a:r>
              <a:rPr lang="pt-PT" baseline="0" dirty="0" smtClean="0"/>
              <a:t> e </a:t>
            </a:r>
            <a:r>
              <a:rPr lang="pt-PT" baseline="0" dirty="0" err="1" smtClean="0"/>
              <a:t>hiperglicémia</a:t>
            </a:r>
            <a:endParaRPr lang="pt-PT" baseline="0" dirty="0" smtClean="0"/>
          </a:p>
          <a:p>
            <a:pPr marL="171450" indent="-171450">
              <a:buFontTx/>
              <a:buChar char="-"/>
            </a:pPr>
            <a:r>
              <a:rPr lang="pt-PT" baseline="0" dirty="0" smtClean="0"/>
              <a:t>Prioridade sobre prevenção e reconhecimento da hipoglicémia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Decorrem da alteração do papel parental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2. – os profissionais devem falar tanto com elas como com os pais e deve ser proporcionada de forma progressiva independência à criança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51091-ED61-43CB-A9E7-D7C08957B94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2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18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853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12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916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90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0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8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767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105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37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26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7CC9-BF99-4DAB-BFEA-AFB192717000}" type="datetimeFigureOut">
              <a:rPr lang="pt-PT" smtClean="0"/>
              <a:t>04-01-2017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DEDB-FB51-4DEE-BEF4-EBF099BE6F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91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6680" cy="1470025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1"/>
                </a:solidFill>
              </a:rPr>
              <a:t>ENFERMAGEM DE SAÚDE INFANTIL E PEDIATRIA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1560" y="2492896"/>
            <a:ext cx="6400800" cy="1752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tx2"/>
                </a:solidFill>
              </a:rPr>
              <a:t>A CRIANÇA/ADOLESCENTE/FAMÍLIA COM </a:t>
            </a:r>
          </a:p>
          <a:p>
            <a:r>
              <a:rPr lang="pt-PT" b="1" dirty="0" smtClean="0">
                <a:solidFill>
                  <a:schemeClr val="tx2"/>
                </a:solidFill>
              </a:rPr>
              <a:t>DIABETES MELLITUS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58772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</a:rPr>
              <a:t>PROFESSORAS: </a:t>
            </a:r>
            <a:r>
              <a:rPr lang="pt-PT" b="1" dirty="0">
                <a:solidFill>
                  <a:schemeClr val="tx2"/>
                </a:solidFill>
              </a:rPr>
              <a:t>LURDES LOMBA E REGINA AMADO</a:t>
            </a:r>
          </a:p>
          <a:p>
            <a:pPr algn="ctr"/>
            <a:r>
              <a:rPr lang="pt-PT" b="1" dirty="0" smtClean="0">
                <a:solidFill>
                  <a:schemeClr val="tx2"/>
                </a:solidFill>
              </a:rPr>
              <a:t>2016/2017</a:t>
            </a:r>
            <a:endParaRPr lang="pt-P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7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1983" y="836756"/>
            <a:ext cx="808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A adesão e manutenção do regime terapêutico na adolescência</a:t>
            </a:r>
            <a:endParaRPr lang="pt-PT" sz="2400" dirty="0"/>
          </a:p>
        </p:txBody>
      </p:sp>
      <p:sp>
        <p:nvSpPr>
          <p:cNvPr id="3" name="Seta para baixo 2"/>
          <p:cNvSpPr/>
          <p:nvPr/>
        </p:nvSpPr>
        <p:spPr>
          <a:xfrm>
            <a:off x="3635896" y="1533952"/>
            <a:ext cx="129614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Oval 3"/>
          <p:cNvSpPr/>
          <p:nvPr/>
        </p:nvSpPr>
        <p:spPr>
          <a:xfrm>
            <a:off x="827584" y="2535200"/>
            <a:ext cx="7174508" cy="370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Persistência na comunicação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Continuidade do acompanhamento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8945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764704"/>
            <a:ext cx="264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Regime Terapêutico</a:t>
            </a: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772816"/>
            <a:ext cx="263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A escolha depende: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11589" y="1844824"/>
            <a:ext cx="59374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Duração da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Estilo de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Metas de controlo diabético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Preferências da criança/adolescente/família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00344" y="3979222"/>
            <a:ext cx="117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Inclui: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0028" y="454967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Uma proporção de insulina de acção rápida/ curta ou ultra rápida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Uma proporção de insulina de acção intermédia /longa/análoga basal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64894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4623" y="189711"/>
            <a:ext cx="186692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PT" sz="2800" dirty="0" smtClean="0"/>
              <a:t>Tratamento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64218"/>
            <a:ext cx="1895455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pt-PT" sz="2400" dirty="0" smtClean="0"/>
              <a:t> Alimentação: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1142132"/>
            <a:ext cx="78105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sz="2400" dirty="0" smtClean="0"/>
          </a:p>
          <a:p>
            <a:r>
              <a:rPr lang="pt-PT" sz="2400" dirty="0" smtClean="0"/>
              <a:t>Regime nutricional que: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400" dirty="0" smtClean="0"/>
              <a:t>promova o crescimento e desenvolvimento,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400" dirty="0" smtClean="0"/>
              <a:t>Contribua para controlar a glicémia e a lipidemia,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400" dirty="0" smtClean="0"/>
              <a:t>reduza o </a:t>
            </a:r>
            <a:r>
              <a:rPr lang="pt-PT" sz="2400" dirty="0"/>
              <a:t>r</a:t>
            </a:r>
            <a:r>
              <a:rPr lang="pt-PT" sz="2400" dirty="0" smtClean="0"/>
              <a:t>isco e a frequência das complicações da diabetes</a:t>
            </a:r>
          </a:p>
          <a:p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1195" y="3546105"/>
            <a:ext cx="821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u="sng" dirty="0" smtClean="0"/>
              <a:t>6 refeições com intervalos de 3 horas </a:t>
            </a:r>
            <a:r>
              <a:rPr lang="pt-PT" sz="2000" dirty="0" smtClean="0"/>
              <a:t>(todos os alimentos da roda alimentar):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1195" y="4365104"/>
            <a:ext cx="7981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 smtClean="0"/>
              <a:t>3 refeições principais </a:t>
            </a:r>
            <a:r>
              <a:rPr lang="pt-PT" sz="2000" dirty="0" smtClean="0"/>
              <a:t>– pequeno-almoço, almoço e jantar: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000" dirty="0" smtClean="0"/>
              <a:t>Sopa, prato principal com carne/peixe, HC de absorção lenta, vegetais e fruta;</a:t>
            </a:r>
          </a:p>
          <a:p>
            <a:r>
              <a:rPr lang="pt-PT" sz="2000" u="sng" dirty="0" smtClean="0"/>
              <a:t>3 refeições intermédias </a:t>
            </a:r>
            <a:r>
              <a:rPr lang="pt-PT" sz="2000" dirty="0" smtClean="0"/>
              <a:t>– meio da manhã, lanche e ceia: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000" dirty="0" smtClean="0"/>
              <a:t>Evitar a ingestão isolada de HC absorção rápida (fruta, leite, iogurte). Se ingestão de HC ar, associar um HC al (pão, cereais, bolacha)</a:t>
            </a:r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019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9075" y="404664"/>
            <a:ext cx="802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Existe uma relação dinâmica entre o consumo de HC,  exercício/ </a:t>
            </a:r>
            <a:r>
              <a:rPr lang="pt-PT" sz="2400" dirty="0" err="1" smtClean="0"/>
              <a:t>actividade</a:t>
            </a:r>
            <a:r>
              <a:rPr lang="pt-PT" sz="2400" dirty="0" smtClean="0"/>
              <a:t> física e a administração de insulina pelo que é necessário quantificar a ingestão de HC</a:t>
            </a:r>
            <a:endParaRPr lang="pt-PT" sz="2400" dirty="0"/>
          </a:p>
        </p:txBody>
      </p:sp>
      <p:sp>
        <p:nvSpPr>
          <p:cNvPr id="3" name="Seta para a direita 2"/>
          <p:cNvSpPr/>
          <p:nvPr/>
        </p:nvSpPr>
        <p:spPr>
          <a:xfrm>
            <a:off x="1475656" y="2431921"/>
            <a:ext cx="576064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2265839"/>
            <a:ext cx="3698961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pt-PT" sz="2800" dirty="0" smtClean="0"/>
              <a:t>Sistema de equivalentes</a:t>
            </a:r>
            <a:endParaRPr lang="pt-PT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9" y="33625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Equivalente é a porção de hidratos de carbono existentes nos diferentes alimentos dos vários grupos da roda alimentar. 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71800" y="4725144"/>
            <a:ext cx="5120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1 equivalente/porção = 10/15g HC</a:t>
            </a:r>
          </a:p>
          <a:p>
            <a:endParaRPr lang="pt-PT" sz="2400" dirty="0"/>
          </a:p>
          <a:p>
            <a:endParaRPr lang="pt-PT" sz="2400" dirty="0" smtClean="0"/>
          </a:p>
          <a:p>
            <a:r>
              <a:rPr lang="pt-PT" sz="2400" dirty="0"/>
              <a:t>(</a:t>
            </a:r>
            <a:r>
              <a:rPr lang="pt-PT" sz="2400" dirty="0" smtClean="0"/>
              <a:t>Tabela </a:t>
            </a:r>
            <a:r>
              <a:rPr lang="pt-PT" sz="2400" dirty="0"/>
              <a:t>de Equivalentes/Porções de </a:t>
            </a:r>
            <a:r>
              <a:rPr lang="pt-PT" sz="2400" dirty="0" smtClean="0"/>
              <a:t>HC)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88926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620688"/>
            <a:ext cx="2974148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– Exercício/actividade física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7944" y="1772816"/>
            <a:ext cx="542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falta de exercício/actividade física: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↗Aumento da resistência à insulina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↗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↘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controlo da glicémia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4105818"/>
            <a:ext cx="8125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Factores que influenciam a resposta do organismo do diabético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 exercício físico: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5816" y="52384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Duração e intensidade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 de actividade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Absorção da insulina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476672"/>
            <a:ext cx="55882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Condições para a prática de exercício físico em segurança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17021" y="1340768"/>
            <a:ext cx="207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Antes do exercício</a:t>
            </a:r>
            <a:endParaRPr kumimoji="0" lang="pt-PT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710100"/>
            <a:ext cx="8149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Informar os colegas/professores que tem diabetes (usar pulseira/fio/cartão)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Preferir exercício em grupo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 administrar insulina nos membros que vão ser sujeitos a &gt; trabalho muscular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24" y="2699628"/>
            <a:ext cx="219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 o exercício</a:t>
            </a:r>
            <a:endParaRPr kumimoji="0" lang="pt-PT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3135256"/>
            <a:ext cx="65344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Ingerir 1 equivalente/porção HC 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ar e al 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cada 30’ de exercício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Alertar para sinais de hipoglicemia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Trazer comprimidos glucose/pacotes de açúcar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 acesso Glucagon®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Beber muita água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Assegurar que alguém sabe ajudar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5104" y="493187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Após o exercício</a:t>
            </a:r>
            <a:endParaRPr kumimoji="0" lang="pt-PT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5301208"/>
            <a:ext cx="8230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Alertar para sinais de hipoglicemia (pode ocorrer até 36h após)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Avaliar glicémia antes de deitar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necessário ↘ dose de insulina, antes de jantar e antes de deitar, após exercício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físico muito intenso (jogo futebol)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6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312300"/>
            <a:ext cx="6984776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3 – Monitorização da glicémia/ Administração de insulina</a:t>
            </a:r>
            <a:endParaRPr lang="pt-PT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6115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Controlo diário da glicémia – </a:t>
            </a:r>
            <a:r>
              <a:rPr lang="pt-PT" sz="2400" dirty="0" smtClean="0">
                <a:solidFill>
                  <a:srgbClr val="FF0000"/>
                </a:solidFill>
              </a:rPr>
              <a:t>determinação da glicémia capilar</a:t>
            </a:r>
          </a:p>
          <a:p>
            <a:endParaRPr lang="pt-PT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Monitorização periódica da glicémia global: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4 a 6xs/ano crianças mais pequenas</a:t>
            </a:r>
            <a:r>
              <a:rPr lang="pt-PT" sz="2400" dirty="0"/>
              <a:t> </a:t>
            </a:r>
            <a:r>
              <a:rPr lang="pt-PT" sz="2400" dirty="0" smtClean="0"/>
              <a:t>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3 a 4xs/ano nas crianças mais velhas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9208" y="2948843"/>
            <a:ext cx="280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FF0000"/>
                </a:solidFill>
              </a:rPr>
              <a:t>Quando determinar?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1" y="357301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Após o jejum nocturno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Antes das refeições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Após a ingestão de alimentos (1.30 a 2h)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Antes, durante e depois de actividade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Na suspeita de hipoglicémia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Após correcção de hipoglicémia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Na presença de intercorrências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Durante a noite para detectar </a:t>
            </a:r>
            <a:r>
              <a:rPr lang="pt-PT" sz="2000" dirty="0" err="1" smtClean="0"/>
              <a:t>hipo</a:t>
            </a:r>
            <a:r>
              <a:rPr lang="pt-PT" sz="2000" dirty="0" smtClean="0"/>
              <a:t> e </a:t>
            </a:r>
            <a:r>
              <a:rPr lang="pt-PT" sz="2000" dirty="0" err="1" smtClean="0"/>
              <a:t>hiperglicémias</a:t>
            </a:r>
            <a:r>
              <a:rPr lang="pt-PT" sz="2000" dirty="0" smtClean="0"/>
              <a:t> assintomáticas (2/3h da manhã)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35651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489418"/>
            <a:ext cx="576100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PT" sz="2400" dirty="0" smtClean="0"/>
              <a:t>A educação da criança/adolescente e Família</a:t>
            </a: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3584" y="123245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Dotar crianças/adolescentes e famílias do conhecimento</a:t>
            </a:r>
            <a:r>
              <a:rPr lang="pt-PT" sz="2400" dirty="0"/>
              <a:t> </a:t>
            </a:r>
            <a:r>
              <a:rPr lang="pt-PT" sz="2400" dirty="0" smtClean="0"/>
              <a:t>e  capacidades, necessárias para o:</a:t>
            </a:r>
          </a:p>
          <a:p>
            <a:r>
              <a:rPr lang="pt-PT" sz="2400" dirty="0"/>
              <a:t> </a:t>
            </a:r>
            <a:r>
              <a:rPr lang="pt-PT" sz="2400" dirty="0" smtClean="0"/>
              <a:t>                                    </a:t>
            </a:r>
          </a:p>
          <a:p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79712" y="2201945"/>
            <a:ext cx="6693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Controlo da diabetes</a:t>
            </a:r>
          </a:p>
          <a:p>
            <a:r>
              <a:rPr lang="pt-PT" sz="2400" dirty="0" smtClean="0"/>
              <a:t>Gestão das crises</a:t>
            </a:r>
          </a:p>
          <a:p>
            <a:r>
              <a:rPr lang="pt-PT" sz="2400" dirty="0" smtClean="0"/>
              <a:t>Adopção de mudanças necessárias no estilo de vida 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4653136"/>
            <a:ext cx="3800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dirty="0" smtClean="0"/>
              <a:t>Lactentes e crianças até aos 3 anos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/>
              <a:t>Crianças em idade escolar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/>
              <a:t>Adolescentes</a:t>
            </a:r>
          </a:p>
        </p:txBody>
      </p:sp>
    </p:spTree>
    <p:extLst>
      <p:ext uri="{BB962C8B-B14F-4D97-AF65-F5344CB8AC3E}">
        <p14:creationId xmlns:p14="http://schemas.microsoft.com/office/powerpoint/2010/main" val="325616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620688"/>
            <a:ext cx="6336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sz="3200" dirty="0">
                <a:solidFill>
                  <a:srgbClr val="FF0000"/>
                </a:solidFill>
              </a:rPr>
              <a:t>Lactentes e crianças até aos 3 anos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1916832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/>
              <a:t>Necessária forte relação de confiança entre a criança e os cuidadores</a:t>
            </a:r>
          </a:p>
          <a:p>
            <a:endParaRPr lang="pt-PT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/>
              <a:t>&gt; frequência de hipoglicémia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/>
              <a:t>Pais podem sentir ↗ stress, ↘na ligação pais/filho, sentimentos de depressão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3891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7784" y="692696"/>
            <a:ext cx="500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Crianças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idade escolar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213285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↗ da percepção e autonomia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Reconhecem de forma progressiva os sintomas e complicações da hipoglicémia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Desenvolvem de forma progressiva habilidades nas monitorizações da glicémia e na administração da injecção de insulina 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31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692696"/>
            <a:ext cx="208781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tx2"/>
                </a:solidFill>
              </a:rPr>
              <a:t>O que é a Diabetes?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1700808"/>
            <a:ext cx="731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i="1" dirty="0" smtClean="0"/>
              <a:t>O termo diabetes vem do grego e significa “urinar muito”</a:t>
            </a:r>
            <a:endParaRPr lang="pt-PT" sz="24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996952"/>
            <a:ext cx="8040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 diabetes </a:t>
            </a:r>
            <a:r>
              <a:rPr lang="pt-PT" sz="2400" dirty="0" err="1" smtClean="0"/>
              <a:t>mellitus</a:t>
            </a:r>
            <a:r>
              <a:rPr lang="pt-PT" sz="2400" dirty="0" smtClean="0"/>
              <a:t> decorre da:</a:t>
            </a:r>
          </a:p>
          <a:p>
            <a:r>
              <a:rPr lang="pt-PT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falta de produção de insulina,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diminuição da produção de insulina </a:t>
            </a:r>
            <a:endParaRPr lang="pt-PT" sz="2400" dirty="0"/>
          </a:p>
          <a:p>
            <a:r>
              <a:rPr lang="pt-PT" sz="2400" dirty="0" smtClean="0"/>
              <a:t>e/ou 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incapacidade da insulina produzida exercer adequadamente as sua funções.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61272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10452" y="279232"/>
            <a:ext cx="2642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solidFill>
                  <a:srgbClr val="FF0000"/>
                </a:solidFill>
              </a:rPr>
              <a:t>3.   Adolescentes</a:t>
            </a:r>
            <a:endParaRPr lang="pt-PT" sz="28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196752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É frequente vacilarem entre comportarem-se como crianças ou adultos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É importante terem a liberdade e responsabilidade para fazerem experiências com as doses de insulina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Os programas educacionais dos adolescentes e seus cuidadores, devem incluir estratégias de resolução de problemas – alimentação, desporto, hipoglicémia, consumos e saúde sexual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O risco de esquecer ou saltar a injecção de insulina ou outros comportamentos de risco é mais frequente nos rapazes</a:t>
            </a: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2055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332656"/>
            <a:ext cx="384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solidFill>
                  <a:srgbClr val="FF0000"/>
                </a:solidFill>
              </a:rPr>
              <a:t>Consulta de enfermagem</a:t>
            </a:r>
            <a:endParaRPr lang="pt-PT" sz="28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281209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Promover a aprendizagem contínua sobre a diabetes para garantir o sucesso da gestão</a:t>
            </a:r>
            <a:endParaRPr lang="pt-PT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2447531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Avaliação da gestão do regime terapêutico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Observação dos locais de administração de insulina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Controlo do peso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Validação com criança/adolescente e família </a:t>
            </a:r>
            <a:r>
              <a:rPr lang="pt-PT" sz="2000" dirty="0"/>
              <a:t>a</a:t>
            </a:r>
            <a:r>
              <a:rPr lang="pt-PT" sz="2000" dirty="0" smtClean="0"/>
              <a:t> adaptação ao processo de cuidados</a:t>
            </a:r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0209" y="478717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Intervenções de enfermagem</a:t>
            </a:r>
            <a:endParaRPr lang="pt-PT" sz="2400" dirty="0"/>
          </a:p>
        </p:txBody>
      </p:sp>
      <p:sp>
        <p:nvSpPr>
          <p:cNvPr id="6" name="Chaveta à esquerda 5"/>
          <p:cNvSpPr/>
          <p:nvPr/>
        </p:nvSpPr>
        <p:spPr>
          <a:xfrm>
            <a:off x="2411761" y="4653136"/>
            <a:ext cx="288032" cy="1099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2784306" y="4578184"/>
            <a:ext cx="326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Gestão do regime terapêutico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69394" y="5457821"/>
            <a:ext cx="370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Não adesão ao regime terapêutico</a:t>
            </a:r>
            <a:endParaRPr lang="pt-PT" dirty="0"/>
          </a:p>
        </p:txBody>
      </p:sp>
      <p:sp>
        <p:nvSpPr>
          <p:cNvPr id="9" name="Chaveta à esquerda 8"/>
          <p:cNvSpPr/>
          <p:nvPr/>
        </p:nvSpPr>
        <p:spPr>
          <a:xfrm>
            <a:off x="6002482" y="4529697"/>
            <a:ext cx="45719" cy="6061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5999072" y="4335681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Conhecimento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76162" y="4787170"/>
            <a:ext cx="32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Aprendizagem de habilidades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239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7459" y="836712"/>
            <a:ext cx="5066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Intervenções de Enfermagem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2042992"/>
            <a:ext cx="581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1. Ensino sobre gestão do regime terapêutico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651879"/>
            <a:ext cx="790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2. Validar a aprendizagem sobre gestão do regime terapêutico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6009" y="3181566"/>
            <a:ext cx="881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 3. Supervisionar a aprendizagem sobre gestão do regime terapêutico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3694074"/>
            <a:ext cx="682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4. Facilitar a expressão de comportamento de adesão</a:t>
            </a:r>
            <a:endParaRPr lang="pt-PT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4269835"/>
            <a:ext cx="817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5. Incentivar o adolescente para a adesão ao regime terapêutico</a:t>
            </a:r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4913360"/>
            <a:ext cx="527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6. Elogiar a aprendizagem de habilidades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552" y="555688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7. Elogiar a tomada de decisão no adolescente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37622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548680"/>
            <a:ext cx="161294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PT" b="1" dirty="0" smtClean="0"/>
              <a:t>HIPOGLICÉMIA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31640" y="1484784"/>
            <a:ext cx="576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Glicémia capilar ≤ 70 mg/dl (</a:t>
            </a:r>
            <a:r>
              <a:rPr lang="pt-PT" dirty="0" err="1" smtClean="0"/>
              <a:t>american</a:t>
            </a:r>
            <a:r>
              <a:rPr lang="pt-PT" dirty="0" smtClean="0"/>
              <a:t> diabetes </a:t>
            </a:r>
            <a:r>
              <a:rPr lang="pt-PT" dirty="0" err="1" smtClean="0"/>
              <a:t>association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6631" y="1988840"/>
            <a:ext cx="784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Pode ser sintomática ou Assintomática </a:t>
            </a:r>
            <a:r>
              <a:rPr lang="pt-PT" dirty="0"/>
              <a:t>(</a:t>
            </a:r>
            <a:r>
              <a:rPr lang="pt-PT" dirty="0" smtClean="0"/>
              <a:t>quando a criança não é sintomática com </a:t>
            </a:r>
          </a:p>
          <a:p>
            <a:r>
              <a:rPr lang="pt-PT" dirty="0" smtClean="0"/>
              <a:t>hipoglicémia, mas a glicémia é ≤ 70mg/dl)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780928"/>
            <a:ext cx="18679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Porque acontece?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5624" y="3260883"/>
            <a:ext cx="8154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Administrada demasiada insulina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Comeu menos que o habitual/omitiu uma refeição/mudou o horário das refeições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Fez mais exercício que o habitual, sem compensar com hidratos de carbono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1640" y="4365104"/>
            <a:ext cx="27170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Prevenção da Hipoglicémia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5624" y="4797152"/>
            <a:ext cx="6289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Cumprir o horário e o número de refeições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Cumprir o horário de administração de insulina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Confirmar a dose e o tipo de insulina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Antes do exercício físico ↘ a dose de insulina e/ou comer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Avaliar a glicémia antes de comer e sempre que haja sintomas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8938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48680"/>
            <a:ext cx="17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Sinais e Sintomas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97068"/>
              </p:ext>
            </p:extLst>
          </p:nvPr>
        </p:nvGraphicFramePr>
        <p:xfrm>
          <a:off x="323528" y="1052736"/>
          <a:ext cx="8081371" cy="4942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0903"/>
                <a:gridCol w="4320468"/>
              </a:tblGrid>
              <a:tr h="24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Activação do Sistema Nervoso Autónomo</a:t>
                      </a: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>
                          <a:effectLst/>
                        </a:rPr>
                        <a:t>Neuroglicopenia</a:t>
                      </a: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Sensação de fome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Falta de força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Suores frios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Dor de cabeça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Dormência nos lábios, dedos e língua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Visão turva ou dupla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Tremores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Alteração da visão das cores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Pulso palpitante no peito e abdómen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Discurso pouco claro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Palidez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Tonturas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Palpitações cardíacas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Andar pouco firme, falta de coordenação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Ansiedade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Dificuldade de concentração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Problemas de memória a curto prazo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Sonolência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Mudança nas emoções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Choro inconsolável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Confusão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Comportamento estranho, falta de discernimento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Dificuldades de audição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Sensação de calor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Lapsos de consciência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Coma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 </a:t>
                      </a:r>
                      <a:endParaRPr lang="pt-P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convulsões</a:t>
                      </a:r>
                      <a:endParaRPr lang="pt-P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7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620688"/>
            <a:ext cx="136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 que fazer?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1628800"/>
            <a:ext cx="672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Criança consciente e glicémia capilar ≤ 70mg/dl com ou sem sintomas</a:t>
            </a:r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4283968" y="1998132"/>
            <a:ext cx="484632" cy="71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51036" y="2852936"/>
            <a:ext cx="823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Fornecer hidratos de carbono simples por via oral (comprimidos de glicose/pacote </a:t>
            </a:r>
          </a:p>
          <a:p>
            <a:r>
              <a:rPr lang="pt-PT" dirty="0"/>
              <a:t>d</a:t>
            </a:r>
            <a:r>
              <a:rPr lang="pt-PT" dirty="0" smtClean="0"/>
              <a:t>e açúcar /bebida açucarada – restaurar o nível de glicémia = 100mg/dl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37170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Criança inconsciente/convulsão</a:t>
            </a:r>
            <a:endParaRPr lang="pt-PT" dirty="0"/>
          </a:p>
        </p:txBody>
      </p:sp>
      <p:sp>
        <p:nvSpPr>
          <p:cNvPr id="7" name="Seta para baixo 6"/>
          <p:cNvSpPr/>
          <p:nvPr/>
        </p:nvSpPr>
        <p:spPr>
          <a:xfrm>
            <a:off x="4255635" y="4221088"/>
            <a:ext cx="484632" cy="71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965993" y="5085184"/>
            <a:ext cx="3611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Não administrar nada por via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Administrar Glucagon® SC/IM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91216" y="5723964"/>
            <a:ext cx="457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0,1/0,2 mg por 10kg de peso (solução 1mg/ml)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813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bemrj.org.br/img/artigos/aplicacao_insulin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762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450912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Abdómen – absorção mais rápida, menos afectada pela actividade muscular;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Antero-lateral</a:t>
            </a:r>
            <a:r>
              <a:rPr lang="pt-PT" dirty="0" smtClean="0"/>
              <a:t> da coxa – absorção mais lenta;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Face externa do braço – não aconselhável em crianças pequenas (&lt; quantidade de tecido </a:t>
            </a:r>
            <a:r>
              <a:rPr lang="pt-PT" dirty="0" err="1" smtClean="0"/>
              <a:t>sub-cutâneo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Nádegas – crianças mais pequenas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270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https://portal.unimedbh.com.br/wps/wcm/connect/4ed4c0a3-225f-4ce0-bd39-45cf3f4eb8fa/img_aplicacao_da_insulina_1.jpg?MOD=AJPERES&amp;CACHEID=4ed4c0a3-225f-4ce0-bd39-45cf3f4eb8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238625" cy="2667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642754"/>
            <a:ext cx="8604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SITUAÇÃO J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Joana é uma adolescente de 15 anos internada no serviço de Medicina com o diagnóstico de Diabetes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Mellitus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Tipo I, episódio inaugural.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À hora de almoço realizou a monitorização da glicémia tendo um valor de 235 mg/dl.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tabuleiro da refeição vinha com a seguinte refeição: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Duas conchas de creme de legumes;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Prato principal com arroz branco e dois bifes de frango;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Um pão branco;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Uma salada de alface, tomate e cebola;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Uma maçã.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PT" sz="2400" b="1" dirty="0">
              <a:latin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Atendendo à prescrição médica de insulina para a Joana, responda</a:t>
            </a:r>
            <a:r>
              <a:rPr kumimoji="0" lang="pt-PT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ás seguintes questões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: 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b="4479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578877"/>
            <a:ext cx="8100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 Quais são os alimentos constituintes desta refeição que a Joana deverá contabilizar para cumprir o seu esquema insulínico?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95536" y="161297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 smtClean="0"/>
          </a:p>
          <a:p>
            <a:pPr algn="just"/>
            <a:r>
              <a:rPr lang="pt-PT" sz="2000" b="1" dirty="0" smtClean="0"/>
              <a:t>2- Do </a:t>
            </a:r>
            <a:r>
              <a:rPr lang="pt-PT" sz="2000" b="1" dirty="0"/>
              <a:t>total da refeição a Joana escolheu comer a sopa na totalidade, um bife de frango e 85 gr de arroz, a salada só de alface e 34 gr de maçã descascada. Não quis o pão. Calcule o número total de equivalentes que a Joana irá ingerir</a:t>
            </a:r>
            <a:r>
              <a:rPr lang="pt-PT" sz="2000" b="1" dirty="0" smtClean="0"/>
              <a:t>. </a:t>
            </a:r>
          </a:p>
          <a:p>
            <a:pPr algn="just"/>
            <a:r>
              <a:rPr lang="pt-PT" sz="2000" b="1" dirty="0" smtClean="0"/>
              <a:t> (Consultar tabela de Equivalentes)</a:t>
            </a:r>
            <a:endParaRPr lang="pt-PT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0648" y="4149080"/>
            <a:ext cx="83377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3- A partir dos equivalentes contabilizados e do valor da glicémia, calcule as unidades de insulina rápida a administrar.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1"/>
          <p:cNvSpPr/>
          <p:nvPr/>
        </p:nvSpPr>
        <p:spPr>
          <a:xfrm>
            <a:off x="425431" y="530120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4 - Após </a:t>
            </a:r>
            <a:r>
              <a:rPr lang="pt-PT" sz="2000" b="1" dirty="0"/>
              <a:t>a administração de insulina rápida, quanto tempo deverá a Joana esperar para iniciar a refeição?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754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7888" y="14847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 smtClean="0"/>
              <a:t>Dibetes</a:t>
            </a:r>
            <a:r>
              <a:rPr lang="pt-PT" sz="2400" dirty="0" smtClean="0"/>
              <a:t> </a:t>
            </a:r>
            <a:r>
              <a:rPr lang="pt-PT" sz="2400" dirty="0" err="1" smtClean="0"/>
              <a:t>mellitus</a:t>
            </a:r>
            <a:r>
              <a:rPr lang="pt-PT" sz="2400" dirty="0" smtClean="0"/>
              <a:t> é a doença metabólica crónica mais comum em idade pediátrica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7888" y="2996952"/>
            <a:ext cx="851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O nº de crianças e adolescentes com  a doença tem vindo a crescer de forma regular por todo o mundo 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8693" y="4077072"/>
            <a:ext cx="83977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smtClean="0"/>
              <a:t>A </a:t>
            </a:r>
            <a:r>
              <a:rPr lang="pt-PT" sz="2400" dirty="0" err="1" smtClean="0"/>
              <a:t>hiperglicémia</a:t>
            </a:r>
            <a:r>
              <a:rPr lang="pt-PT" sz="2400" dirty="0" smtClean="0"/>
              <a:t> é o parâmetro usado para fazer o diagnóstico e </a:t>
            </a:r>
          </a:p>
          <a:p>
            <a:r>
              <a:rPr lang="pt-PT" sz="2400" dirty="0"/>
              <a:t> </a:t>
            </a:r>
            <a:r>
              <a:rPr lang="pt-PT" sz="2400" dirty="0" smtClean="0"/>
              <a:t>   avaliar a terapêutica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24950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578877"/>
            <a:ext cx="8100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 Quais são os alimentos constituintes desta refeição que a Joana deverá contabilizar para cumprir o seu esquema insulínico?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3485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rgbClr val="FF0000"/>
                </a:solidFill>
              </a:rPr>
              <a:t>Resposta:</a:t>
            </a:r>
          </a:p>
          <a:p>
            <a:r>
              <a:rPr lang="pt-PT" sz="2000" dirty="0" smtClean="0">
                <a:solidFill>
                  <a:srgbClr val="C00000"/>
                </a:solidFill>
              </a:rPr>
              <a:t>A </a:t>
            </a:r>
            <a:r>
              <a:rPr lang="pt-PT" sz="2000" dirty="0">
                <a:solidFill>
                  <a:srgbClr val="C00000"/>
                </a:solidFill>
              </a:rPr>
              <a:t>sopa, o arroz, o pão e a maçã</a:t>
            </a:r>
            <a:r>
              <a:rPr lang="pt-PT" sz="20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Rectângulo 3"/>
          <p:cNvSpPr/>
          <p:nvPr/>
        </p:nvSpPr>
        <p:spPr>
          <a:xfrm>
            <a:off x="395536" y="198884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 smtClean="0"/>
          </a:p>
          <a:p>
            <a:pPr algn="just"/>
            <a:r>
              <a:rPr lang="pt-PT" sz="2000" b="1" dirty="0" smtClean="0"/>
              <a:t>2- Do </a:t>
            </a:r>
            <a:r>
              <a:rPr lang="pt-PT" sz="2000" b="1" dirty="0"/>
              <a:t>total da refeição a Joana escolheu comer a sopa na totalidade, um bife de frango e 85 gr de arroz, a salada só de alface e 34 gr de maçã descascada. Não quis o pão. Calcule o número total de equivalentes que a Joana irá ingerir</a:t>
            </a:r>
            <a:r>
              <a:rPr lang="pt-PT" sz="2000" b="1" dirty="0" smtClean="0"/>
              <a:t>. </a:t>
            </a:r>
          </a:p>
          <a:p>
            <a:pPr algn="just"/>
            <a:r>
              <a:rPr lang="pt-PT" sz="2000" b="1" dirty="0" smtClean="0"/>
              <a:t> (Consultar tabela de Equivalentes)</a:t>
            </a:r>
            <a:endParaRPr lang="pt-PT" sz="20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4221088"/>
            <a:ext cx="820891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Resposta: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Sopa: 1 equivalente.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Arroz: 85gr/54 gr = 1,57 equivalentes.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Maçã: 34gr/112 gr = 0,30 equivalentes.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Total de equivalentes: 1 + 1,57 + 0,30 = 2,87 equivalentes.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7" y="692697"/>
            <a:ext cx="854235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459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952"/>
            <a:ext cx="853221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19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764704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Causas:</a:t>
            </a:r>
            <a:endParaRPr lang="pt-PT" sz="3200" dirty="0"/>
          </a:p>
        </p:txBody>
      </p:sp>
      <p:sp>
        <p:nvSpPr>
          <p:cNvPr id="4" name="Oval 3"/>
          <p:cNvSpPr/>
          <p:nvPr/>
        </p:nvSpPr>
        <p:spPr>
          <a:xfrm>
            <a:off x="395536" y="1772816"/>
            <a:ext cx="453650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Hereditariedade</a:t>
            </a:r>
          </a:p>
          <a:p>
            <a:pPr algn="ctr"/>
            <a:r>
              <a:rPr lang="pt-PT" sz="2800" dirty="0" smtClean="0"/>
              <a:t>Doenças virais</a:t>
            </a:r>
          </a:p>
          <a:p>
            <a:pPr algn="ctr"/>
            <a:r>
              <a:rPr lang="pt-PT" sz="2800" dirty="0" smtClean="0"/>
              <a:t>Doença auto-imune</a:t>
            </a:r>
            <a:endParaRPr lang="pt-PT" sz="2800" dirty="0"/>
          </a:p>
        </p:txBody>
      </p:sp>
      <p:sp>
        <p:nvSpPr>
          <p:cNvPr id="6" name="Oval 5"/>
          <p:cNvSpPr/>
          <p:nvPr/>
        </p:nvSpPr>
        <p:spPr>
          <a:xfrm>
            <a:off x="4355976" y="2128358"/>
            <a:ext cx="2952328" cy="2601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Diabetes </a:t>
            </a:r>
            <a:r>
              <a:rPr lang="pt-PT" sz="3200" dirty="0" err="1" smtClean="0"/>
              <a:t>Mellitus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96189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836712"/>
            <a:ext cx="316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Sinais e Sintomas:</a:t>
            </a:r>
            <a:endParaRPr lang="pt-PT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2348880"/>
            <a:ext cx="40750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800" dirty="0" smtClean="0"/>
              <a:t>Muita sede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800" dirty="0" smtClean="0"/>
              <a:t>Excesso de urina poliúria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800" dirty="0" smtClean="0"/>
              <a:t>Perda de peso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800" dirty="0" smtClean="0"/>
              <a:t>Irritabilidade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800" dirty="0" smtClean="0"/>
              <a:t>Náuseas e vómitos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19856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692696"/>
            <a:ext cx="3138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Tipos de Diabetes</a:t>
            </a:r>
            <a:endParaRPr lang="pt-PT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72084" y="1572187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solidFill>
                  <a:srgbClr val="FF0000"/>
                </a:solidFill>
              </a:rPr>
              <a:t>Tipo 1</a:t>
            </a:r>
            <a:endParaRPr lang="pt-PT" sz="28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59" y="2239727"/>
            <a:ext cx="7740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Afecta 10% de toda a população diabética</a:t>
            </a:r>
          </a:p>
          <a:p>
            <a:r>
              <a:rPr lang="pt-PT" sz="2400" dirty="0" smtClean="0">
                <a:solidFill>
                  <a:srgbClr val="FF0000"/>
                </a:solidFill>
              </a:rPr>
              <a:t>&lt; 30 anos - &gt; incidência 12-14 anos</a:t>
            </a:r>
          </a:p>
          <a:p>
            <a:r>
              <a:rPr lang="pt-PT" sz="2400" dirty="0" smtClean="0"/>
              <a:t>Auto-imune - origem genética</a:t>
            </a:r>
          </a:p>
          <a:p>
            <a:r>
              <a:rPr lang="pt-PT" sz="2400" dirty="0" smtClean="0"/>
              <a:t>Injecção de insulina para regular o nível de açúcar no sangue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32385" y="407707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FF0000"/>
                </a:solidFill>
              </a:rPr>
              <a:t>Tipo 2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5327" y="4738459"/>
            <a:ext cx="7503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Hereditária</a:t>
            </a:r>
          </a:p>
          <a:p>
            <a:r>
              <a:rPr lang="pt-PT" sz="2400" dirty="0" smtClean="0"/>
              <a:t>Idade adulta - &gt; 40 anos</a:t>
            </a:r>
          </a:p>
          <a:p>
            <a:r>
              <a:rPr lang="pt-PT" sz="2400" dirty="0" smtClean="0"/>
              <a:t>Antidiabéticos orais</a:t>
            </a:r>
          </a:p>
          <a:p>
            <a:r>
              <a:rPr lang="pt-PT" sz="2400" dirty="0" smtClean="0"/>
              <a:t>Excesso de ingestão energética constitui um factor de risco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17433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196752"/>
            <a:ext cx="756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Importante o </a:t>
            </a:r>
            <a:r>
              <a:rPr lang="pt-PT" sz="2400" u="sng" dirty="0" smtClean="0"/>
              <a:t>envolvimento da família </a:t>
            </a:r>
            <a:r>
              <a:rPr lang="pt-PT" sz="2400" dirty="0" smtClean="0"/>
              <a:t>de uma forma precoce, informando-a  do processo de doença e da adaptação ao processo de vida que a situação clínica exige.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6498" y="3284984"/>
            <a:ext cx="841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 educação e as </a:t>
            </a:r>
            <a:r>
              <a:rPr lang="pt-PT" sz="2400" u="sng" dirty="0" smtClean="0"/>
              <a:t>estruturas de acompanhamento </a:t>
            </a:r>
            <a:r>
              <a:rPr lang="pt-PT" sz="2400" dirty="0" smtClean="0"/>
              <a:t>disponíveis para a criança/adolescente com diabetes e família são a chave para o sucesso dos resultados obtidos.</a:t>
            </a:r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pPr lvl="0"/>
            <a:r>
              <a:rPr lang="pt-PT" sz="2400" dirty="0" smtClean="0"/>
              <a:t>Necessidade d</a:t>
            </a:r>
            <a:r>
              <a:rPr lang="pt-PT" sz="2400" dirty="0" smtClean="0">
                <a:solidFill>
                  <a:prstClr val="black"/>
                </a:solidFill>
              </a:rPr>
              <a:t>a </a:t>
            </a:r>
            <a:r>
              <a:rPr lang="pt-PT" sz="2400" u="sng" dirty="0">
                <a:solidFill>
                  <a:prstClr val="black"/>
                </a:solidFill>
              </a:rPr>
              <a:t>apreciação da </a:t>
            </a:r>
            <a:r>
              <a:rPr lang="pt-PT" sz="2400" u="sng" dirty="0" err="1">
                <a:solidFill>
                  <a:prstClr val="black"/>
                </a:solidFill>
              </a:rPr>
              <a:t>parentalidade</a:t>
            </a:r>
            <a:r>
              <a:rPr lang="pt-PT" sz="2400" dirty="0">
                <a:solidFill>
                  <a:prstClr val="black"/>
                </a:solidFill>
              </a:rPr>
              <a:t>, de forma a </a:t>
            </a:r>
            <a:r>
              <a:rPr lang="pt-PT" sz="2400" dirty="0" smtClean="0">
                <a:solidFill>
                  <a:prstClr val="black"/>
                </a:solidFill>
              </a:rPr>
              <a:t>proporcionar </a:t>
            </a:r>
            <a:r>
              <a:rPr lang="pt-PT" sz="2400" dirty="0">
                <a:solidFill>
                  <a:prstClr val="black"/>
                </a:solidFill>
              </a:rPr>
              <a:t>uma adaptação à nova </a:t>
            </a:r>
            <a:r>
              <a:rPr lang="pt-PT" sz="2400" dirty="0" smtClean="0">
                <a:solidFill>
                  <a:prstClr val="black"/>
                </a:solidFill>
              </a:rPr>
              <a:t> situação</a:t>
            </a:r>
            <a:r>
              <a:rPr lang="pt-PT" sz="2400" dirty="0">
                <a:solidFill>
                  <a:prstClr val="black"/>
                </a:solidFill>
              </a:rPr>
              <a:t>, pautada por </a:t>
            </a:r>
            <a:r>
              <a:rPr lang="pt-PT" sz="2400" dirty="0" smtClean="0">
                <a:solidFill>
                  <a:prstClr val="black"/>
                </a:solidFill>
              </a:rPr>
              <a:t>princípios </a:t>
            </a:r>
            <a:r>
              <a:rPr lang="pt-PT" sz="2400" dirty="0">
                <a:solidFill>
                  <a:prstClr val="black"/>
                </a:solidFill>
              </a:rPr>
              <a:t>de parceria</a:t>
            </a:r>
            <a:endParaRPr lang="pt-PT" sz="2400" dirty="0"/>
          </a:p>
        </p:txBody>
      </p:sp>
      <p:sp>
        <p:nvSpPr>
          <p:cNvPr id="5" name="Estrela de 5 pontas 4"/>
          <p:cNvSpPr/>
          <p:nvPr/>
        </p:nvSpPr>
        <p:spPr>
          <a:xfrm>
            <a:off x="107504" y="146943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590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631" y="520474"/>
            <a:ext cx="461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Gestão do regime terapêutico:</a:t>
            </a:r>
            <a:endParaRPr lang="pt-PT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0149" y="1649995"/>
            <a:ext cx="357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Lactente-</a:t>
            </a:r>
            <a:r>
              <a:rPr lang="pt-PT" dirty="0" smtClean="0"/>
              <a:t> </a:t>
            </a:r>
            <a:r>
              <a:rPr lang="pt-PT" sz="2400" dirty="0" smtClean="0"/>
              <a:t>idade pré-escolar</a:t>
            </a:r>
            <a:endParaRPr lang="pt-PT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4112221" y="15991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199714" y="16288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pais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9317" y="2928680"/>
            <a:ext cx="3686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Idade escolar - adolescência</a:t>
            </a:r>
            <a:endParaRPr lang="pt-PT" sz="2400" dirty="0"/>
          </a:p>
        </p:txBody>
      </p:sp>
      <p:sp>
        <p:nvSpPr>
          <p:cNvPr id="7" name="Seta para a direita 6"/>
          <p:cNvSpPr/>
          <p:nvPr/>
        </p:nvSpPr>
        <p:spPr>
          <a:xfrm>
            <a:off x="4239594" y="2914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5492176" y="2877009"/>
            <a:ext cx="337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Pais/ criança/adolescente</a:t>
            </a:r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32292" y="4558983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Adolescência</a:t>
            </a:r>
            <a:endParaRPr lang="pt-PT" sz="2400" dirty="0"/>
          </a:p>
        </p:txBody>
      </p:sp>
      <p:sp>
        <p:nvSpPr>
          <p:cNvPr id="10" name="Seta para a direita 9"/>
          <p:cNvSpPr/>
          <p:nvPr/>
        </p:nvSpPr>
        <p:spPr>
          <a:xfrm>
            <a:off x="4199621" y="45474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5300353" y="4552770"/>
            <a:ext cx="18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Adolescentes</a:t>
            </a:r>
            <a:endParaRPr lang="pt-PT" sz="2400" dirty="0"/>
          </a:p>
        </p:txBody>
      </p:sp>
      <p:sp>
        <p:nvSpPr>
          <p:cNvPr id="12" name="Oval 11"/>
          <p:cNvSpPr/>
          <p:nvPr/>
        </p:nvSpPr>
        <p:spPr>
          <a:xfrm>
            <a:off x="7452320" y="4221088"/>
            <a:ext cx="1576011" cy="1181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adesão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19001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981" y="476672"/>
            <a:ext cx="401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Adesão ao regime terapêutico: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3851" y="1772816"/>
            <a:ext cx="78226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“acção </a:t>
            </a:r>
            <a:r>
              <a:rPr lang="pt-PT" sz="2400" dirty="0" err="1" smtClean="0"/>
              <a:t>auto-iniciada</a:t>
            </a:r>
            <a:r>
              <a:rPr lang="pt-PT" sz="2400" dirty="0" smtClean="0"/>
              <a:t> para promoção do bem-estar, recuperação e reabilitação, seguindo as orientações sem desvios, empenhado num conjunto de acções e de comportamentos. </a:t>
            </a:r>
          </a:p>
          <a:p>
            <a:r>
              <a:rPr lang="pt-PT" sz="2400" dirty="0" smtClean="0"/>
              <a:t>Cumpre o regime de tratamento, toma os medicamentos como prescritos, Muda o comportamento para melhor, procura os medicamentos na data Indicada, interioriza o valor de um comportamento de saúde e obedece às Instruções relativas ao tratamento</a:t>
            </a:r>
            <a:r>
              <a:rPr lang="pt-PT" sz="2400" dirty="0"/>
              <a:t>”. </a:t>
            </a:r>
            <a:endParaRPr lang="pt-PT" sz="2400" dirty="0" smtClean="0"/>
          </a:p>
          <a:p>
            <a:endParaRPr lang="pt-PT" sz="2400" dirty="0"/>
          </a:p>
          <a:p>
            <a:r>
              <a:rPr lang="pt-PT" sz="2400" dirty="0" smtClean="0"/>
              <a:t>						CIPE </a:t>
            </a:r>
            <a:r>
              <a:rPr lang="pt-PT" sz="2400" dirty="0"/>
              <a:t>(2011),</a:t>
            </a: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1697716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2601</Words>
  <Application>Microsoft Office PowerPoint</Application>
  <PresentationFormat>Apresentação no Ecrã (4:3)</PresentationFormat>
  <Paragraphs>332</Paragraphs>
  <Slides>32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Tema do Office</vt:lpstr>
      <vt:lpstr>ENFERMAGEM DE SAÚDE INFANTIL E PEDIATRIA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ESENFC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mailto:https://www.youtube.com/watch?v=nyvu2euX8tM</dc:title>
  <dc:creator>aperdigao</dc:creator>
  <cp:lastModifiedBy>Regina</cp:lastModifiedBy>
  <cp:revision>65</cp:revision>
  <dcterms:created xsi:type="dcterms:W3CDTF">2015-09-21T11:12:12Z</dcterms:created>
  <dcterms:modified xsi:type="dcterms:W3CDTF">2017-01-04T21:22:45Z</dcterms:modified>
</cp:coreProperties>
</file>