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47"/>
  </p:notesMasterIdLst>
  <p:sldIdLst>
    <p:sldId id="256" r:id="rId2"/>
    <p:sldId id="333" r:id="rId3"/>
    <p:sldId id="260" r:id="rId4"/>
    <p:sldId id="261" r:id="rId5"/>
    <p:sldId id="262" r:id="rId6"/>
    <p:sldId id="263" r:id="rId7"/>
    <p:sldId id="265" r:id="rId8"/>
    <p:sldId id="266" r:id="rId9"/>
    <p:sldId id="336" r:id="rId10"/>
    <p:sldId id="267" r:id="rId11"/>
    <p:sldId id="337" r:id="rId12"/>
    <p:sldId id="268" r:id="rId13"/>
    <p:sldId id="338" r:id="rId14"/>
    <p:sldId id="269" r:id="rId15"/>
    <p:sldId id="271" r:id="rId16"/>
    <p:sldId id="273" r:id="rId17"/>
    <p:sldId id="272" r:id="rId18"/>
    <p:sldId id="275" r:id="rId19"/>
    <p:sldId id="274" r:id="rId20"/>
    <p:sldId id="287" r:id="rId21"/>
    <p:sldId id="288" r:id="rId22"/>
    <p:sldId id="306" r:id="rId23"/>
    <p:sldId id="307" r:id="rId24"/>
    <p:sldId id="308" r:id="rId25"/>
    <p:sldId id="310" r:id="rId26"/>
    <p:sldId id="311" r:id="rId27"/>
    <p:sldId id="312" r:id="rId28"/>
    <p:sldId id="314" r:id="rId29"/>
    <p:sldId id="325" r:id="rId30"/>
    <p:sldId id="326" r:id="rId31"/>
    <p:sldId id="327" r:id="rId32"/>
    <p:sldId id="315" r:id="rId33"/>
    <p:sldId id="316" r:id="rId34"/>
    <p:sldId id="317" r:id="rId35"/>
    <p:sldId id="318" r:id="rId36"/>
    <p:sldId id="320" r:id="rId37"/>
    <p:sldId id="321" r:id="rId38"/>
    <p:sldId id="322" r:id="rId39"/>
    <p:sldId id="323" r:id="rId40"/>
    <p:sldId id="328" r:id="rId41"/>
    <p:sldId id="329" r:id="rId42"/>
    <p:sldId id="339" r:id="rId43"/>
    <p:sldId id="330" r:id="rId44"/>
    <p:sldId id="331" r:id="rId45"/>
    <p:sldId id="332" r:id="rId46"/>
  </p:sldIdLst>
  <p:sldSz cx="9144000" cy="6858000" type="screen4x3"/>
  <p:notesSz cx="6794500" cy="9931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1D616"/>
    <a:srgbClr val="CC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407" autoAdjust="0"/>
    <p:restoredTop sz="67914" autoAdjust="0"/>
  </p:normalViewPr>
  <p:slideViewPr>
    <p:cSldViewPr>
      <p:cViewPr varScale="1">
        <p:scale>
          <a:sx n="53" d="100"/>
          <a:sy n="53" d="100"/>
        </p:scale>
        <p:origin x="1526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FCBD6-3098-490B-BA5B-FBA4A64318EA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4C143-642C-48C7-962C-8C21B7C94B2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4010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275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8506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1970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9295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749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1424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6151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24891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0651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7266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9377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07182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9178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0605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22736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37558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0186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689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13849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29514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59892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29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89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62846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12002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18490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77528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593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25386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89038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51334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7846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95288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39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2029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7198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40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0728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41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691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43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93981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44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03488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45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74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648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2887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2605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0294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4C143-642C-48C7-962C-8C21B7C94B2E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608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439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620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843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493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200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5676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203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33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338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639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4B8DD-D337-48F6-8304-DFD899DBCB1D}" type="datetimeFigureOut">
              <a:rPr lang="pt-PT" smtClean="0"/>
              <a:pPr/>
              <a:t>11/12/2016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786F-409C-4C2E-8566-0EB7E6BDBB3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181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583264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t-PT" sz="2800" dirty="0" smtClean="0">
                <a:latin typeface="Arial Black" pitchFamily="34" charset="0"/>
              </a:rPr>
              <a:t>AFECÇÕES HEMATO – ONCOLÓGICAS NA CRIANÇA</a:t>
            </a:r>
            <a:r>
              <a:rPr lang="pt-PT" sz="2000" dirty="0" smtClean="0">
                <a:latin typeface="Arial Black" pitchFamily="34" charset="0"/>
              </a:rPr>
              <a:t/>
            </a:r>
            <a:br>
              <a:rPr lang="pt-PT" sz="2000" dirty="0" smtClean="0">
                <a:latin typeface="Arial Black" pitchFamily="34" charset="0"/>
              </a:rPr>
            </a:br>
            <a:r>
              <a:rPr lang="pt-PT" sz="2000" dirty="0" smtClean="0">
                <a:latin typeface="Arial Black" pitchFamily="34" charset="0"/>
              </a:rPr>
              <a:t/>
            </a:r>
            <a:br>
              <a:rPr lang="pt-PT" sz="2000" dirty="0" smtClean="0">
                <a:latin typeface="Arial Black" pitchFamily="34" charset="0"/>
              </a:rPr>
            </a:br>
            <a:r>
              <a:rPr lang="pt-PT" sz="2000" dirty="0" smtClean="0">
                <a:latin typeface="Arial Black" pitchFamily="34" charset="0"/>
              </a:rPr>
              <a:t>ESIP 2016 / 2017</a:t>
            </a:r>
            <a:br>
              <a:rPr lang="pt-PT" sz="2000" dirty="0" smtClean="0">
                <a:latin typeface="Arial Black" pitchFamily="34" charset="0"/>
              </a:rPr>
            </a:br>
            <a:r>
              <a:rPr lang="pt-PT" sz="2000" dirty="0" smtClean="0">
                <a:latin typeface="Arial Black" pitchFamily="34" charset="0"/>
              </a:rPr>
              <a:t/>
            </a:r>
            <a:br>
              <a:rPr lang="pt-PT" sz="2000" dirty="0" smtClean="0">
                <a:latin typeface="Arial Black" pitchFamily="34" charset="0"/>
              </a:rPr>
            </a:br>
            <a:r>
              <a:rPr lang="pt-PT" sz="2000" dirty="0">
                <a:latin typeface="Arial Black" pitchFamily="34" charset="0"/>
              </a:rPr>
              <a:t/>
            </a:r>
            <a:br>
              <a:rPr lang="pt-PT" sz="2000" dirty="0">
                <a:latin typeface="Arial Black" pitchFamily="34" charset="0"/>
              </a:rPr>
            </a:br>
            <a:r>
              <a:rPr lang="pt-PT" sz="2000" dirty="0" smtClean="0">
                <a:effectLst/>
                <a:latin typeface="Arial Black" pitchFamily="34" charset="0"/>
              </a:rPr>
              <a:t>Professoras Lurdes Lomba e Regina Amado</a:t>
            </a:r>
            <a:r>
              <a:rPr lang="pt-PT" sz="1600" dirty="0" smtClean="0">
                <a:effectLst/>
                <a:latin typeface="+mn-lt"/>
              </a:rPr>
              <a:t/>
            </a:r>
            <a:br>
              <a:rPr lang="pt-PT" sz="1600" dirty="0" smtClean="0">
                <a:effectLst/>
                <a:latin typeface="+mn-lt"/>
              </a:rPr>
            </a:br>
            <a:r>
              <a:rPr lang="pt-PT" sz="2000" dirty="0" smtClean="0">
                <a:latin typeface="Arial Black" pitchFamily="34" charset="0"/>
              </a:rPr>
              <a:t/>
            </a:r>
            <a:br>
              <a:rPr lang="pt-PT" sz="2000" dirty="0" smtClean="0">
                <a:latin typeface="Arial Black" pitchFamily="34" charset="0"/>
              </a:rPr>
            </a:br>
            <a:r>
              <a:rPr lang="pt-PT" sz="2000" dirty="0" smtClean="0">
                <a:latin typeface="Arial Black" pitchFamily="34" charset="0"/>
              </a:rPr>
              <a:t/>
            </a:r>
            <a:br>
              <a:rPr lang="pt-PT" sz="2000" dirty="0" smtClean="0">
                <a:latin typeface="Arial Black" pitchFamily="34" charset="0"/>
              </a:rPr>
            </a:br>
            <a:endParaRPr lang="pt-PT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3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endParaRPr lang="pt-PT" sz="2000" dirty="0" smtClean="0">
              <a:solidFill>
                <a:srgbClr val="800080"/>
              </a:solidFill>
              <a:latin typeface="Arial Black" pitchFamily="34" charset="0"/>
            </a:endParaRPr>
          </a:p>
          <a:p>
            <a:r>
              <a:rPr lang="pt-PT" sz="2000" dirty="0" smtClean="0">
                <a:solidFill>
                  <a:srgbClr val="800080"/>
                </a:solidFill>
                <a:latin typeface="Arial Black" pitchFamily="34" charset="0"/>
              </a:rPr>
              <a:t>2 - </a:t>
            </a:r>
            <a:r>
              <a:rPr lang="pt-PT" sz="2000" dirty="0">
                <a:solidFill>
                  <a:srgbClr val="800080"/>
                </a:solidFill>
                <a:latin typeface="Arial Black" pitchFamily="34" charset="0"/>
              </a:rPr>
              <a:t>Aumento da destruição das hemácias (hemólise)</a:t>
            </a:r>
          </a:p>
          <a:p>
            <a:pPr marL="109728" indent="0">
              <a:lnSpc>
                <a:spcPct val="150000"/>
              </a:lnSpc>
              <a:buNone/>
            </a:pPr>
            <a:endParaRPr lang="pt-PT" sz="1600" dirty="0" smtClean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 smtClean="0">
                <a:latin typeface="Arial Black" pitchFamily="34" charset="0"/>
              </a:rPr>
              <a:t>TRATAMENTO:</a:t>
            </a:r>
          </a:p>
        </p:txBody>
      </p:sp>
      <p:sp>
        <p:nvSpPr>
          <p:cNvPr id="4" name="Rectângulo 3"/>
          <p:cNvSpPr/>
          <p:nvPr/>
        </p:nvSpPr>
        <p:spPr>
          <a:xfrm>
            <a:off x="683568" y="3140968"/>
            <a:ext cx="7675536" cy="27363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endParaRPr lang="pt-PT" sz="1400" dirty="0">
              <a:solidFill>
                <a:schemeClr val="tx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-   TERAPIA ORAL COM ÁCIDO FÓLICO</a:t>
            </a:r>
          </a:p>
          <a:p>
            <a:pPr>
              <a:lnSpc>
                <a:spcPct val="150000"/>
              </a:lnSpc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-    ESPLENECTOMIA (HABITUALMENTE SÓ DEPOIS DOS 7 ANOS)</a:t>
            </a:r>
          </a:p>
          <a:p>
            <a:pPr>
              <a:lnSpc>
                <a:spcPct val="150000"/>
              </a:lnSpc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-    VACINAÇÃO (COMO MEDIDA PROFILÁTICA DE INFECÇÕES (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Ex</a:t>
            </a:r>
            <a:r>
              <a:rPr lang="pt-PT" sz="1600" dirty="0" err="1">
                <a:solidFill>
                  <a:schemeClr val="tx1"/>
                </a:solidFill>
                <a:latin typeface="Arial Black" pitchFamily="34" charset="0"/>
              </a:rPr>
              <a:t>.:Anti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hemophilus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Anti 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pneumocóccica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Anti hepatite B )</a:t>
            </a:r>
            <a:endParaRPr lang="pt-PT" sz="16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ANTIBIOTERAPIA  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PROFILÁTICA (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Penicilinoterapia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TRANSFUSÕES DE HEMÁCIAS,  DE PLASMA,…)</a:t>
            </a: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marL="109728" lvl="0" indent="0">
              <a:buClr>
                <a:srgbClr val="2DA2BF"/>
              </a:buClr>
              <a:buNone/>
            </a:pPr>
            <a:r>
              <a:rPr lang="pt-PT" sz="2000" dirty="0">
                <a:solidFill>
                  <a:srgbClr val="CC3300"/>
                </a:solidFill>
                <a:latin typeface="Arial Black" pitchFamily="34" charset="0"/>
              </a:rPr>
              <a:t>3 - Perda sanguínea (Agudas/Crónicas</a:t>
            </a:r>
            <a:r>
              <a:rPr lang="pt-PT" sz="2000" dirty="0" smtClean="0">
                <a:solidFill>
                  <a:srgbClr val="CC3300"/>
                </a:solidFill>
                <a:latin typeface="Arial Black" pitchFamily="34" charset="0"/>
              </a:rPr>
              <a:t>)</a:t>
            </a:r>
          </a:p>
          <a:p>
            <a:pPr marL="109728" lvl="0" indent="0">
              <a:buClr>
                <a:srgbClr val="2DA2BF"/>
              </a:buClr>
              <a:buNone/>
            </a:pPr>
            <a:endParaRPr lang="pt-PT" sz="2000" dirty="0" smtClean="0">
              <a:solidFill>
                <a:srgbClr val="CC3300"/>
              </a:solidFill>
              <a:latin typeface="Arial Black" pitchFamily="34" charset="0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pt-PT" sz="2000" dirty="0">
              <a:solidFill>
                <a:srgbClr val="CC3300"/>
              </a:solidFill>
              <a:latin typeface="Arial Black" pitchFamily="34" charset="0"/>
            </a:endParaRPr>
          </a:p>
          <a:p>
            <a:r>
              <a:rPr lang="pt-PT" sz="2400" dirty="0" smtClean="0"/>
              <a:t>refluxo </a:t>
            </a:r>
            <a:r>
              <a:rPr lang="pt-PT" sz="2400" dirty="0" err="1" smtClean="0"/>
              <a:t>gastro-esofágico</a:t>
            </a:r>
            <a:r>
              <a:rPr lang="pt-PT" sz="2400" dirty="0"/>
              <a:t>, </a:t>
            </a:r>
            <a:endParaRPr lang="pt-PT" sz="2400" dirty="0" smtClean="0"/>
          </a:p>
          <a:p>
            <a:r>
              <a:rPr lang="pt-PT" sz="2400" dirty="0" smtClean="0"/>
              <a:t>Intolerância à </a:t>
            </a:r>
            <a:r>
              <a:rPr lang="pt-PT" sz="2400" dirty="0"/>
              <a:t>proteína do leite de vaca </a:t>
            </a:r>
            <a:endParaRPr lang="pt-PT" sz="2400" dirty="0" smtClean="0"/>
          </a:p>
          <a:p>
            <a:r>
              <a:rPr lang="pt-PT" sz="2400" dirty="0" smtClean="0"/>
              <a:t>parasitoses intestinais</a:t>
            </a:r>
          </a:p>
          <a:p>
            <a:r>
              <a:rPr lang="pt-PT" sz="2400" dirty="0" smtClean="0"/>
              <a:t>…</a:t>
            </a:r>
            <a:endParaRPr lang="pt-PT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" y="548680"/>
            <a:ext cx="82296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0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PT" sz="2400" b="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HEMOFILIA</a:t>
            </a:r>
            <a:endParaRPr lang="pt-PT" sz="2400" b="0" dirty="0"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96855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PT" sz="17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Doença </a:t>
            </a:r>
            <a:r>
              <a:rPr lang="pt-PT" sz="17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genético-hereditária que </a:t>
            </a:r>
            <a:r>
              <a:rPr lang="pt-PT" sz="17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se </a:t>
            </a:r>
            <a:r>
              <a:rPr lang="pt-PT" sz="17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caracteriza por </a:t>
            </a:r>
            <a:r>
              <a:rPr lang="pt-PT" sz="17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uma desordem </a:t>
            </a:r>
            <a:r>
              <a:rPr lang="pt-PT" sz="17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no mecanismo de </a:t>
            </a:r>
            <a:r>
              <a:rPr lang="pt-PT" sz="17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coagulação sanguínea </a:t>
            </a:r>
            <a:r>
              <a:rPr lang="pt-PT" sz="17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do sangue e manifesta-se quase exclusivamente no sexo masculino</a:t>
            </a:r>
            <a:r>
              <a:rPr lang="pt-PT" sz="17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.</a:t>
            </a:r>
          </a:p>
          <a:p>
            <a:pPr marL="109728" indent="0">
              <a:lnSpc>
                <a:spcPct val="150000"/>
              </a:lnSpc>
              <a:buNone/>
            </a:pPr>
            <a:endParaRPr lang="pt-PT" sz="1400" dirty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600" dirty="0" smtClean="0">
                <a:latin typeface="Arial Black" pitchFamily="34" charset="0"/>
              </a:rPr>
              <a:t>As desordens severas e herdadas mais frequentes de coagulação são a HEMOFILIA A </a:t>
            </a:r>
            <a:r>
              <a:rPr lang="pt-PT" sz="1600" dirty="0">
                <a:latin typeface="Arial Black" pitchFamily="34" charset="0"/>
              </a:rPr>
              <a:t> </a:t>
            </a:r>
            <a:r>
              <a:rPr lang="pt-PT" sz="1600" dirty="0" smtClean="0">
                <a:latin typeface="Arial Black" pitchFamily="34" charset="0"/>
              </a:rPr>
              <a:t>e a HEMOFILIA B;</a:t>
            </a:r>
          </a:p>
          <a:p>
            <a:endParaRPr lang="pt-PT" sz="1600" dirty="0">
              <a:latin typeface="Arial Black" pitchFamily="34" charset="0"/>
            </a:endParaRPr>
          </a:p>
          <a:p>
            <a:r>
              <a:rPr lang="pt-PT" sz="1600" dirty="0" smtClean="0">
                <a:latin typeface="Arial Black" pitchFamily="34" charset="0"/>
              </a:rPr>
              <a:t>Na HEMOFILIA A, ocorre deficiência do FACTOR  VIII (1 EM 5.000 DE </a:t>
            </a:r>
            <a:r>
              <a:rPr lang="pt-PT" sz="1600" dirty="0" smtClean="0">
                <a:latin typeface="Arial"/>
                <a:cs typeface="Arial"/>
              </a:rPr>
              <a:t>♂)</a:t>
            </a:r>
          </a:p>
          <a:p>
            <a:endParaRPr lang="pt-PT" sz="1600" dirty="0">
              <a:latin typeface="Arial"/>
              <a:cs typeface="Arial"/>
            </a:endParaRPr>
          </a:p>
          <a:p>
            <a:r>
              <a:rPr lang="pt-PT" sz="1600" dirty="0" smtClean="0">
                <a:latin typeface="Arial Black" pitchFamily="34" charset="0"/>
              </a:rPr>
              <a:t>Na </a:t>
            </a:r>
            <a:r>
              <a:rPr lang="pt-PT" sz="1600" dirty="0">
                <a:latin typeface="Arial Black" pitchFamily="34" charset="0"/>
              </a:rPr>
              <a:t>HEMOFILIA </a:t>
            </a:r>
            <a:r>
              <a:rPr lang="pt-PT" sz="1600" dirty="0" smtClean="0">
                <a:latin typeface="Arial Black" pitchFamily="34" charset="0"/>
              </a:rPr>
              <a:t>B, ocorre deficiência do FACTOR  IX </a:t>
            </a:r>
            <a:r>
              <a:rPr lang="pt-PT" sz="1600" dirty="0">
                <a:latin typeface="Arial Black" pitchFamily="34" charset="0"/>
              </a:rPr>
              <a:t>(1 EM </a:t>
            </a:r>
            <a:r>
              <a:rPr lang="pt-PT" sz="1600" dirty="0" smtClean="0">
                <a:latin typeface="Arial Black" pitchFamily="34" charset="0"/>
              </a:rPr>
              <a:t>30.000 </a:t>
            </a:r>
            <a:r>
              <a:rPr lang="pt-PT" sz="1600" dirty="0">
                <a:latin typeface="Arial Black" pitchFamily="34" charset="0"/>
              </a:rPr>
              <a:t>DE </a:t>
            </a:r>
            <a:r>
              <a:rPr lang="pt-PT" sz="1600" dirty="0">
                <a:latin typeface="Arial"/>
                <a:cs typeface="Arial"/>
              </a:rPr>
              <a:t>♂</a:t>
            </a:r>
            <a:r>
              <a:rPr lang="pt-PT" sz="1600" dirty="0" smtClean="0">
                <a:latin typeface="Arial"/>
                <a:cs typeface="Arial"/>
              </a:rPr>
              <a:t>)</a:t>
            </a:r>
          </a:p>
          <a:p>
            <a:endParaRPr lang="pt-PT" sz="1600" dirty="0">
              <a:latin typeface="Arial"/>
              <a:cs typeface="Arial"/>
            </a:endParaRPr>
          </a:p>
          <a:p>
            <a:r>
              <a:rPr lang="pt-PT" sz="1600" dirty="0">
                <a:latin typeface="Arial Black" pitchFamily="34" charset="0"/>
                <a:cs typeface="Arial"/>
              </a:rPr>
              <a:t>C</a:t>
            </a:r>
            <a:r>
              <a:rPr lang="pt-PT" sz="1600" dirty="0" smtClean="0">
                <a:latin typeface="Arial Black" pitchFamily="34" charset="0"/>
                <a:cs typeface="Arial"/>
              </a:rPr>
              <a:t>erca de </a:t>
            </a:r>
            <a:r>
              <a:rPr lang="pt-PT" sz="1600" u="sng" dirty="0" smtClean="0">
                <a:latin typeface="Arial Black" pitchFamily="34" charset="0"/>
                <a:cs typeface="Arial"/>
              </a:rPr>
              <a:t>2/3 de casos </a:t>
            </a:r>
            <a:r>
              <a:rPr lang="pt-PT" sz="1600" dirty="0" smtClean="0">
                <a:latin typeface="Arial Black" pitchFamily="34" charset="0"/>
                <a:cs typeface="Arial"/>
              </a:rPr>
              <a:t>novos tem </a:t>
            </a:r>
            <a:r>
              <a:rPr lang="pt-PT" sz="1600" u="sng" dirty="0" smtClean="0">
                <a:latin typeface="Arial Black" pitchFamily="34" charset="0"/>
                <a:cs typeface="Arial"/>
              </a:rPr>
              <a:t>história  familiar </a:t>
            </a:r>
            <a:r>
              <a:rPr lang="pt-PT" sz="1600" dirty="0" smtClean="0">
                <a:latin typeface="Arial Black" pitchFamily="34" charset="0"/>
                <a:cs typeface="Arial"/>
              </a:rPr>
              <a:t>de hemofilia</a:t>
            </a:r>
          </a:p>
          <a:p>
            <a:endParaRPr lang="pt-PT" sz="1600" dirty="0">
              <a:latin typeface="Arial Black" pitchFamily="34" charset="0"/>
              <a:cs typeface="Arial"/>
            </a:endParaRPr>
          </a:p>
          <a:p>
            <a:r>
              <a:rPr lang="pt-PT" sz="1600" dirty="0" smtClean="0">
                <a:latin typeface="Arial Black" pitchFamily="34" charset="0"/>
                <a:cs typeface="Arial"/>
              </a:rPr>
              <a:t>Diagnóstico pré-natal com análise do DNA</a:t>
            </a:r>
          </a:p>
          <a:p>
            <a:pPr marL="109728" indent="0">
              <a:buNone/>
            </a:pPr>
            <a:endParaRPr lang="pt-PT" sz="1400" dirty="0" smtClean="0">
              <a:latin typeface="Arial"/>
              <a:cs typeface="Arial"/>
            </a:endParaRPr>
          </a:p>
          <a:p>
            <a:endParaRPr lang="pt-PT" sz="1400" dirty="0">
              <a:latin typeface="Arial"/>
              <a:cs typeface="Arial"/>
            </a:endParaRPr>
          </a:p>
          <a:p>
            <a:endParaRPr lang="pt-PT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95536" y="1825624"/>
            <a:ext cx="8119814" cy="4699719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t-PT" sz="3300" b="1" dirty="0">
                <a:solidFill>
                  <a:schemeClr val="accent2">
                    <a:lumMod val="75000"/>
                  </a:schemeClr>
                </a:solidFill>
              </a:rPr>
              <a:t>Sintomas mais </a:t>
            </a:r>
            <a:r>
              <a:rPr lang="pt-PT" sz="3300" b="1" dirty="0" smtClean="0">
                <a:solidFill>
                  <a:schemeClr val="accent2">
                    <a:lumMod val="75000"/>
                  </a:schemeClr>
                </a:solidFill>
              </a:rPr>
              <a:t>frequentes  </a:t>
            </a:r>
            <a:endParaRPr lang="pt-PT" sz="33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t-PT" sz="2400" dirty="0"/>
          </a:p>
          <a:p>
            <a:pPr marL="109728" indent="0">
              <a:buNone/>
            </a:pPr>
            <a:r>
              <a:rPr lang="pt-PT" sz="2600" dirty="0"/>
              <a:t>Um pequeno traumatismo pode levar a:   </a:t>
            </a:r>
          </a:p>
          <a:p>
            <a:r>
              <a:rPr lang="pt-PT" sz="2600" dirty="0"/>
              <a:t>Hematomas   </a:t>
            </a:r>
          </a:p>
          <a:p>
            <a:r>
              <a:rPr lang="pt-PT" sz="2600" dirty="0"/>
              <a:t>Dor intensa   </a:t>
            </a:r>
          </a:p>
          <a:p>
            <a:r>
              <a:rPr lang="pt-PT" sz="2600" dirty="0"/>
              <a:t>Hemartrose </a:t>
            </a:r>
          </a:p>
          <a:p>
            <a:r>
              <a:rPr lang="pt-PT" sz="2600" dirty="0"/>
              <a:t>Episódios hemorrágicos importantes em órgãos vitais e </a:t>
            </a:r>
            <a:r>
              <a:rPr lang="pt-PT" sz="2600" dirty="0" smtClean="0"/>
              <a:t>músculos</a:t>
            </a:r>
          </a:p>
          <a:p>
            <a:pPr marL="109728" indent="0">
              <a:buNone/>
            </a:pPr>
            <a:endParaRPr lang="pt-PT" dirty="0" smtClean="0"/>
          </a:p>
          <a:p>
            <a:pPr marL="109728" indent="0">
              <a:buNone/>
            </a:pPr>
            <a:endParaRPr lang="pt-PT" dirty="0"/>
          </a:p>
          <a:p>
            <a:pPr>
              <a:buFontTx/>
              <a:buChar char="-"/>
            </a:pPr>
            <a:r>
              <a:rPr lang="pt-PT" sz="2100" b="1" dirty="0" smtClean="0"/>
              <a:t>A MAIORIA DAS CRIANÇAS COMEÇA A APRESENTAR SINTOMATOLOGIA, NO FINAL DO 1º ANO DEPOIS DE COMEÇAREM A ANDAR </a:t>
            </a:r>
          </a:p>
          <a:p>
            <a:pPr>
              <a:buFontTx/>
              <a:buChar char="-"/>
            </a:pPr>
            <a:endParaRPr lang="pt-PT" sz="2100" b="1" dirty="0" smtClean="0"/>
          </a:p>
          <a:p>
            <a:pPr marL="109728" indent="0">
              <a:buNone/>
            </a:pPr>
            <a:r>
              <a:rPr lang="pt-PT" sz="2100" b="1" dirty="0" smtClean="0"/>
              <a:t>- 40% DOS CASOS MANIFESTAN-SE NO PERIODO NEONATAL (HEMORRAGIA INTRACRANIANA, GOTEJAMENTO PROLONGADO DE SANGUE APÓS PUNÇÃO VENOSA</a:t>
            </a:r>
          </a:p>
          <a:p>
            <a:pPr marL="109728" indent="0">
              <a:buNone/>
            </a:pP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229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16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PT" sz="24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HEMOFILIA</a:t>
            </a:r>
            <a:endParaRPr lang="pt-PT" sz="2400" dirty="0"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11560" y="980728"/>
            <a:ext cx="8085584" cy="56886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1800" dirty="0" smtClean="0">
                <a:latin typeface="Arial Black" pitchFamily="34" charset="0"/>
              </a:rPr>
              <a:t>CLASSIFICAÇÃO E CARACTERÍSTICAS CLÍNICAS:</a:t>
            </a:r>
          </a:p>
          <a:p>
            <a:pPr>
              <a:lnSpc>
                <a:spcPct val="150000"/>
              </a:lnSpc>
            </a:pPr>
            <a:endParaRPr lang="pt-PT" sz="700" dirty="0" smtClean="0">
              <a:latin typeface="Arial Black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 smtClean="0">
                <a:solidFill>
                  <a:srgbClr val="FF0000"/>
                </a:solidFill>
                <a:latin typeface="Arial Black" pitchFamily="34" charset="0"/>
              </a:rPr>
              <a:t>SEVERA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>
                <a:latin typeface="Arial Black" pitchFamily="34" charset="0"/>
              </a:rPr>
              <a:t>existe </a:t>
            </a:r>
            <a:r>
              <a:rPr lang="pt-PT" sz="1600" dirty="0" smtClean="0">
                <a:latin typeface="Arial Black" pitchFamily="34" charset="0"/>
              </a:rPr>
              <a:t>menos de 1%  </a:t>
            </a:r>
            <a:r>
              <a:rPr lang="pt-PT" sz="1600" dirty="0">
                <a:latin typeface="Arial Black" pitchFamily="34" charset="0"/>
              </a:rPr>
              <a:t>de   </a:t>
            </a:r>
            <a:r>
              <a:rPr lang="pt-PT" sz="1600" dirty="0" smtClean="0">
                <a:latin typeface="Arial Black" pitchFamily="34" charset="0"/>
              </a:rPr>
              <a:t>factor </a:t>
            </a:r>
            <a:r>
              <a:rPr lang="pt-PT" sz="1600" dirty="0">
                <a:latin typeface="Arial Black" pitchFamily="34" charset="0"/>
              </a:rPr>
              <a:t>de </a:t>
            </a:r>
            <a:r>
              <a:rPr lang="pt-PT" sz="1600" dirty="0" smtClean="0">
                <a:latin typeface="Arial Black" pitchFamily="34" charset="0"/>
              </a:rPr>
              <a:t>coagulação ( </a:t>
            </a:r>
            <a:r>
              <a:rPr lang="pt-PT" sz="1600" dirty="0">
                <a:latin typeface="Arial Black" pitchFamily="34" charset="0"/>
              </a:rPr>
              <a:t>VIII ou IX )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pt-PT" sz="600" dirty="0" smtClean="0">
              <a:latin typeface="Arial Black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 smtClean="0">
                <a:latin typeface="Arial Black" pitchFamily="34" charset="0"/>
              </a:rPr>
              <a:t>SANGRAMENTO ESPONTÂNEO RECORRENTE  NO MUSCULO E NA ARTICULAÇÃO , QUE PODE LEVAR À ARTRITE INCAPACITANTE</a:t>
            </a:r>
          </a:p>
          <a:p>
            <a:pPr lvl="1">
              <a:lnSpc>
                <a:spcPct val="150000"/>
              </a:lnSpc>
            </a:pPr>
            <a:endParaRPr lang="pt-PT" sz="700" dirty="0">
              <a:latin typeface="Arial Black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 smtClean="0">
                <a:solidFill>
                  <a:srgbClr val="FF0000"/>
                </a:solidFill>
                <a:latin typeface="Arial Black" pitchFamily="34" charset="0"/>
              </a:rPr>
              <a:t>MODERADA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>
                <a:latin typeface="Arial Black" pitchFamily="34" charset="0"/>
              </a:rPr>
              <a:t>existe de  </a:t>
            </a:r>
            <a:r>
              <a:rPr lang="pt-PT" sz="1600" dirty="0" smtClean="0">
                <a:latin typeface="Arial Black" pitchFamily="34" charset="0"/>
              </a:rPr>
              <a:t>1 </a:t>
            </a:r>
            <a:r>
              <a:rPr lang="pt-PT" sz="1600" dirty="0">
                <a:latin typeface="Arial Black" pitchFamily="34" charset="0"/>
              </a:rPr>
              <a:t>a </a:t>
            </a:r>
            <a:r>
              <a:rPr lang="pt-PT" sz="1600" dirty="0" smtClean="0">
                <a:latin typeface="Arial Black" pitchFamily="34" charset="0"/>
              </a:rPr>
              <a:t>5</a:t>
            </a:r>
            <a:r>
              <a:rPr lang="pt-PT" sz="1600" dirty="0">
                <a:latin typeface="Arial Black" pitchFamily="34" charset="0"/>
              </a:rPr>
              <a:t>%  de   </a:t>
            </a:r>
            <a:r>
              <a:rPr lang="pt-PT" sz="1600" dirty="0" smtClean="0">
                <a:latin typeface="Arial Black" pitchFamily="34" charset="0"/>
              </a:rPr>
              <a:t>factor </a:t>
            </a:r>
            <a:r>
              <a:rPr lang="pt-PT" sz="1600" dirty="0">
                <a:latin typeface="Arial Black" pitchFamily="34" charset="0"/>
              </a:rPr>
              <a:t>de </a:t>
            </a:r>
            <a:r>
              <a:rPr lang="pt-PT" sz="1600" dirty="0" smtClean="0">
                <a:latin typeface="Arial Black" pitchFamily="34" charset="0"/>
              </a:rPr>
              <a:t>coagulação ( </a:t>
            </a:r>
            <a:r>
              <a:rPr lang="pt-PT" sz="1600" dirty="0">
                <a:latin typeface="Arial Black" pitchFamily="34" charset="0"/>
              </a:rPr>
              <a:t>VIII ou IX )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pt-PT" sz="300" dirty="0" smtClean="0">
              <a:latin typeface="Arial Black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 smtClean="0">
                <a:latin typeface="Arial Black" pitchFamily="34" charset="0"/>
              </a:rPr>
              <a:t>SANGRAMENTO APÓS TRAUMA PEQUENO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pt-PT" sz="900" dirty="0" smtClean="0">
              <a:latin typeface="Arial Black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 smtClean="0">
                <a:solidFill>
                  <a:srgbClr val="FF0000"/>
                </a:solidFill>
                <a:latin typeface="Arial Black" pitchFamily="34" charset="0"/>
              </a:rPr>
              <a:t>LEVE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>
                <a:latin typeface="Arial Black" pitchFamily="34" charset="0"/>
              </a:rPr>
              <a:t>existe de  5 a 25%  de   </a:t>
            </a:r>
            <a:r>
              <a:rPr lang="pt-PT" sz="1600" dirty="0" smtClean="0">
                <a:latin typeface="Arial Black" pitchFamily="34" charset="0"/>
              </a:rPr>
              <a:t>factor </a:t>
            </a:r>
            <a:r>
              <a:rPr lang="pt-PT" sz="1600" dirty="0">
                <a:latin typeface="Arial Black" pitchFamily="34" charset="0"/>
              </a:rPr>
              <a:t>de </a:t>
            </a:r>
            <a:r>
              <a:rPr lang="pt-PT" sz="1600" dirty="0" smtClean="0">
                <a:latin typeface="Arial Black" pitchFamily="34" charset="0"/>
              </a:rPr>
              <a:t>coagulação ( VIII </a:t>
            </a:r>
            <a:r>
              <a:rPr lang="pt-PT" sz="1600" dirty="0">
                <a:latin typeface="Arial Black" pitchFamily="34" charset="0"/>
              </a:rPr>
              <a:t>ou IX )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pt-PT" sz="100" dirty="0" smtClean="0">
              <a:latin typeface="Arial Black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pt-PT" sz="1600" dirty="0" smtClean="0">
                <a:latin typeface="Arial Black" pitchFamily="34" charset="0"/>
              </a:rPr>
              <a:t>SANGRAMENTO APÓS CIRURGIA</a:t>
            </a:r>
          </a:p>
        </p:txBody>
      </p:sp>
    </p:spTree>
    <p:extLst>
      <p:ext uri="{BB962C8B-B14F-4D97-AF65-F5344CB8AC3E}">
        <p14:creationId xmlns:p14="http://schemas.microsoft.com/office/powerpoint/2010/main" val="3428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85192" y="9461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t-PT" sz="2400" b="0" dirty="0">
                <a:solidFill>
                  <a:schemeClr val="tx1"/>
                </a:solidFill>
                <a:effectLst/>
                <a:latin typeface="Arial Black" pitchFamily="34" charset="0"/>
              </a:rPr>
              <a:t>HEMOFILIA</a:t>
            </a:r>
            <a:endParaRPr lang="pt-PT" sz="2400" b="0" dirty="0">
              <a:solidFill>
                <a:schemeClr val="tx1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67544" y="692109"/>
            <a:ext cx="8229600" cy="5098571"/>
          </a:xfrm>
        </p:spPr>
        <p:txBody>
          <a:bodyPr>
            <a:normAutofit/>
          </a:bodyPr>
          <a:lstStyle/>
          <a:p>
            <a:r>
              <a:rPr lang="pt-PT" sz="1600" dirty="0" smtClean="0">
                <a:solidFill>
                  <a:srgbClr val="FF0000"/>
                </a:solidFill>
                <a:latin typeface="Arial Black" pitchFamily="34" charset="0"/>
              </a:rPr>
              <a:t>TRATAMENTO E ASSISTENCIA DE ENFERMAGEM</a:t>
            </a:r>
          </a:p>
          <a:p>
            <a:endParaRPr lang="pt-PT" sz="1600" dirty="0">
              <a:latin typeface="Arial Black" pitchFamily="34" charset="0"/>
            </a:endParaRPr>
          </a:p>
          <a:p>
            <a:pPr marL="109728" indent="0">
              <a:buNone/>
            </a:pPr>
            <a:endParaRPr lang="pt-PT" sz="1600" dirty="0">
              <a:latin typeface="Arial Black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179512" y="1412776"/>
            <a:ext cx="8640960" cy="5184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Administração imediata de concentrado de factor VIII (se hemofilia A) ou de factor IX (se 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hemof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. B) sempre que houver sangramento;</a:t>
            </a:r>
          </a:p>
          <a:p>
            <a:pPr algn="just"/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Se o factor VIII ou IX não estiverem disponíveis,  é 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adm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.  derivados de plasma;</a:t>
            </a:r>
          </a:p>
          <a:p>
            <a:pPr marL="171450" indent="-171450" algn="just">
              <a:buFontTx/>
              <a:buChar char="-"/>
            </a:pPr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Profilaxia de FVIII  / FIX a todas as crianças com hemofilia grave para prevenir lesão articular crónica;</a:t>
            </a:r>
          </a:p>
          <a:p>
            <a:pPr algn="just"/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Para procedimentos cirúrgicos é necessário monitorizar com antecedência (2 semanas) os níveis plasmáticos;</a:t>
            </a:r>
          </a:p>
          <a:p>
            <a:pPr marL="171450" indent="-171450" algn="just">
              <a:buFontTx/>
              <a:buChar char="-"/>
            </a:pPr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u="sng" dirty="0" smtClean="0">
                <a:solidFill>
                  <a:schemeClr val="tx1"/>
                </a:solidFill>
                <a:latin typeface="Arial Black" pitchFamily="34" charset="0"/>
              </a:rPr>
              <a:t>Evitar injecções intramusculares, aspirina, drogas anti-inflamatórias não esteróides; </a:t>
            </a:r>
          </a:p>
          <a:p>
            <a:pPr marL="171450" indent="-171450" algn="just">
              <a:buFontTx/>
              <a:buChar char="-"/>
            </a:pPr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Fisioterapia para preservar função muscular e evitar lesões decorrentes da imobilização;</a:t>
            </a:r>
          </a:p>
          <a:p>
            <a:pPr marL="171450" indent="-171450" algn="just">
              <a:buFontTx/>
              <a:buChar char="-"/>
            </a:pPr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Apoio da equipa multidisciplinar  às crianças e famílias / grupos de apoio;</a:t>
            </a:r>
          </a:p>
          <a:p>
            <a:pPr marL="171450" indent="-171450" algn="just">
              <a:buFontTx/>
              <a:buChar char="-"/>
            </a:pPr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R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isco de infecções transmitidas pelas transfusões (hepatite, HIV….)</a:t>
            </a:r>
          </a:p>
        </p:txBody>
      </p:sp>
    </p:spTree>
    <p:extLst>
      <p:ext uri="{BB962C8B-B14F-4D97-AF65-F5344CB8AC3E}">
        <p14:creationId xmlns:p14="http://schemas.microsoft.com/office/powerpoint/2010/main" val="224634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t-PT" sz="2400" b="0" dirty="0" smtClean="0">
                <a:solidFill>
                  <a:srgbClr val="FF0000"/>
                </a:solidFill>
                <a:effectLst/>
                <a:latin typeface="Arial Black" pitchFamily="34" charset="0"/>
              </a:rPr>
              <a:t>TROMBOCITOPENIA</a:t>
            </a:r>
            <a:endParaRPr lang="pt-PT" sz="2400" b="0" dirty="0"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0" y="1736812"/>
            <a:ext cx="9036496" cy="4954555"/>
          </a:xfrm>
        </p:spPr>
        <p:txBody>
          <a:bodyPr/>
          <a:lstStyle/>
          <a:p>
            <a:r>
              <a:rPr lang="pt-PT" sz="1800" dirty="0">
                <a:latin typeface="Arial Black" pitchFamily="34" charset="0"/>
              </a:rPr>
              <a:t>Consiste </a:t>
            </a:r>
            <a:r>
              <a:rPr lang="pt-PT" sz="1800" dirty="0" smtClean="0">
                <a:latin typeface="Arial Black" pitchFamily="34" charset="0"/>
              </a:rPr>
              <a:t>na </a:t>
            </a:r>
            <a:r>
              <a:rPr lang="pt-PT" sz="1800" dirty="0">
                <a:latin typeface="Arial Black" pitchFamily="34" charset="0"/>
              </a:rPr>
              <a:t>redução do número de plaquetas no </a:t>
            </a:r>
            <a:r>
              <a:rPr lang="pt-PT" sz="1800" dirty="0" smtClean="0">
                <a:latin typeface="Arial Black" pitchFamily="34" charset="0"/>
              </a:rPr>
              <a:t>sangue (Quando </a:t>
            </a:r>
            <a:r>
              <a:rPr lang="pt-PT" sz="1800" dirty="0">
                <a:latin typeface="Arial Black" pitchFamily="34" charset="0"/>
              </a:rPr>
              <a:t>a quantidade de plaquetas no sangue é inferior a </a:t>
            </a:r>
            <a:r>
              <a:rPr lang="pt-PT" sz="1800" dirty="0" smtClean="0">
                <a:latin typeface="Arial Black" pitchFamily="34" charset="0"/>
              </a:rPr>
              <a:t>150.000/mm³). </a:t>
            </a:r>
          </a:p>
          <a:p>
            <a:endParaRPr lang="pt-PT" sz="1800" dirty="0" smtClean="0">
              <a:latin typeface="Arial Black" pitchFamily="34" charset="0"/>
            </a:endParaRPr>
          </a:p>
          <a:p>
            <a:r>
              <a:rPr lang="pt-PT" sz="1800" dirty="0" smtClean="0">
                <a:latin typeface="Arial Black" pitchFamily="34" charset="0"/>
              </a:rPr>
              <a:t>A </a:t>
            </a:r>
            <a:r>
              <a:rPr lang="pt-PT" sz="1800" dirty="0">
                <a:latin typeface="Arial Black" pitchFamily="34" charset="0"/>
              </a:rPr>
              <a:t>manifestação clássica da trombocitopenia sintomática é </a:t>
            </a:r>
            <a:r>
              <a:rPr lang="pt-PT" sz="1800" dirty="0" smtClean="0">
                <a:latin typeface="Arial Black" pitchFamily="34" charset="0"/>
              </a:rPr>
              <a:t>a hemorragia.</a:t>
            </a:r>
          </a:p>
          <a:p>
            <a:endParaRPr lang="pt-PT" sz="1800" dirty="0">
              <a:latin typeface="Arial Black" pitchFamily="34" charset="0"/>
            </a:endParaRPr>
          </a:p>
          <a:p>
            <a:endParaRPr lang="pt-PT" sz="1800" dirty="0" smtClean="0"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pt-PT" sz="1800" dirty="0">
                <a:latin typeface="Arial Black" pitchFamily="34" charset="0"/>
              </a:rPr>
              <a:t>	</a:t>
            </a:r>
            <a:r>
              <a:rPr lang="pt-PT" sz="1800" dirty="0" smtClean="0">
                <a:latin typeface="Arial Black" pitchFamily="34" charset="0"/>
              </a:rPr>
              <a:t>Trombocitopenia grave – </a:t>
            </a:r>
            <a:r>
              <a:rPr lang="pt-PT" sz="1800" dirty="0" smtClean="0">
                <a:solidFill>
                  <a:prstClr val="black"/>
                </a:solidFill>
                <a:latin typeface="Arial Black" pitchFamily="34" charset="0"/>
              </a:rPr>
              <a:t>plaquetas </a:t>
            </a:r>
            <a:r>
              <a:rPr lang="pt-PT" sz="1800" b="1" dirty="0" smtClean="0">
                <a:solidFill>
                  <a:prstClr val="black"/>
                </a:solidFill>
                <a:latin typeface="Arial"/>
                <a:cs typeface="Arial"/>
              </a:rPr>
              <a:t>&lt; </a:t>
            </a:r>
            <a:r>
              <a:rPr lang="pt-PT" sz="1800" b="1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pt-PT" sz="1800" b="1" dirty="0" smtClean="0">
                <a:solidFill>
                  <a:prstClr val="black"/>
                </a:solidFill>
                <a:latin typeface="Arial"/>
                <a:cs typeface="Arial"/>
              </a:rPr>
              <a:t>0.000/mm³ </a:t>
            </a:r>
            <a:endParaRPr lang="pt-PT" sz="1800" b="1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pt-PT" sz="1800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(risco de sangramento espontâneo)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PT" sz="1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pt-PT" sz="18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pt-PT" sz="1800" dirty="0" smtClean="0">
                <a:solidFill>
                  <a:prstClr val="black"/>
                </a:solidFill>
                <a:latin typeface="Arial Black" pitchFamily="34" charset="0"/>
              </a:rPr>
              <a:t>Trombocitopenia moderada– </a:t>
            </a:r>
            <a:r>
              <a:rPr lang="pt-PT" sz="1800" dirty="0">
                <a:solidFill>
                  <a:prstClr val="black"/>
                </a:solidFill>
                <a:latin typeface="Arial Black" pitchFamily="34" charset="0"/>
              </a:rPr>
              <a:t>plaquetas </a:t>
            </a:r>
            <a:r>
              <a:rPr lang="pt-PT" sz="1800" dirty="0" smtClean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pt-PT" sz="1800" b="1" dirty="0" smtClean="0">
                <a:solidFill>
                  <a:prstClr val="black"/>
                </a:solidFill>
                <a:latin typeface="Arial"/>
                <a:cs typeface="Arial"/>
              </a:rPr>
              <a:t>20 - 50 000/mm³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pt-PT" sz="1800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(risco de sangramento excessivo durante cirurgias ou trauma mas baixo risco de 	</a:t>
            </a:r>
            <a:r>
              <a:rPr lang="pt-PT" sz="1800" dirty="0" err="1" smtClean="0">
                <a:solidFill>
                  <a:prstClr val="black"/>
                </a:solidFill>
                <a:latin typeface="Arial"/>
                <a:cs typeface="Arial"/>
              </a:rPr>
              <a:t>sang</a:t>
            </a:r>
            <a:r>
              <a:rPr lang="pt-PT" sz="18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 	espontâneo)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PT" sz="1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pt-PT" sz="18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pt-PT" sz="1800" dirty="0" smtClean="0">
                <a:solidFill>
                  <a:prstClr val="black"/>
                </a:solidFill>
                <a:latin typeface="Arial Black" pitchFamily="34" charset="0"/>
              </a:rPr>
              <a:t>Trombocitopenia leve– </a:t>
            </a:r>
            <a:r>
              <a:rPr lang="pt-PT" sz="1800" dirty="0">
                <a:solidFill>
                  <a:prstClr val="black"/>
                </a:solidFill>
                <a:latin typeface="Arial Black" pitchFamily="34" charset="0"/>
              </a:rPr>
              <a:t>plaquetas </a:t>
            </a: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 50 – </a:t>
            </a:r>
            <a:r>
              <a:rPr lang="pt-PT" sz="1800" dirty="0">
                <a:solidFill>
                  <a:prstClr val="black"/>
                </a:solidFill>
                <a:latin typeface="Arial"/>
                <a:cs typeface="Arial"/>
              </a:rPr>
              <a:t>150 000/mm³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pt-PT" sz="1800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pt-PT" sz="1800" dirty="0" smtClean="0">
                <a:solidFill>
                  <a:prstClr val="black"/>
                </a:solidFill>
                <a:latin typeface="Arial"/>
                <a:cs typeface="Arial"/>
              </a:rPr>
              <a:t>(baixo risco de sangramento após trauma ou cirurgia) 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PT" sz="16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PT" sz="1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PT" sz="1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pt-PT" sz="14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1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PT" sz="2400" b="0" dirty="0">
                <a:solidFill>
                  <a:srgbClr val="FF0000"/>
                </a:solidFill>
                <a:effectLst/>
                <a:latin typeface="Arial Black" pitchFamily="34" charset="0"/>
              </a:rPr>
              <a:t>TROMBOCITOPENIA</a:t>
            </a:r>
            <a:endParaRPr lang="pt-PT" sz="2400" b="0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pt-PT" sz="1600" dirty="0" smtClean="0">
                <a:latin typeface="Arial Black" pitchFamily="34" charset="0"/>
              </a:rPr>
              <a:t>CARACTERISTICAS CLÍNICAS</a:t>
            </a:r>
          </a:p>
          <a:p>
            <a:endParaRPr lang="pt-PT" sz="1600" dirty="0">
              <a:latin typeface="Arial Black" pitchFamily="34" charset="0"/>
            </a:endParaRPr>
          </a:p>
          <a:p>
            <a:pPr lvl="1"/>
            <a:r>
              <a:rPr lang="pt-PT" sz="1600" dirty="0" smtClean="0">
                <a:latin typeface="Arial Black" pitchFamily="34" charset="0"/>
              </a:rPr>
              <a:t>- Manifesta-se entre 2 a 10 anos, frequente/ depois de 1 a 2 semanas de infecção viral;</a:t>
            </a:r>
          </a:p>
          <a:p>
            <a:pPr lvl="1"/>
            <a:endParaRPr lang="pt-PT" sz="1600" dirty="0" smtClean="0">
              <a:latin typeface="Arial Black" pitchFamily="34" charset="0"/>
            </a:endParaRPr>
          </a:p>
          <a:p>
            <a:pPr lvl="1"/>
            <a:endParaRPr lang="pt-PT" sz="1600" dirty="0">
              <a:latin typeface="Arial Black" pitchFamily="34" charset="0"/>
            </a:endParaRPr>
          </a:p>
          <a:p>
            <a:pPr lvl="1"/>
            <a:r>
              <a:rPr lang="pt-PT" sz="1600" dirty="0" smtClean="0">
                <a:latin typeface="Arial Black" pitchFamily="34" charset="0"/>
              </a:rPr>
              <a:t>- Desenvolve-se petéquias e púrpura, além de hematomas superficiais;</a:t>
            </a:r>
          </a:p>
          <a:p>
            <a:pPr lvl="1"/>
            <a:endParaRPr lang="pt-PT" sz="1600" dirty="0" smtClean="0">
              <a:latin typeface="Arial Black" pitchFamily="34" charset="0"/>
            </a:endParaRPr>
          </a:p>
          <a:p>
            <a:pPr lvl="1"/>
            <a:endParaRPr lang="pt-PT" sz="1600" dirty="0">
              <a:latin typeface="Arial Black" pitchFamily="34" charset="0"/>
            </a:endParaRPr>
          </a:p>
          <a:p>
            <a:pPr lvl="1"/>
            <a:r>
              <a:rPr lang="pt-PT" sz="1600" dirty="0" smtClean="0">
                <a:latin typeface="Arial Black" pitchFamily="34" charset="0"/>
              </a:rPr>
              <a:t>- Epistaxe, sangramento de mucosas;</a:t>
            </a:r>
          </a:p>
          <a:p>
            <a:pPr lvl="1"/>
            <a:endParaRPr lang="pt-PT" sz="1600" dirty="0" smtClean="0">
              <a:latin typeface="Arial Black" pitchFamily="34" charset="0"/>
            </a:endParaRPr>
          </a:p>
          <a:p>
            <a:pPr lvl="1"/>
            <a:endParaRPr lang="pt-PT" sz="1600" dirty="0">
              <a:latin typeface="Arial Black" pitchFamily="34" charset="0"/>
            </a:endParaRPr>
          </a:p>
          <a:p>
            <a:pPr lvl="1"/>
            <a:r>
              <a:rPr lang="pt-PT" sz="1600" dirty="0" smtClean="0">
                <a:latin typeface="Arial Black" pitchFamily="34" charset="0"/>
              </a:rPr>
              <a:t>- Pode ocorrer em situações de: doença cardíaca congénita, hemangioma gigante, anemia, infiltração medular (leucemia), induzida por drogas (quimioterápicos, alguns antibióticos, diuréticos, ….).</a:t>
            </a:r>
          </a:p>
          <a:p>
            <a:pPr marL="393192" lvl="1" indent="0">
              <a:buNone/>
            </a:pPr>
            <a:endParaRPr lang="pt-PT" sz="1400" dirty="0" smtClean="0">
              <a:latin typeface="Arial Black" pitchFamily="34" charset="0"/>
            </a:endParaRPr>
          </a:p>
          <a:p>
            <a:pPr marL="393192" lvl="1" indent="0">
              <a:buNone/>
            </a:pPr>
            <a:endParaRPr lang="pt-PT" sz="1400" dirty="0">
              <a:latin typeface="Arial Black" pitchFamily="34" charset="0"/>
            </a:endParaRPr>
          </a:p>
          <a:p>
            <a:pPr lvl="1">
              <a:buClr>
                <a:srgbClr val="2DA2BF"/>
              </a:buClr>
            </a:pPr>
            <a:endParaRPr lang="pt-PT" sz="1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PT" sz="1800" dirty="0">
                <a:solidFill>
                  <a:srgbClr val="FF0000"/>
                </a:solidFill>
                <a:effectLst/>
                <a:latin typeface="Arial Black" pitchFamily="34" charset="0"/>
              </a:rPr>
              <a:t>TROMBOCITOPENIA</a:t>
            </a:r>
            <a:endParaRPr lang="pt-PT" sz="3600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pt-PT" sz="1600" dirty="0" smtClean="0">
                <a:latin typeface="Arial Black" pitchFamily="34" charset="0"/>
              </a:rPr>
              <a:t>CONDUTA E TRATAMENTO</a:t>
            </a:r>
          </a:p>
          <a:p>
            <a:pPr marL="109728" indent="0">
              <a:buNone/>
            </a:pPr>
            <a:endParaRPr lang="pt-PT" sz="18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>
                <a:latin typeface="Arial Black" pitchFamily="34" charset="0"/>
              </a:rPr>
              <a:t>	</a:t>
            </a:r>
            <a:r>
              <a:rPr lang="pt-PT" sz="1800" dirty="0" smtClean="0">
                <a:latin typeface="Arial Black" pitchFamily="34" charset="0"/>
              </a:rPr>
              <a:t>- Em 80% das crianças é uma situação benigna e autolimitada 	com remissão  dentro de 6 a 8 semanas;</a:t>
            </a:r>
          </a:p>
          <a:p>
            <a:pPr marL="109728" indent="0">
              <a:buNone/>
            </a:pPr>
            <a:endParaRPr lang="pt-PT" sz="18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1800" dirty="0" smtClean="0">
                <a:latin typeface="Arial Black" pitchFamily="34" charset="0"/>
              </a:rPr>
              <a:t>	- Nem sempre é necessário terapia;</a:t>
            </a:r>
          </a:p>
          <a:p>
            <a:pPr marL="109728" indent="0">
              <a:buNone/>
            </a:pPr>
            <a:endParaRPr lang="pt-PT" sz="18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1800" dirty="0" smtClean="0">
                <a:latin typeface="Arial Black" pitchFamily="34" charset="0"/>
              </a:rPr>
              <a:t>	- Prednisolona oral ou imunoglobulina intravenosa</a:t>
            </a:r>
          </a:p>
          <a:p>
            <a:pPr marL="109728" indent="0">
              <a:buNone/>
            </a:pPr>
            <a:endParaRPr lang="pt-PT" sz="18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1800" dirty="0" smtClean="0">
                <a:latin typeface="Arial Black" pitchFamily="34" charset="0"/>
              </a:rPr>
              <a:t>	- Em 20% a contagem das plaquetas permanece baixa após 6 meses              trombocitopenia crónica</a:t>
            </a:r>
          </a:p>
          <a:p>
            <a:pPr marL="109728" indent="0">
              <a:buNone/>
            </a:pPr>
            <a:endParaRPr lang="pt-PT" sz="18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1800" dirty="0" smtClean="0">
                <a:latin typeface="Arial Black" pitchFamily="34" charset="0"/>
              </a:rPr>
              <a:t>	- Evitar  que a criança pratique desporto de contacto e/ou 	traumas até normalização  da contagem das plaquetas;</a:t>
            </a:r>
          </a:p>
          <a:p>
            <a:pPr marL="393192" lvl="1" indent="0">
              <a:buNone/>
            </a:pPr>
            <a:endParaRPr lang="pt-PT" sz="1400" dirty="0">
              <a:latin typeface="Arial Black" pitchFamily="34" charset="0"/>
            </a:endParaRPr>
          </a:p>
          <a:p>
            <a:pPr lvl="1">
              <a:buClr>
                <a:srgbClr val="2DA2BF"/>
              </a:buClr>
            </a:pPr>
            <a:endParaRPr lang="pt-PT" sz="1000" dirty="0">
              <a:latin typeface="Arial Black" pitchFamily="34" charset="0"/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2627784" y="5013176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47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pt-PT" sz="2400" b="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ONCOLOGIA NA CRIANÇA</a:t>
            </a:r>
            <a:endParaRPr lang="pt-PT" sz="2400" b="0" dirty="0"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PT" sz="2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CONSIDERAÇÕES GERAIS</a:t>
            </a:r>
          </a:p>
          <a:p>
            <a:pPr marL="109728" indent="0" algn="just">
              <a:buNone/>
            </a:pPr>
            <a:endParaRPr lang="pt-PT" sz="1800" dirty="0" smtClean="0"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1800" dirty="0">
                <a:latin typeface="Arial Black" pitchFamily="34" charset="0"/>
              </a:rPr>
              <a:t>Em Portugal, as doenças neoplásicas </a:t>
            </a:r>
            <a:r>
              <a:rPr lang="pt-PT" sz="1800" dirty="0" smtClean="0">
                <a:latin typeface="Arial Black" pitchFamily="34" charset="0"/>
              </a:rPr>
              <a:t>constituem </a:t>
            </a:r>
            <a:r>
              <a:rPr lang="pt-PT" sz="1800" dirty="0">
                <a:latin typeface="Arial Black" pitchFamily="34" charset="0"/>
              </a:rPr>
              <a:t>a segunda causa de morte na criança. </a:t>
            </a:r>
            <a:endParaRPr lang="pt-PT" sz="1800" dirty="0" smtClean="0"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pt-PT" sz="1600" dirty="0" smtClean="0"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pt-PT" sz="1600" dirty="0" smtClean="0">
              <a:latin typeface="Arial Black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pt-PT" sz="1800" kern="0" dirty="0" smtClean="0">
                <a:latin typeface="Arial Black" pitchFamily="34" charset="0"/>
              </a:rPr>
              <a:t> As </a:t>
            </a:r>
            <a:r>
              <a:rPr lang="pt-PT" sz="1800" kern="0" dirty="0">
                <a:latin typeface="Arial Black" pitchFamily="34" charset="0"/>
              </a:rPr>
              <a:t>Leucemias e os Tumores no SNC </a:t>
            </a:r>
            <a:r>
              <a:rPr lang="pt-PT" sz="1800" kern="0" dirty="0" smtClean="0">
                <a:latin typeface="Arial Black" pitchFamily="34" charset="0"/>
              </a:rPr>
              <a:t>correspondem a mais de 50% de </a:t>
            </a:r>
            <a:r>
              <a:rPr lang="pt-PT" sz="1800" kern="0" dirty="0">
                <a:latin typeface="Arial Black" pitchFamily="34" charset="0"/>
              </a:rPr>
              <a:t>todas as </a:t>
            </a:r>
            <a:r>
              <a:rPr lang="pt-PT" sz="1800" kern="0" dirty="0" smtClean="0">
                <a:latin typeface="Arial Black" pitchFamily="34" charset="0"/>
              </a:rPr>
              <a:t>doenças oncológicas na infância </a:t>
            </a:r>
            <a:r>
              <a:rPr lang="pt-PT" sz="1800" kern="0" dirty="0">
                <a:latin typeface="Arial Black" pitchFamily="34" charset="0"/>
              </a:rPr>
              <a:t>e adolescência.</a:t>
            </a:r>
          </a:p>
          <a:p>
            <a:pPr algn="just">
              <a:buFont typeface="Wingdings" pitchFamily="2" charset="2"/>
              <a:buChar char="Ø"/>
            </a:pPr>
            <a:endParaRPr lang="pt-PT" sz="1400" dirty="0"/>
          </a:p>
          <a:p>
            <a:pPr>
              <a:buFont typeface="Wingdings" pitchFamily="2" charset="2"/>
              <a:buChar char="Ø"/>
            </a:pPr>
            <a:endParaRPr lang="pt-PT" sz="1400" dirty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PT" sz="1400" dirty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PT" sz="1600" dirty="0" smtClean="0">
                <a:solidFill>
                  <a:srgbClr val="FF0000"/>
                </a:solidFill>
                <a:latin typeface="Arial Black" pitchFamily="34" charset="0"/>
              </a:rPr>
              <a:t>Prevalência:</a:t>
            </a:r>
            <a:endParaRPr lang="pt-PT" sz="1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2627784" y="3717032"/>
            <a:ext cx="4752528" cy="252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pt-PT" sz="20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pt-PT" sz="2000" b="1" dirty="0" smtClean="0">
                <a:solidFill>
                  <a:schemeClr val="tx1"/>
                </a:solidFill>
              </a:rPr>
              <a:t>30%  Leucemias</a:t>
            </a:r>
          </a:p>
          <a:p>
            <a:pPr marL="285750" indent="-285750">
              <a:buFontTx/>
              <a:buChar char="-"/>
            </a:pPr>
            <a:r>
              <a:rPr lang="pt-PT" sz="2000" b="1" dirty="0" smtClean="0">
                <a:solidFill>
                  <a:schemeClr val="tx1"/>
                </a:solidFill>
              </a:rPr>
              <a:t>Tumores sólidos</a:t>
            </a:r>
          </a:p>
          <a:p>
            <a:r>
              <a:rPr lang="pt-PT" sz="2000" b="1" dirty="0">
                <a:solidFill>
                  <a:schemeClr val="tx1"/>
                </a:solidFill>
              </a:rPr>
              <a:t>	</a:t>
            </a:r>
            <a:r>
              <a:rPr lang="pt-PT" sz="2000" b="1" dirty="0" smtClean="0">
                <a:solidFill>
                  <a:schemeClr val="tx1"/>
                </a:solidFill>
              </a:rPr>
              <a:t> 25%  SNC – Meduloblastoma</a:t>
            </a:r>
          </a:p>
          <a:p>
            <a:r>
              <a:rPr lang="pt-PT" sz="2000" b="1" dirty="0" smtClean="0">
                <a:solidFill>
                  <a:schemeClr val="tx1"/>
                </a:solidFill>
              </a:rPr>
              <a:t>	 13%  Linfomas</a:t>
            </a:r>
          </a:p>
          <a:p>
            <a:r>
              <a:rPr lang="pt-PT" sz="2000" b="1" dirty="0" smtClean="0">
                <a:solidFill>
                  <a:schemeClr val="tx1"/>
                </a:solidFill>
              </a:rPr>
              <a:t>	   8,2%  Neuroblastoma</a:t>
            </a:r>
          </a:p>
          <a:p>
            <a:r>
              <a:rPr lang="pt-PT" sz="2000" b="1" dirty="0" smtClean="0">
                <a:solidFill>
                  <a:schemeClr val="tx1"/>
                </a:solidFill>
              </a:rPr>
              <a:t>	   6,1%  </a:t>
            </a:r>
            <a:r>
              <a:rPr lang="pt-PT" sz="2000" b="1" dirty="0" err="1" smtClean="0">
                <a:solidFill>
                  <a:schemeClr val="tx1"/>
                </a:solidFill>
              </a:rPr>
              <a:t>Wilms</a:t>
            </a:r>
            <a:endParaRPr lang="pt-PT" sz="2000" b="1" dirty="0" smtClean="0">
              <a:solidFill>
                <a:schemeClr val="tx1"/>
              </a:solidFill>
            </a:endParaRPr>
          </a:p>
          <a:p>
            <a:r>
              <a:rPr lang="pt-PT" sz="2000" b="1" dirty="0" smtClean="0">
                <a:solidFill>
                  <a:schemeClr val="tx1"/>
                </a:solidFill>
              </a:rPr>
              <a:t>	   5%  Tumores ósseos</a:t>
            </a:r>
          </a:p>
          <a:p>
            <a:r>
              <a:rPr lang="pt-PT" sz="2000" dirty="0" smtClean="0"/>
              <a:t> 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6386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235981" cy="612067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pt-PT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Sumário: </a:t>
            </a:r>
            <a:br>
              <a:rPr lang="pt-PT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Afecções Hemato – oncológicas na criança: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Anemia, 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Hemofilia,  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Leucemia,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Meduloblastoma, 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Linfomas,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Neuroblastoma </a:t>
            </a:r>
            <a:b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t-PT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Conceito,  prevalência, sintomatologia,  tratamento, prognóstico e intervenções de enfermagem</a:t>
            </a:r>
            <a:r>
              <a:rPr lang="pt-PT" sz="2000" dirty="0" smtClean="0">
                <a:latin typeface="Arial Black" pitchFamily="34" charset="0"/>
              </a:rPr>
              <a:t/>
            </a:r>
            <a:br>
              <a:rPr lang="pt-PT" sz="2000" dirty="0" smtClean="0">
                <a:latin typeface="Arial Black" pitchFamily="34" charset="0"/>
              </a:rPr>
            </a:br>
            <a:endParaRPr lang="pt-PT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0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971600" y="1314575"/>
            <a:ext cx="6552728" cy="424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Distribuição </a:t>
            </a: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etária</a:t>
            </a:r>
            <a:r>
              <a:rPr lang="pt-PT" sz="2400" b="1" kern="0" dirty="0" smtClean="0">
                <a:solidFill>
                  <a:srgbClr val="000000"/>
                </a:solidFill>
                <a:latin typeface="Arial Black" pitchFamily="34" charset="0"/>
              </a:rPr>
              <a:t>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400" b="1" kern="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Durante os primeiros 5 anos de vida  ocorrem cerca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de 64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%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dos casos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Distribuição por sexo</a:t>
            </a: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Ligeiro predomínio do sexo masculino,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M/F = 1,2:1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Linfomas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M/F = 3,9:1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Tumor de </a:t>
            </a:r>
            <a:r>
              <a:rPr lang="pt-PT" sz="2000" kern="0" dirty="0" err="1">
                <a:solidFill>
                  <a:srgbClr val="000000"/>
                </a:solidFill>
                <a:latin typeface="Arial"/>
              </a:rPr>
              <a:t>Wilms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M/F = 1,9:1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4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dirty="0" smtClean="0">
                <a:solidFill>
                  <a:srgbClr val="FF0000"/>
                </a:solidFill>
                <a:latin typeface="Arial Black" pitchFamily="34" charset="0"/>
              </a:rPr>
              <a:t>LEUCEMIA</a:t>
            </a:r>
            <a:endParaRPr lang="pt-PT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 smtClean="0">
                <a:solidFill>
                  <a:srgbClr val="000000"/>
                </a:solidFill>
                <a:latin typeface="Arial Black" pitchFamily="34" charset="0"/>
              </a:rPr>
              <a:t>Caracteriza-se por proliferação anormal de </a:t>
            </a:r>
            <a:r>
              <a:rPr lang="pt-PT" sz="2000" kern="0" dirty="0">
                <a:solidFill>
                  <a:srgbClr val="000000"/>
                </a:solidFill>
                <a:latin typeface="Arial Black" pitchFamily="34" charset="0"/>
              </a:rPr>
              <a:t>glóbulos brancos </a:t>
            </a:r>
            <a:r>
              <a:rPr lang="pt-PT" sz="2000" kern="0" dirty="0" smtClean="0">
                <a:solidFill>
                  <a:srgbClr val="000000"/>
                </a:solidFill>
                <a:latin typeface="Arial Black" pitchFamily="34" charset="0"/>
              </a:rPr>
              <a:t>nos tecidos Hematopoiéticos </a:t>
            </a:r>
            <a:r>
              <a:rPr lang="pt-PT" sz="2000" kern="0" dirty="0">
                <a:solidFill>
                  <a:srgbClr val="000000"/>
                </a:solidFill>
                <a:latin typeface="Arial Black" pitchFamily="34" charset="0"/>
              </a:rPr>
              <a:t>do organismo</a:t>
            </a:r>
            <a:r>
              <a:rPr lang="pt-PT" sz="2000" kern="0" dirty="0" smtClean="0">
                <a:solidFill>
                  <a:srgbClr val="000000"/>
                </a:solidFill>
                <a:latin typeface="Arial Black" pitchFamily="34" charset="0"/>
              </a:rPr>
              <a:t>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u="sng" kern="0" dirty="0">
                <a:solidFill>
                  <a:srgbClr val="000000"/>
                </a:solidFill>
                <a:latin typeface="Arial Black" pitchFamily="34" charset="0"/>
              </a:rPr>
              <a:t>Classificação</a:t>
            </a:r>
            <a:r>
              <a:rPr lang="pt-PT" sz="2000" u="sng" kern="0" dirty="0" smtClean="0">
                <a:solidFill>
                  <a:srgbClr val="000000"/>
                </a:solidFill>
                <a:latin typeface="Arial Black" pitchFamily="34" charset="0"/>
              </a:rPr>
              <a:t>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u="sng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Tipo de célula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predominante – Linfóides ou Mielóides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Nível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maturidade – aguda ou crónica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A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guda            proliferação de células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imaturas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denominadas blastos (que podem ser linfóides ou mielóides)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C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rónica          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proliferação 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células maduras mas anormais (rara na criança)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endParaRPr lang="pt-PT" dirty="0"/>
          </a:p>
        </p:txBody>
      </p:sp>
      <p:sp>
        <p:nvSpPr>
          <p:cNvPr id="4" name="Seta para a direita 3"/>
          <p:cNvSpPr/>
          <p:nvPr/>
        </p:nvSpPr>
        <p:spPr>
          <a:xfrm>
            <a:off x="1943295" y="443711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301208"/>
            <a:ext cx="5603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14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00336" y="620688"/>
            <a:ext cx="8048128" cy="564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Sintomas e sinais gerais: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Dores articulares ou </a:t>
            </a:r>
            <a:r>
              <a:rPr lang="pt-PT" sz="2000" kern="0" dirty="0" err="1">
                <a:solidFill>
                  <a:srgbClr val="000000"/>
                </a:solidFill>
                <a:latin typeface="Arial"/>
              </a:rPr>
              <a:t>osteo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– articulares (como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resultado da multiplicação das células leucémicas no sistema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ósseo) 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Sinais hemorrágicos (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petéquias,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hematomas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por trombocitopenia)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Adenopatias (infiltração de células leucémicas)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Febre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(redução de leucócitos normais)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Palidez, fadiga, anemia (redução produção eritrócitos)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Cefaleias, anorexia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Diagnóstico: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História clínica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Manifestações físicas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Realização de </a:t>
            </a:r>
            <a:r>
              <a:rPr lang="pt-PT" sz="2000" kern="0" dirty="0" err="1" smtClean="0">
                <a:solidFill>
                  <a:srgbClr val="000000"/>
                </a:solidFill>
                <a:latin typeface="Arial"/>
              </a:rPr>
              <a:t>medulograma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(Aspiração/Biópsia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da medula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óssea) 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872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95536" y="260648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Terapêutica</a:t>
            </a: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Quimioterapia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Radiação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transplante da medula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óssea </a:t>
            </a:r>
            <a:r>
              <a:rPr lang="pt-PT" sz="2000" kern="0" dirty="0" err="1" smtClean="0">
                <a:solidFill>
                  <a:srgbClr val="000000"/>
                </a:solidFill>
                <a:latin typeface="Arial"/>
              </a:rPr>
              <a:t>histo-compatível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 (LMA)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I</a:t>
            </a:r>
            <a:r>
              <a:rPr lang="pt-PT" sz="2000" u="sng" kern="0" dirty="0" smtClean="0">
                <a:solidFill>
                  <a:srgbClr val="000000"/>
                </a:solidFill>
                <a:latin typeface="Arial"/>
              </a:rPr>
              <a:t>ndução da remissão 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– O objectivo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é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eliminar rapidamente a </a:t>
            </a:r>
            <a:r>
              <a:rPr lang="pt-PT" sz="20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maioria </a:t>
            </a:r>
            <a:r>
              <a:rPr lang="pt-PT" sz="20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dos blastos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obter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a remissão ou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desaparecimento de 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todas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as células leucémicas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pt-PT" sz="2000" u="sng" kern="0" dirty="0">
                <a:solidFill>
                  <a:srgbClr val="000000"/>
                </a:solidFill>
                <a:latin typeface="Arial"/>
              </a:rPr>
              <a:t>Consolidação (ou intensificação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): essa fase da quimioterapia geralmente é mais intensiva e dura cerca de 4 a 8 semanas.  A fase de consolidação reduz o número de </a:t>
            </a:r>
            <a:r>
              <a:rPr lang="pt-PT" sz="20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células residuais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da leucemia que ainda estão na medula óssea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</a:t>
            </a:r>
            <a:r>
              <a:rPr lang="pt-PT" sz="2000" u="sng" kern="0" dirty="0" smtClean="0">
                <a:solidFill>
                  <a:srgbClr val="000000"/>
                </a:solidFill>
                <a:latin typeface="Arial"/>
              </a:rPr>
              <a:t>anutenção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– 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objectivo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da terapia de manutenção é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eliminar qualquer </a:t>
            </a:r>
            <a:r>
              <a:rPr lang="pt-PT" sz="20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célula residual que </a:t>
            </a:r>
            <a:r>
              <a:rPr lang="pt-PT" sz="20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subsistiu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à indução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remissão e da intensificação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. Embora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essas células sejam poucas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elas causaram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recaída se não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erradicadas.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5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FF0000"/>
                </a:solidFill>
                <a:latin typeface="Arial"/>
              </a:rPr>
              <a:t>Intervenções de </a:t>
            </a:r>
            <a:r>
              <a:rPr lang="pt-PT" sz="2400" b="1" kern="0" dirty="0" smtClean="0">
                <a:solidFill>
                  <a:srgbClr val="FF0000"/>
                </a:solidFill>
                <a:latin typeface="Arial"/>
              </a:rPr>
              <a:t>enfermagem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Controlo das infecções – isolamento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	quarto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privativo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	restrição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 visitas e pessoal hospitalar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	técnica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 lavagem das mãos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Estimular períodos de repouso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Ingestão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calórico - proteica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adequada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Ensino à criança/pais de medidas de controlo de hemorragia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Restrição de actividades mais activas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Cuidados de higiene oral (hemorragia das gengivas)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Cuidados com a pele (limpeza dos locais da punção, ulcerações, 			mudanças frequentes de decúbito)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-3458"/>
            <a:ext cx="6464734" cy="108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9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544616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Problemas recorrentes da radiação e toxicidade das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Drogas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Náuseas e vómitos (administração 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antieméticos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antes do início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Perda de apetite </a:t>
            </a: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Ulceração das mucosas (orais e rectais)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- oferecer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dieta mole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- usar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escova de dentes macia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- lavagens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frequentes da boca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- realização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da higiene após as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dejecções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err="1">
                <a:solidFill>
                  <a:srgbClr val="000000"/>
                </a:solidFill>
                <a:latin typeface="Arial"/>
              </a:rPr>
              <a:t>Alopécia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(higiene do couro cabeludo, sugerir uso de cabeleira antes da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queda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do cabelo).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00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126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rgbClr val="FF0000"/>
                </a:solidFill>
                <a:effectLst/>
                <a:latin typeface="Calibri"/>
              </a:rPr>
              <a:t>MEDULOBLASTOMA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67544" y="1196752"/>
            <a:ext cx="8013576" cy="5112568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>
                <a:solidFill>
                  <a:prstClr val="black"/>
                </a:solidFill>
                <a:latin typeface="Calibri"/>
              </a:rPr>
              <a:t>Neoplasia maligna primária mais comum do SNC, 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sendo a mais 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frequente na criança. </a:t>
            </a:r>
            <a:endParaRPr lang="pt-PT" sz="2400" dirty="0" smtClean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endParaRPr lang="pt-PT" sz="18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Localização cerebelar exclusiva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pt-PT" sz="18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Incidência </a:t>
            </a:r>
            <a:r>
              <a:rPr lang="pt-PT" sz="2400" dirty="0" err="1" smtClean="0">
                <a:solidFill>
                  <a:prstClr val="black"/>
                </a:solidFill>
                <a:latin typeface="Calibri"/>
              </a:rPr>
              <a:t>bimodal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: 3 a 5 e 8 a10 anos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+ no sexo masculino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endParaRPr lang="pt-PT" sz="18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>
                <a:solidFill>
                  <a:prstClr val="black"/>
                </a:solidFill>
                <a:latin typeface="Calibri"/>
              </a:rPr>
              <a:t>Origem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: neurónios imaturos que 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sofrem transformação neoplásica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pt-PT" sz="1800" dirty="0" smtClean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>
                <a:latin typeface="Calibri" panose="020F0502020204030204" pitchFamily="34" charset="0"/>
              </a:rPr>
              <a:t>tumor </a:t>
            </a:r>
            <a:r>
              <a:rPr lang="pt-PT" sz="2400" dirty="0" smtClean="0">
                <a:latin typeface="Calibri" panose="020F0502020204030204" pitchFamily="34" charset="0"/>
              </a:rPr>
              <a:t>altamente </a:t>
            </a:r>
            <a:r>
              <a:rPr lang="pt-PT" sz="2400" dirty="0">
                <a:latin typeface="Calibri" panose="020F0502020204030204" pitchFamily="34" charset="0"/>
              </a:rPr>
              <a:t>infiltrativo e apresenta forte tendência a disseminação pelas leptomeninges de todo o neuro-eixo, em especial do próprio cerebelo e da medula espinal.</a:t>
            </a:r>
          </a:p>
        </p:txBody>
      </p:sp>
    </p:spTree>
    <p:extLst>
      <p:ext uri="{BB962C8B-B14F-4D97-AF65-F5344CB8AC3E}">
        <p14:creationId xmlns:p14="http://schemas.microsoft.com/office/powerpoint/2010/main" val="32326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4400" dirty="0" smtClean="0">
                <a:solidFill>
                  <a:srgbClr val="FF0000"/>
                </a:solidFill>
                <a:latin typeface="Calibri"/>
              </a:rPr>
              <a:t>MEDULOBLASTOMA</a:t>
            </a:r>
            <a:br>
              <a:rPr lang="pt-PT" sz="4400" dirty="0" smtClean="0">
                <a:solidFill>
                  <a:srgbClr val="FF0000"/>
                </a:solidFill>
                <a:latin typeface="Calibri"/>
              </a:rPr>
            </a:br>
            <a:r>
              <a:rPr lang="pt-PT" sz="4400" dirty="0" smtClean="0">
                <a:solidFill>
                  <a:srgbClr val="FF0000"/>
                </a:solidFill>
                <a:latin typeface="Calibri"/>
              </a:rPr>
              <a:t>Sintomatologia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28650" y="2276872"/>
            <a:ext cx="7886700" cy="4351338"/>
          </a:xfrm>
        </p:spPr>
        <p:txBody>
          <a:bodyPr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>
                <a:solidFill>
                  <a:prstClr val="black"/>
                </a:solidFill>
                <a:latin typeface="Calibri"/>
              </a:rPr>
              <a:t>Hipertensão intracraneana (cefaleias, náuseas, vómitos)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 smtClean="0">
                <a:solidFill>
                  <a:prstClr val="black"/>
                </a:solidFill>
                <a:latin typeface="Calibri"/>
              </a:rPr>
              <a:t>Desequilíbrio</a:t>
            </a:r>
            <a:endParaRPr lang="pt-PT" sz="3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>
                <a:solidFill>
                  <a:prstClr val="black"/>
                </a:solidFill>
                <a:latin typeface="Calibri"/>
              </a:rPr>
              <a:t>Dificuldade na marcha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 smtClean="0">
                <a:solidFill>
                  <a:prstClr val="black"/>
                </a:solidFill>
                <a:latin typeface="Calibri"/>
              </a:rPr>
              <a:t>Alteração da visão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 smtClean="0">
                <a:solidFill>
                  <a:prstClr val="black"/>
                </a:solidFill>
                <a:latin typeface="Calibri"/>
              </a:rPr>
              <a:t>Sonolência</a:t>
            </a:r>
            <a:endParaRPr lang="pt-PT" sz="3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>
                <a:solidFill>
                  <a:prstClr val="black"/>
                </a:solidFill>
                <a:latin typeface="Calibri"/>
              </a:rPr>
              <a:t>Alteração do comportamento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>
                <a:solidFill>
                  <a:prstClr val="black"/>
                </a:solidFill>
                <a:latin typeface="Calibri"/>
              </a:rPr>
              <a:t>Perda de peso/Aumento de peso inexplicável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000" dirty="0">
                <a:solidFill>
                  <a:prstClr val="black"/>
                </a:solidFill>
                <a:latin typeface="Calibri"/>
              </a:rPr>
              <a:t>Regressão na escrita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196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6048672"/>
          </a:xfrm>
        </p:spPr>
        <p:txBody>
          <a:bodyPr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800" b="1" dirty="0">
                <a:solidFill>
                  <a:prstClr val="black"/>
                </a:solidFill>
              </a:rPr>
              <a:t>Diagnóstico: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endParaRPr lang="pt-PT" sz="3800" b="1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800" dirty="0">
                <a:solidFill>
                  <a:prstClr val="black"/>
                </a:solidFill>
              </a:rPr>
              <a:t>- Tomografia computorizada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800" dirty="0">
                <a:solidFill>
                  <a:prstClr val="black"/>
                </a:solidFill>
              </a:rPr>
              <a:t>- Ressonância magnética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800" dirty="0">
                <a:solidFill>
                  <a:prstClr val="black"/>
                </a:solidFill>
              </a:rPr>
              <a:t>- Biópsia (única forma de se chegar ao diagnóstico)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endParaRPr lang="pt-PT" sz="3800" b="1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800" b="1" dirty="0" smtClean="0">
                <a:solidFill>
                  <a:prstClr val="black"/>
                </a:solidFill>
              </a:rPr>
              <a:t>Tratamento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endParaRPr lang="pt-PT" sz="3800" b="1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800" dirty="0">
                <a:solidFill>
                  <a:prstClr val="black"/>
                </a:solidFill>
              </a:rPr>
              <a:t>Cirurgia (remoção do tumor na totalidade)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800" dirty="0">
                <a:solidFill>
                  <a:prstClr val="black"/>
                </a:solidFill>
              </a:rPr>
              <a:t>Radioterapia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800" dirty="0" smtClean="0">
                <a:solidFill>
                  <a:prstClr val="black"/>
                </a:solidFill>
              </a:rPr>
              <a:t>Quimioterapia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pt-PT" sz="38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pt-PT" sz="3800" b="1" dirty="0" smtClean="0">
                <a:solidFill>
                  <a:prstClr val="black"/>
                </a:solidFill>
              </a:rPr>
              <a:t>Factores </a:t>
            </a:r>
            <a:r>
              <a:rPr lang="pt-PT" sz="3800" b="1" dirty="0">
                <a:solidFill>
                  <a:prstClr val="black"/>
                </a:solidFill>
              </a:rPr>
              <a:t>de mau </a:t>
            </a:r>
            <a:r>
              <a:rPr lang="pt-PT" sz="3800" b="1" dirty="0" smtClean="0">
                <a:solidFill>
                  <a:prstClr val="black"/>
                </a:solidFill>
              </a:rPr>
              <a:t>prognóstico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endParaRPr lang="pt-PT" sz="3800" b="1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800" dirty="0" smtClean="0">
                <a:solidFill>
                  <a:prstClr val="black"/>
                </a:solidFill>
              </a:rPr>
              <a:t>Quantidade </a:t>
            </a:r>
            <a:r>
              <a:rPr lang="pt-PT" sz="3800" dirty="0">
                <a:solidFill>
                  <a:prstClr val="black"/>
                </a:solidFill>
              </a:rPr>
              <a:t>de tumor restante após cirurgia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3800" dirty="0">
                <a:solidFill>
                  <a:prstClr val="black"/>
                </a:solidFill>
              </a:rPr>
              <a:t>Ramificação do tumor (SNC ou outras partes do corpo)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00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36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PT" sz="2400" b="0" dirty="0" smtClean="0">
                <a:solidFill>
                  <a:srgbClr val="FF0000"/>
                </a:solidFill>
                <a:effectLst/>
                <a:latin typeface="Arial Black" pitchFamily="34" charset="0"/>
              </a:rPr>
              <a:t>LINFOMA DE HODGKIN</a:t>
            </a:r>
            <a:endParaRPr lang="pt-PT" sz="2400" b="0" dirty="0"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Grupo de neoplasias que </a:t>
            </a:r>
            <a:r>
              <a:rPr lang="pt-PT" sz="2400" dirty="0">
                <a:latin typeface="Calibri" panose="020F0502020204030204" pitchFamily="34" charset="0"/>
                <a:cs typeface="Arial" pitchFamily="34" charset="0"/>
              </a:rPr>
              <a:t>se desenvolve no </a:t>
            </a: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sistema linfático </a:t>
            </a:r>
            <a:r>
              <a:rPr lang="pt-PT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caracterizada </a:t>
            </a:r>
            <a:r>
              <a:rPr lang="pt-PT" sz="24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pela presença de células de </a:t>
            </a:r>
            <a:r>
              <a:rPr lang="pt-PT" sz="240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Reed-Sternberg</a:t>
            </a:r>
            <a:r>
              <a:rPr lang="pt-PT" sz="24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(RS) que surgem quando um linfócito se transforma numa célula maligna </a:t>
            </a:r>
            <a:r>
              <a:rPr lang="pt-PT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afectando </a:t>
            </a:r>
            <a:r>
              <a:rPr lang="pt-PT" sz="24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normalmente os </a:t>
            </a:r>
            <a:r>
              <a:rPr lang="pt-PT" sz="2400" u="sng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gânglios cervicais ou os </a:t>
            </a:r>
            <a:r>
              <a:rPr lang="pt-PT" sz="2400" u="sng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mediastínicos.</a:t>
            </a:r>
          </a:p>
          <a:p>
            <a:pPr>
              <a:buFont typeface="Wingdings" pitchFamily="2" charset="2"/>
              <a:buChar char="v"/>
            </a:pPr>
            <a:endParaRPr lang="pt-PT" sz="240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Verifica-se um </a:t>
            </a:r>
            <a:r>
              <a:rPr lang="pt-PT" sz="2400" u="sng" dirty="0" smtClean="0">
                <a:latin typeface="Calibri" panose="020F0502020204030204" pitchFamily="34" charset="0"/>
                <a:cs typeface="Arial" pitchFamily="34" charset="0"/>
              </a:rPr>
              <a:t>aumento progressivo </a:t>
            </a: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dos </a:t>
            </a:r>
            <a:r>
              <a:rPr lang="pt-PT" sz="2400" dirty="0" err="1" smtClean="0">
                <a:latin typeface="Calibri" panose="020F0502020204030204" pitchFamily="34" charset="0"/>
                <a:cs typeface="Arial" pitchFamily="34" charset="0"/>
              </a:rPr>
              <a:t>linfonodos</a:t>
            </a: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 (gânglios), progredindo através do sistema linfático para outros locais como </a:t>
            </a:r>
            <a:r>
              <a:rPr lang="pt-PT" sz="2400" dirty="0">
                <a:latin typeface="Calibri" panose="020F0502020204030204" pitchFamily="34" charset="0"/>
                <a:cs typeface="Arial" pitchFamily="34" charset="0"/>
              </a:rPr>
              <a:t>o </a:t>
            </a:r>
            <a:r>
              <a:rPr lang="pt-PT" sz="2400" u="sng" dirty="0">
                <a:latin typeface="Calibri" panose="020F0502020204030204" pitchFamily="34" charset="0"/>
                <a:cs typeface="Arial" pitchFamily="34" charset="0"/>
              </a:rPr>
              <a:t>baço, </a:t>
            </a:r>
            <a:r>
              <a:rPr lang="pt-PT" sz="2400" u="sng" dirty="0" smtClean="0">
                <a:latin typeface="Calibri" panose="020F0502020204030204" pitchFamily="34" charset="0"/>
                <a:cs typeface="Arial" pitchFamily="34" charset="0"/>
              </a:rPr>
              <a:t>fígado e medula óssea</a:t>
            </a: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pt-PT" sz="2400" dirty="0">
              <a:latin typeface="Calibri" panose="020F0502020204030204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pt-PT" sz="2400" dirty="0" smtClean="0">
                <a:latin typeface="Calibri" panose="020F0502020204030204" pitchFamily="34" charset="0"/>
                <a:cs typeface="Arial" pitchFamily="34" charset="0"/>
              </a:rPr>
              <a:t>Doença rara, com incidência entre os 15 e 35 anos e acima dos 50 anos; mais frequente no sexo masculino.</a:t>
            </a:r>
          </a:p>
          <a:p>
            <a:pPr>
              <a:buFont typeface="Wingdings" pitchFamily="2" charset="2"/>
              <a:buChar char="v"/>
            </a:pPr>
            <a:endParaRPr lang="pt-PT" sz="2000" b="1" dirty="0">
              <a:latin typeface="Arial" pitchFamily="34" charset="0"/>
              <a:cs typeface="Arial" pitchFamily="34" charset="0"/>
            </a:endParaRPr>
          </a:p>
          <a:p>
            <a:endParaRPr lang="pt-PT" sz="1800" b="1" dirty="0" smtClean="0">
              <a:latin typeface="Arial" pitchFamily="34" charset="0"/>
              <a:cs typeface="Arial" pitchFamily="34" charset="0"/>
            </a:endParaRPr>
          </a:p>
          <a:p>
            <a:endParaRPr lang="pt-PT" sz="1800" b="1" dirty="0">
              <a:latin typeface="Arial" pitchFamily="34" charset="0"/>
              <a:cs typeface="Arial" pitchFamily="34" charset="0"/>
            </a:endParaRPr>
          </a:p>
          <a:p>
            <a:endParaRPr lang="pt-PT" sz="1800" b="1" dirty="0" smtClean="0">
              <a:latin typeface="Arial" pitchFamily="34" charset="0"/>
              <a:cs typeface="Arial" pitchFamily="34" charset="0"/>
            </a:endParaRPr>
          </a:p>
          <a:p>
            <a:endParaRPr lang="pt-PT" sz="1800" b="1" dirty="0">
              <a:latin typeface="Arial" pitchFamily="34" charset="0"/>
              <a:cs typeface="Arial" pitchFamily="34" charset="0"/>
            </a:endParaRPr>
          </a:p>
          <a:p>
            <a:endParaRPr lang="pt-PT" sz="1800" b="1" dirty="0">
              <a:latin typeface="Arial" pitchFamily="34" charset="0"/>
              <a:cs typeface="Arial" pitchFamily="34" charset="0"/>
            </a:endParaRPr>
          </a:p>
          <a:p>
            <a:endParaRPr lang="pt-PT" sz="1800" b="1" dirty="0" smtClean="0">
              <a:latin typeface="Arial" pitchFamily="34" charset="0"/>
              <a:cs typeface="Arial" pitchFamily="34" charset="0"/>
            </a:endParaRPr>
          </a:p>
          <a:p>
            <a:endParaRPr lang="pt-PT" sz="1800" b="1" dirty="0">
              <a:latin typeface="Arial" pitchFamily="34" charset="0"/>
              <a:cs typeface="Arial" pitchFamily="34" charset="0"/>
            </a:endParaRPr>
          </a:p>
          <a:p>
            <a:endParaRPr lang="pt-PT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dirty="0" smtClean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>
              <a:solidFill>
                <a:schemeClr val="tx1">
                  <a:lumMod val="50000"/>
                </a:schemeClr>
              </a:solidFill>
              <a:effectLst/>
              <a:latin typeface="Arial Black" pitchFamily="34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45311" y="980728"/>
            <a:ext cx="8712968" cy="51160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>
                <a:latin typeface="Arial Black" pitchFamily="34" charset="0"/>
              </a:rPr>
              <a:t>Definição: Redução  </a:t>
            </a:r>
          </a:p>
          <a:p>
            <a:pPr lvl="2">
              <a:lnSpc>
                <a:spcPct val="150000"/>
              </a:lnSpc>
            </a:pPr>
            <a:r>
              <a:rPr lang="pt-PT" sz="1800" dirty="0" smtClean="0">
                <a:latin typeface="Arial Black" pitchFamily="34" charset="0"/>
              </a:rPr>
              <a:t>volume dos eritrócitos ou  </a:t>
            </a:r>
          </a:p>
          <a:p>
            <a:pPr lvl="2">
              <a:lnSpc>
                <a:spcPct val="150000"/>
              </a:lnSpc>
            </a:pPr>
            <a:r>
              <a:rPr lang="pt-PT" sz="1800" dirty="0" smtClean="0">
                <a:latin typeface="Arial Black" pitchFamily="34" charset="0"/>
              </a:rPr>
              <a:t>concentração </a:t>
            </a:r>
            <a:r>
              <a:rPr lang="pt-PT" sz="1800" dirty="0">
                <a:latin typeface="Arial Black" pitchFamily="34" charset="0"/>
              </a:rPr>
              <a:t>de </a:t>
            </a:r>
            <a:r>
              <a:rPr lang="pt-PT" sz="1800" dirty="0" smtClean="0">
                <a:latin typeface="Arial Black" pitchFamily="34" charset="0"/>
              </a:rPr>
              <a:t>hemoglobina</a:t>
            </a:r>
          </a:p>
          <a:p>
            <a:pPr marL="109728" indent="0">
              <a:lnSpc>
                <a:spcPct val="150000"/>
              </a:lnSpc>
              <a:buNone/>
            </a:pPr>
            <a:endParaRPr lang="pt-PT" sz="800" dirty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Arial Black" pitchFamily="34" charset="0"/>
              </a:rPr>
              <a:t>Ocorre quando os níveis de hemoglobina (</a:t>
            </a:r>
            <a:r>
              <a:rPr lang="pt-PT" sz="2000" dirty="0" err="1" smtClean="0">
                <a:latin typeface="Arial Black" pitchFamily="34" charset="0"/>
              </a:rPr>
              <a:t>Hb</a:t>
            </a:r>
            <a:r>
              <a:rPr lang="pt-PT" sz="2000" dirty="0" smtClean="0">
                <a:latin typeface="Arial Black" pitchFamily="34" charset="0"/>
              </a:rPr>
              <a:t>) se situam abaixo dos valores normais para a idade</a:t>
            </a:r>
            <a:r>
              <a:rPr lang="pt-PT" sz="2000" dirty="0">
                <a:latin typeface="Arial Black" pitchFamily="34" charset="0"/>
              </a:rPr>
              <a:t>.</a:t>
            </a:r>
            <a:endParaRPr lang="pt-PT" sz="2000" dirty="0" smtClean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endParaRPr lang="pt-PT" sz="1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>
              <a:latin typeface="Arial Black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/>
          <a:srcRect l="15198" t="35938" r="39978" b="35938"/>
          <a:stretch/>
        </p:blipFill>
        <p:spPr>
          <a:xfrm>
            <a:off x="145311" y="3645024"/>
            <a:ext cx="890616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Autofit/>
          </a:bodyPr>
          <a:lstStyle/>
          <a:p>
            <a:r>
              <a:rPr lang="pt-PT" sz="2400" dirty="0" smtClean="0">
                <a:latin typeface="Arial Black" pitchFamily="34" charset="0"/>
              </a:rPr>
              <a:t>Sintomas:</a:t>
            </a:r>
          </a:p>
          <a:p>
            <a:endParaRPr lang="pt-PT" sz="2400" dirty="0" smtClean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/>
              <a:t>	</a:t>
            </a:r>
            <a:r>
              <a:rPr lang="pt-PT" sz="2000" dirty="0" smtClean="0"/>
              <a:t>- Febre recorrente e persistente por vários dias</a:t>
            </a:r>
          </a:p>
          <a:p>
            <a:pPr marL="109728" indent="0">
              <a:buNone/>
            </a:pPr>
            <a:r>
              <a:rPr lang="pt-PT" sz="2000" dirty="0"/>
              <a:t>	</a:t>
            </a:r>
            <a:r>
              <a:rPr lang="pt-PT" sz="2000" dirty="0" smtClean="0"/>
              <a:t>- Sudorese nocturna</a:t>
            </a:r>
          </a:p>
          <a:p>
            <a:pPr marL="109728" indent="0">
              <a:buNone/>
            </a:pPr>
            <a:r>
              <a:rPr lang="pt-PT" sz="2000" dirty="0"/>
              <a:t>	</a:t>
            </a:r>
            <a:r>
              <a:rPr lang="pt-PT" sz="2000" dirty="0" smtClean="0"/>
              <a:t>- Emagrecimento/ perda de apetite</a:t>
            </a:r>
          </a:p>
          <a:p>
            <a:pPr marL="109728" indent="0">
              <a:buNone/>
            </a:pPr>
            <a:r>
              <a:rPr lang="pt-PT" sz="2000" dirty="0"/>
              <a:t>	</a:t>
            </a:r>
            <a:r>
              <a:rPr lang="pt-PT" sz="2000" dirty="0" smtClean="0"/>
              <a:t>- Variações no padrão de crescimento</a:t>
            </a:r>
          </a:p>
          <a:p>
            <a:pPr marL="109728" indent="0">
              <a:buNone/>
            </a:pPr>
            <a:r>
              <a:rPr lang="pt-PT" sz="2000" dirty="0"/>
              <a:t>	</a:t>
            </a:r>
            <a:r>
              <a:rPr lang="pt-PT" sz="2000" dirty="0" smtClean="0"/>
              <a:t>- Fadiga</a:t>
            </a:r>
          </a:p>
          <a:p>
            <a:pPr marL="109728" indent="0">
              <a:buNone/>
            </a:pPr>
            <a:r>
              <a:rPr lang="pt-PT" sz="2000" dirty="0"/>
              <a:t>	- </a:t>
            </a:r>
            <a:r>
              <a:rPr lang="pt-PT" sz="2000" dirty="0" smtClean="0"/>
              <a:t>Edema </a:t>
            </a:r>
            <a:r>
              <a:rPr lang="pt-PT" sz="2000" dirty="0"/>
              <a:t>indolor dos </a:t>
            </a:r>
            <a:r>
              <a:rPr lang="pt-PT" sz="2000" dirty="0" smtClean="0"/>
              <a:t>gânglios do </a:t>
            </a:r>
            <a:r>
              <a:rPr lang="pt-PT" sz="2000" dirty="0"/>
              <a:t>pescoço, axila ou </a:t>
            </a:r>
            <a:r>
              <a:rPr lang="pt-PT" sz="2000" dirty="0" smtClean="0"/>
              <a:t>virilha</a:t>
            </a:r>
          </a:p>
          <a:p>
            <a:pPr marL="109728" indent="0">
              <a:buNone/>
            </a:pPr>
            <a:endParaRPr lang="pt-PT" sz="2000" dirty="0"/>
          </a:p>
          <a:p>
            <a:pPr lvl="0">
              <a:buClr>
                <a:srgbClr val="2DA2BF"/>
              </a:buClr>
            </a:pPr>
            <a:r>
              <a:rPr lang="pt-PT" sz="2400" dirty="0" smtClean="0">
                <a:latin typeface="Arial Black" pitchFamily="34" charset="0"/>
              </a:rPr>
              <a:t>Diagnóstico</a:t>
            </a:r>
          </a:p>
          <a:p>
            <a:pPr lvl="0">
              <a:buClr>
                <a:srgbClr val="2DA2BF"/>
              </a:buClr>
            </a:pPr>
            <a:endParaRPr lang="pt-PT" sz="2400" dirty="0" smtClean="0">
              <a:latin typeface="Arial Black" pitchFamily="34" charset="0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pt-PT" sz="2000" dirty="0">
                <a:solidFill>
                  <a:prstClr val="black"/>
                </a:solidFill>
              </a:rPr>
              <a:t>	</a:t>
            </a:r>
            <a:r>
              <a:rPr lang="pt-PT" sz="2000" dirty="0" smtClean="0">
                <a:solidFill>
                  <a:prstClr val="black"/>
                </a:solidFill>
              </a:rPr>
              <a:t>- Exame histopatológico (biópsia do nódulo </a:t>
            </a:r>
            <a:r>
              <a:rPr lang="pt-PT" sz="2000" dirty="0">
                <a:solidFill>
                  <a:prstClr val="black"/>
                </a:solidFill>
              </a:rPr>
              <a:t>linfático </a:t>
            </a:r>
            <a:r>
              <a:rPr lang="pt-PT" sz="2000" dirty="0" smtClean="0">
                <a:solidFill>
                  <a:prstClr val="black"/>
                </a:solidFill>
              </a:rPr>
              <a:t>aumentado)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pt-PT" sz="2000" dirty="0">
                <a:solidFill>
                  <a:prstClr val="black"/>
                </a:solidFill>
              </a:rPr>
              <a:t>	</a:t>
            </a:r>
            <a:r>
              <a:rPr lang="pt-PT" sz="2000" dirty="0" smtClean="0">
                <a:solidFill>
                  <a:prstClr val="black"/>
                </a:solidFill>
              </a:rPr>
              <a:t> </a:t>
            </a:r>
          </a:p>
          <a:p>
            <a:pPr marL="109728" lvl="0" indent="0">
              <a:buClr>
                <a:srgbClr val="2DA2BF"/>
              </a:buClr>
              <a:buNone/>
            </a:pPr>
            <a:endParaRPr lang="pt-PT" sz="20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pt-PT" sz="20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pt-PT" sz="2000" dirty="0" smtClean="0"/>
          </a:p>
          <a:p>
            <a:pPr marL="109728" indent="0">
              <a:buNone/>
            </a:pPr>
            <a:endParaRPr lang="pt-PT" sz="2000" dirty="0"/>
          </a:p>
          <a:p>
            <a:pPr marL="109728" indent="0">
              <a:buNone/>
            </a:pP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2430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098571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2DA2BF"/>
              </a:buClr>
            </a:pPr>
            <a:r>
              <a:rPr lang="pt-PT" sz="2800" dirty="0" smtClean="0">
                <a:solidFill>
                  <a:prstClr val="black"/>
                </a:solidFill>
                <a:latin typeface="Arial Black" pitchFamily="34" charset="0"/>
              </a:rPr>
              <a:t>Tratamento</a:t>
            </a:r>
          </a:p>
          <a:p>
            <a:pPr lvl="0">
              <a:buClr>
                <a:srgbClr val="2DA2BF"/>
              </a:buClr>
            </a:pPr>
            <a:endParaRPr lang="pt-PT" sz="2800" dirty="0">
              <a:solidFill>
                <a:prstClr val="black"/>
              </a:solidFill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 smtClean="0"/>
              <a:t>	- Quimioterapia</a:t>
            </a:r>
          </a:p>
          <a:p>
            <a:pPr marL="109728" indent="0">
              <a:buNone/>
            </a:pPr>
            <a:r>
              <a:rPr lang="pt-PT" sz="2000" dirty="0"/>
              <a:t>	</a:t>
            </a:r>
            <a:r>
              <a:rPr lang="pt-PT" sz="2000" dirty="0" smtClean="0"/>
              <a:t>- Radioterapia </a:t>
            </a:r>
          </a:p>
          <a:p>
            <a:pPr marL="109728" indent="0">
              <a:buNone/>
            </a:pPr>
            <a:endParaRPr lang="pt-PT" sz="2000" dirty="0" smtClean="0"/>
          </a:p>
          <a:p>
            <a:pPr marL="109728" indent="0">
              <a:buNone/>
            </a:pPr>
            <a:endParaRPr lang="pt-PT" sz="2000" dirty="0"/>
          </a:p>
          <a:p>
            <a:pPr lvl="0">
              <a:buClr>
                <a:srgbClr val="2DA2BF"/>
              </a:buClr>
            </a:pPr>
            <a:r>
              <a:rPr lang="pt-PT" sz="2800" dirty="0" smtClean="0">
                <a:solidFill>
                  <a:prstClr val="black"/>
                </a:solidFill>
                <a:latin typeface="Arial Black" pitchFamily="34" charset="0"/>
              </a:rPr>
              <a:t>Prognóstico</a:t>
            </a:r>
          </a:p>
          <a:p>
            <a:pPr lvl="0">
              <a:buClr>
                <a:srgbClr val="2DA2BF"/>
              </a:buClr>
            </a:pPr>
            <a:endParaRPr lang="pt-PT" sz="2800" dirty="0" smtClean="0">
              <a:solidFill>
                <a:prstClr val="black"/>
              </a:solidFill>
              <a:latin typeface="Arial Black" pitchFamily="34" charset="0"/>
            </a:endParaRPr>
          </a:p>
          <a:p>
            <a:pPr lvl="1">
              <a:buClr>
                <a:srgbClr val="2DA2BF"/>
              </a:buClr>
              <a:buFontTx/>
              <a:buChar char="-"/>
            </a:pPr>
            <a:r>
              <a:rPr lang="pt-PT" sz="2000" dirty="0" smtClean="0">
                <a:solidFill>
                  <a:prstClr val="black"/>
                </a:solidFill>
              </a:rPr>
              <a:t>Neoplasia com bom prognóstico</a:t>
            </a:r>
          </a:p>
          <a:p>
            <a:pPr lvl="1">
              <a:buClr>
                <a:srgbClr val="2DA2BF"/>
              </a:buClr>
              <a:buFontTx/>
              <a:buChar char="-"/>
            </a:pPr>
            <a:endParaRPr lang="pt-PT" sz="2000" dirty="0" smtClean="0">
              <a:solidFill>
                <a:prstClr val="black"/>
              </a:solidFill>
            </a:endParaRPr>
          </a:p>
          <a:p>
            <a:pPr lvl="1">
              <a:buClr>
                <a:srgbClr val="2DA2BF"/>
              </a:buClr>
              <a:buFontTx/>
              <a:buChar char="-"/>
            </a:pPr>
            <a:r>
              <a:rPr lang="pt-PT" sz="2000" dirty="0" smtClean="0">
                <a:solidFill>
                  <a:prstClr val="black"/>
                </a:solidFill>
              </a:rPr>
              <a:t>Dependente da extensão da doença, disseminação para o pulmão, fígado, medula ósseo ou outros</a:t>
            </a:r>
          </a:p>
          <a:p>
            <a:pPr lvl="1">
              <a:buClr>
                <a:srgbClr val="2DA2BF"/>
              </a:buClr>
              <a:buFontTx/>
              <a:buChar char="-"/>
            </a:pPr>
            <a:endParaRPr lang="pt-PT" sz="2000" dirty="0" smtClean="0">
              <a:solidFill>
                <a:prstClr val="black"/>
              </a:solidFill>
            </a:endParaRPr>
          </a:p>
          <a:p>
            <a:pPr lvl="1">
              <a:buClr>
                <a:srgbClr val="2DA2BF"/>
              </a:buClr>
              <a:buFontTx/>
              <a:buChar char="-"/>
            </a:pPr>
            <a:r>
              <a:rPr lang="pt-PT" sz="2000" dirty="0" smtClean="0">
                <a:solidFill>
                  <a:prstClr val="black"/>
                </a:solidFill>
              </a:rPr>
              <a:t>70 a 90% das crianças com estádio avançado curam após 5 anos</a:t>
            </a:r>
          </a:p>
          <a:p>
            <a:pPr lvl="1">
              <a:buClr>
                <a:srgbClr val="2DA2BF"/>
              </a:buClr>
              <a:buFontTx/>
              <a:buChar char="-"/>
            </a:pP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8873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ctr"/>
            <a:r>
              <a:rPr lang="pt-PT" sz="2400" kern="0" dirty="0">
                <a:solidFill>
                  <a:srgbClr val="FF0000"/>
                </a:solidFill>
                <a:effectLst/>
                <a:latin typeface="Arial"/>
              </a:rPr>
              <a:t>NEUROBLASTOMA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5116024"/>
          </a:xfrm>
        </p:spPr>
        <p:txBody>
          <a:bodyPr>
            <a:normAutofit fontScale="92500" lnSpcReduction="10000"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Tumor sólido mais comum em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crianças e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o mais frequente tumor durante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o 1.º ano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 vida.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Maior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incidência no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rapaz.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O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neuroblastoma é uma proliferação neoplástica de </a:t>
            </a:r>
            <a:r>
              <a:rPr lang="pt-PT" sz="2000" b="1" kern="0" dirty="0">
                <a:solidFill>
                  <a:srgbClr val="000000"/>
                </a:solidFill>
                <a:latin typeface="Arial"/>
              </a:rPr>
              <a:t>células do </a:t>
            </a:r>
            <a:r>
              <a:rPr lang="pt-PT" sz="2000" b="1" kern="0" dirty="0" smtClean="0">
                <a:solidFill>
                  <a:srgbClr val="000000"/>
                </a:solidFill>
                <a:latin typeface="Arial"/>
              </a:rPr>
              <a:t>sistema neurovegetativo </a:t>
            </a:r>
            <a:r>
              <a:rPr lang="pt-PT" sz="2000" b="1" kern="0" dirty="0">
                <a:solidFill>
                  <a:srgbClr val="000000"/>
                </a:solidFill>
                <a:latin typeface="Arial"/>
              </a:rPr>
              <a:t>simpático. </a:t>
            </a:r>
            <a:endParaRPr lang="pt-PT" sz="2000" b="1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b="1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Como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tal, as localizações mais frequentes são as glândulas </a:t>
            </a:r>
            <a:r>
              <a:rPr lang="pt-PT" sz="2000" u="sng" kern="0" dirty="0">
                <a:solidFill>
                  <a:srgbClr val="000000"/>
                </a:solidFill>
                <a:latin typeface="Arial"/>
              </a:rPr>
              <a:t>supra-renais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(40% dos casos), e as células dos gânglios simpáticos </a:t>
            </a:r>
            <a:r>
              <a:rPr lang="pt-PT" sz="2000" u="sng" kern="0" dirty="0">
                <a:solidFill>
                  <a:srgbClr val="000000"/>
                </a:solidFill>
                <a:latin typeface="Arial"/>
              </a:rPr>
              <a:t>cervicais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e das regiões </a:t>
            </a:r>
            <a:r>
              <a:rPr lang="pt-PT" sz="2000" u="sng" kern="0" dirty="0">
                <a:solidFill>
                  <a:srgbClr val="000000"/>
                </a:solidFill>
                <a:latin typeface="Arial"/>
              </a:rPr>
              <a:t>torácica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e </a:t>
            </a:r>
            <a:r>
              <a:rPr lang="pt-PT" sz="2000" u="sng" kern="0" dirty="0">
                <a:solidFill>
                  <a:srgbClr val="000000"/>
                </a:solidFill>
                <a:latin typeface="Arial"/>
              </a:rPr>
              <a:t>abdominal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</a:t>
            </a: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b="1" kern="0" dirty="0">
              <a:solidFill>
                <a:srgbClr val="5D5D5D"/>
              </a:solidFill>
              <a:latin typeface="Verdana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b="1" kern="0" dirty="0" smtClean="0">
                <a:latin typeface="Arial Black" pitchFamily="34" charset="0"/>
              </a:rPr>
              <a:t>Sintomatologia: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b="1" kern="0" dirty="0">
              <a:latin typeface="Arial Black" pitchFamily="34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Alteração de sinais neurológicos, por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compressão (ex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.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Paralisia),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Dor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e distensão abdominais, dores ósseas localizadas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Anemia,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Sintomas sistémicos:  </a:t>
            </a:r>
            <a:r>
              <a:rPr lang="pt-PT" sz="2200" kern="0" dirty="0" smtClean="0">
                <a:solidFill>
                  <a:srgbClr val="000000"/>
                </a:solidFill>
                <a:latin typeface="Arial"/>
              </a:rPr>
              <a:t>anorexia</a:t>
            </a:r>
            <a:r>
              <a:rPr lang="pt-PT" sz="2200" kern="0" dirty="0">
                <a:solidFill>
                  <a:srgbClr val="000000"/>
                </a:solidFill>
                <a:latin typeface="Arial"/>
              </a:rPr>
              <a:t>, perda de </a:t>
            </a:r>
            <a:r>
              <a:rPr lang="pt-PT" sz="2200" kern="0" dirty="0" smtClean="0">
                <a:solidFill>
                  <a:srgbClr val="000000"/>
                </a:solidFill>
                <a:latin typeface="Arial"/>
              </a:rPr>
              <a:t>peso, mal-estar </a:t>
            </a:r>
            <a:r>
              <a:rPr lang="pt-PT" sz="2200" kern="0" dirty="0">
                <a:solidFill>
                  <a:srgbClr val="000000"/>
                </a:solidFill>
                <a:latin typeface="Arial"/>
              </a:rPr>
              <a:t>geral, </a:t>
            </a:r>
            <a:r>
              <a:rPr lang="pt-PT" sz="2200" kern="0" dirty="0" smtClean="0">
                <a:solidFill>
                  <a:srgbClr val="000000"/>
                </a:solidFill>
                <a:latin typeface="Arial"/>
              </a:rPr>
              <a:t>febre.</a:t>
            </a:r>
            <a:endParaRPr lang="pt-PT" sz="2200" kern="0" dirty="0">
              <a:solidFill>
                <a:srgbClr val="000000"/>
              </a:solidFill>
              <a:latin typeface="Arial"/>
            </a:endParaRPr>
          </a:p>
          <a:p>
            <a:endParaRPr lang="pt-PT" sz="3000" dirty="0"/>
          </a:p>
        </p:txBody>
      </p:sp>
    </p:spTree>
    <p:extLst>
      <p:ext uri="{BB962C8B-B14F-4D97-AF65-F5344CB8AC3E}">
        <p14:creationId xmlns:p14="http://schemas.microsoft.com/office/powerpoint/2010/main" val="196949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Diagnóstico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RX e TAC do tórax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e abdómen, biópsia da medula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óssea,…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Terapêutica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Cirurgia (extirpação completa do tumor)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Radioterapia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Quimioterapia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Prognóstico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Depende da idade e do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estádio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evolução (tumores congénitos têm prognóstico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mais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favorável e tumores num estádio avançado têm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uma taxa de sobrevivência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menor). 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Geralmente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com mau prognóstico (dar apoio psicológico a toda a família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). 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243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2400" b="1" kern="0" dirty="0">
                <a:solidFill>
                  <a:srgbClr val="FF0000"/>
                </a:solidFill>
                <a:effectLst/>
                <a:latin typeface="Arial"/>
              </a:rPr>
              <a:t>TUMOR DE </a:t>
            </a:r>
            <a:r>
              <a:rPr lang="pt-PT" sz="2400" b="1" kern="0" dirty="0" smtClean="0">
                <a:solidFill>
                  <a:srgbClr val="FF0000"/>
                </a:solidFill>
                <a:effectLst/>
                <a:latin typeface="Arial"/>
              </a:rPr>
              <a:t>WILMS (nefroblastoma</a:t>
            </a:r>
            <a:r>
              <a:rPr lang="pt-PT" sz="2400" b="1" kern="0" dirty="0">
                <a:solidFill>
                  <a:srgbClr val="FF0000"/>
                </a:solidFill>
                <a:effectLst/>
                <a:latin typeface="Arial"/>
              </a:rPr>
              <a:t>) 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548163"/>
          </a:xfrm>
        </p:spPr>
        <p:txBody>
          <a:bodyPr>
            <a:norm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Tumor sólido, </a:t>
            </a:r>
            <a:r>
              <a:rPr lang="pt-PT" sz="2000" kern="0" dirty="0" err="1">
                <a:solidFill>
                  <a:srgbClr val="000000"/>
                </a:solidFill>
                <a:latin typeface="Arial"/>
              </a:rPr>
              <a:t>intra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 – abdominal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u="sng" kern="0" dirty="0">
                <a:solidFill>
                  <a:srgbClr val="000000"/>
                </a:solidFill>
                <a:latin typeface="Arial"/>
              </a:rPr>
              <a:t>Origem no rim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, mais frequente na infância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Incidência máxima – 3 anos 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idade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Predisposição genética (bastante associado a anomalias congénitas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Geralmente detectado pelos pais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kern="0" dirty="0">
                <a:solidFill>
                  <a:srgbClr val="000000"/>
                </a:solidFill>
                <a:latin typeface="Arial Black" pitchFamily="34" charset="0"/>
              </a:rPr>
              <a:t>Sintomatologia</a:t>
            </a:r>
            <a:r>
              <a:rPr lang="pt-PT" sz="2400" kern="0" dirty="0" smtClean="0">
                <a:solidFill>
                  <a:srgbClr val="000000"/>
                </a:solidFill>
                <a:latin typeface="Arial Black" pitchFamily="34" charset="0"/>
              </a:rPr>
              <a:t>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Dilatação/massa e dor abdominal.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Febre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, falta de apetite, náuseas e vómitos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Hematúria em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15 %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20 % dos casos.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6716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3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300" b="1" kern="0" dirty="0" smtClean="0">
                <a:solidFill>
                  <a:srgbClr val="000000"/>
                </a:solidFill>
                <a:latin typeface="Arial"/>
              </a:rPr>
              <a:t>Diagnóstico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Massa abdominal ao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exame físico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Possível aumento da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TA</a:t>
            </a: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Ecografia abdominal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Radiografia abdominal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TC abdominal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RX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tórax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Urografia intravenosa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PT" sz="2000" b="1" kern="0" dirty="0">
              <a:solidFill>
                <a:srgbClr val="000000"/>
              </a:solidFill>
              <a:latin typeface="Arial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None/>
            </a:pPr>
            <a:r>
              <a:rPr lang="pt-PT" sz="2300" b="1" kern="0" dirty="0" smtClean="0">
                <a:solidFill>
                  <a:srgbClr val="000000"/>
                </a:solidFill>
                <a:latin typeface="Arial"/>
              </a:rPr>
              <a:t>Tratamento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Combinação de Cirurgia, Quimioterapia e Radioterapia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Radioterapia pós-operatória (só a partir dos 18 meses de idade)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err="1" smtClean="0">
                <a:solidFill>
                  <a:srgbClr val="000000"/>
                </a:solidFill>
                <a:latin typeface="Arial"/>
              </a:rPr>
              <a:t>Extracção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 do rim que tem o tumor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err="1" smtClean="0">
                <a:solidFill>
                  <a:srgbClr val="000000"/>
                </a:solidFill>
                <a:latin typeface="Arial"/>
              </a:rPr>
              <a:t>Extracção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 dos gânglios circundantes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None/>
            </a:pPr>
            <a:r>
              <a:rPr lang="pt-PT" sz="2300" b="1" kern="0" dirty="0" smtClean="0">
                <a:solidFill>
                  <a:srgbClr val="000000"/>
                </a:solidFill>
                <a:latin typeface="Arial"/>
              </a:rPr>
              <a:t>Prognóstico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pt-PT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Elevada taxa de sobrevivência.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521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FF0000"/>
                </a:solidFill>
                <a:latin typeface="Arial"/>
              </a:rPr>
              <a:t>Intervenções de </a:t>
            </a:r>
            <a:r>
              <a:rPr lang="pt-PT" sz="2400" b="1" kern="0" dirty="0" smtClean="0">
                <a:solidFill>
                  <a:srgbClr val="FF0000"/>
                </a:solidFill>
                <a:latin typeface="Arial"/>
              </a:rPr>
              <a:t>enfermagem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Preparação da criança/pais para a cirurgia.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Pré-operatória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Banho e pouco manuseamento em relação ao abdómen da criança.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Preparação da criança/pais para a extensão da sutura.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Pós-operatória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Avaliação da actividade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gastrointestinal, distensão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abdominal, vómitos e dor.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Avaliação dos sinais vitais (TA).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Apoio emocional aos pais.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Planeamento da alta.</a:t>
            </a:r>
            <a:endParaRPr lang="pt-PT" sz="2400" kern="0" dirty="0">
              <a:solidFill>
                <a:srgbClr val="000000"/>
              </a:solidFill>
              <a:latin typeface="Arial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573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dirty="0" smtClean="0">
                <a:solidFill>
                  <a:srgbClr val="FF0000"/>
                </a:solidFill>
                <a:effectLst/>
                <a:latin typeface="Calibri"/>
              </a:rPr>
              <a:t>OSTEOSSARCOMA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r>
              <a:rPr lang="pt-PT" sz="2400" dirty="0" smtClean="0">
                <a:latin typeface="Calibri"/>
              </a:rPr>
              <a:t>Tipo  </a:t>
            </a:r>
            <a:r>
              <a:rPr lang="pt-PT" sz="2400" dirty="0">
                <a:latin typeface="Calibri"/>
              </a:rPr>
              <a:t>mais comum de tumor ósseo maligno</a:t>
            </a:r>
            <a:r>
              <a:rPr lang="pt-PT" sz="2400" dirty="0" smtClean="0"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endParaRPr lang="pt-PT" sz="1400" dirty="0"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r>
              <a:rPr lang="pt-PT" sz="2400" dirty="0" smtClean="0">
                <a:latin typeface="Calibri"/>
              </a:rPr>
              <a:t>Tumor </a:t>
            </a:r>
            <a:r>
              <a:rPr lang="pt-PT" sz="2400" dirty="0">
                <a:latin typeface="Calibri"/>
              </a:rPr>
              <a:t>sólido, duro e irregular</a:t>
            </a:r>
            <a:r>
              <a:rPr lang="pt-PT" sz="2400" dirty="0" smtClean="0"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endParaRPr lang="pt-PT" sz="1400" dirty="0"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r>
              <a:rPr lang="pt-PT" sz="2400" dirty="0" smtClean="0">
                <a:latin typeface="Calibri"/>
              </a:rPr>
              <a:t>Ocorre </a:t>
            </a:r>
            <a:r>
              <a:rPr lang="pt-PT" sz="2400" dirty="0">
                <a:latin typeface="Calibri"/>
              </a:rPr>
              <a:t>preferencialmente na região da metáfise óssea de ossos tubulares </a:t>
            </a:r>
            <a:r>
              <a:rPr lang="pt-PT" sz="2400" dirty="0" smtClean="0">
                <a:latin typeface="Calibri"/>
              </a:rPr>
              <a:t>longos (</a:t>
            </a:r>
            <a:r>
              <a:rPr lang="pt-PT" sz="2400" dirty="0">
                <a:latin typeface="Calibri"/>
              </a:rPr>
              <a:t>50% próximo dos joelhos</a:t>
            </a:r>
            <a:r>
              <a:rPr lang="pt-PT" sz="2400" dirty="0" smtClean="0">
                <a:latin typeface="Calibri"/>
              </a:rPr>
              <a:t>).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endParaRPr lang="pt-PT" sz="1400" dirty="0"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r>
              <a:rPr lang="pt-PT" sz="2400" dirty="0" smtClean="0">
                <a:latin typeface="Calibri"/>
              </a:rPr>
              <a:t>Maior incidência em </a:t>
            </a:r>
            <a:r>
              <a:rPr lang="pt-PT" sz="2400" dirty="0">
                <a:latin typeface="Calibri"/>
              </a:rPr>
              <a:t>adolescentes e adultos jovens, sexo masculino</a:t>
            </a:r>
            <a:r>
              <a:rPr lang="pt-PT" sz="2400" dirty="0" smtClean="0"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Tx/>
              <a:buChar char="-"/>
            </a:pPr>
            <a:endParaRPr lang="pt-PT" sz="1200" dirty="0">
              <a:latin typeface="Calibri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pt-PT" sz="2400" dirty="0" smtClean="0">
                <a:latin typeface="Calibri"/>
              </a:rPr>
              <a:t>- Desconhecimento </a:t>
            </a:r>
            <a:r>
              <a:rPr lang="pt-PT" sz="2400" dirty="0">
                <a:latin typeface="Calibri"/>
              </a:rPr>
              <a:t>da causa exacta do aparecimento (mutações do DNA).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51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100" b="1" dirty="0">
                <a:solidFill>
                  <a:prstClr val="black"/>
                </a:solidFill>
                <a:latin typeface="Calibri"/>
              </a:rPr>
              <a:t>Sintomatologia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Dor e tumefacção a nível do osso lesado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Redução do movimento do membro afectado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pt-PT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3100" b="1" dirty="0">
                <a:solidFill>
                  <a:prstClr val="black"/>
                </a:solidFill>
                <a:latin typeface="Calibri"/>
              </a:rPr>
              <a:t>Diagnóstico 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Radiografia do osso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Ressonância magnética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Tomografia computorizada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Biópsia tumoral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dirty="0">
                <a:solidFill>
                  <a:prstClr val="black"/>
                </a:solidFill>
                <a:latin typeface="Calibri"/>
              </a:rPr>
              <a:t>Exames sanguíneos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3628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2800" b="1" dirty="0" smtClean="0">
                <a:solidFill>
                  <a:prstClr val="black"/>
                </a:solidFill>
                <a:latin typeface="Calibri"/>
              </a:rPr>
              <a:t>			Tratamento</a:t>
            </a:r>
            <a:endParaRPr lang="pt-PT" sz="28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Cirurgia ablativa 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(amputação) </a:t>
            </a:r>
            <a:endParaRPr lang="pt-PT" sz="2400" dirty="0" smtClean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	ou 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>
                <a:solidFill>
                  <a:prstClr val="black"/>
                </a:solidFill>
                <a:latin typeface="Calibri"/>
              </a:rPr>
              <a:t>P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reservação 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do membro (ressecções, </a:t>
            </a:r>
            <a:r>
              <a:rPr lang="pt-PT" sz="2400" dirty="0" err="1">
                <a:solidFill>
                  <a:prstClr val="black"/>
                </a:solidFill>
                <a:latin typeface="Calibri"/>
              </a:rPr>
              <a:t>endo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-próteses, </a:t>
            </a:r>
            <a:r>
              <a:rPr lang="pt-PT" sz="2400" dirty="0" err="1">
                <a:solidFill>
                  <a:prstClr val="black"/>
                </a:solidFill>
                <a:latin typeface="Calibri"/>
              </a:rPr>
              <a:t>homo-enxertos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), 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Quimioterapia (pré e pós operatória)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Este tumor não é sensível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 à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 radioterapia.</a:t>
            </a:r>
            <a:endParaRPr lang="pt-PT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endParaRPr lang="pt-PT" sz="22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None/>
            </a:pPr>
            <a:r>
              <a:rPr lang="pt-PT" sz="2800" b="1" dirty="0" smtClean="0">
                <a:solidFill>
                  <a:prstClr val="black"/>
                </a:solidFill>
                <a:latin typeface="Calibri"/>
              </a:rPr>
              <a:t>			Prognóstico</a:t>
            </a:r>
            <a:endParaRPr lang="pt-PT" sz="28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Wingdings" pitchFamily="2" charset="2"/>
              <a:buChar char="§"/>
            </a:pPr>
            <a:r>
              <a:rPr lang="pt-PT" sz="2400" dirty="0">
                <a:solidFill>
                  <a:prstClr val="black"/>
                </a:solidFill>
                <a:latin typeface="Calibri"/>
              </a:rPr>
              <a:t>Taxa de sobrevivência média 60-70%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Wingdings" pitchFamily="2" charset="2"/>
              <a:buChar char="§"/>
            </a:pPr>
            <a:r>
              <a:rPr lang="pt-PT" sz="2400" dirty="0">
                <a:solidFill>
                  <a:prstClr val="black"/>
                </a:solidFill>
                <a:latin typeface="Calibri"/>
              </a:rPr>
              <a:t>Depende da idade da criança, </a:t>
            </a: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tamanho do tumor, estado 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geral e história clínica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Wingdings" pitchFamily="2" charset="2"/>
              <a:buChar char="§"/>
            </a:pPr>
            <a:r>
              <a:rPr lang="pt-PT" sz="2400" dirty="0" smtClean="0">
                <a:solidFill>
                  <a:prstClr val="black"/>
                </a:solidFill>
                <a:latin typeface="Calibri"/>
              </a:rPr>
              <a:t>Tolerância </a:t>
            </a:r>
            <a:r>
              <a:rPr lang="pt-PT" sz="2400" dirty="0">
                <a:solidFill>
                  <a:prstClr val="black"/>
                </a:solidFill>
                <a:latin typeface="Calibri"/>
              </a:rPr>
              <a:t>a determinados medicamentos, procedimentos e terapias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749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400" dirty="0" smtClean="0">
                <a:latin typeface="Arial Black" pitchFamily="34" charset="0"/>
              </a:rPr>
              <a:t>Resulta de um ou mais dos seguintes mecanismos:</a:t>
            </a: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1 - Redução da produção de eritrócitos (</a:t>
            </a:r>
            <a:r>
              <a:rPr lang="pt-PT" sz="2000" dirty="0" err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ex</a:t>
            </a:r>
            <a:r>
              <a:rPr lang="pt-PT" sz="2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: deficiência de ferro)</a:t>
            </a:r>
          </a:p>
          <a:p>
            <a:pPr>
              <a:buFontTx/>
              <a:buChar char="-"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 smtClean="0">
                <a:solidFill>
                  <a:srgbClr val="800080"/>
                </a:solidFill>
                <a:latin typeface="Arial Black" pitchFamily="34" charset="0"/>
              </a:rPr>
              <a:t>2- Aumento da destruição das hemácias (hemólise)</a:t>
            </a:r>
          </a:p>
          <a:p>
            <a:pPr>
              <a:buFontTx/>
              <a:buChar char="-"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 smtClean="0">
                <a:solidFill>
                  <a:srgbClr val="CC3300"/>
                </a:solidFill>
                <a:latin typeface="Arial Black" pitchFamily="34" charset="0"/>
              </a:rPr>
              <a:t>3 - Perda sanguínea (Agudas/Crónicas)</a:t>
            </a:r>
          </a:p>
          <a:p>
            <a:pPr>
              <a:buFontTx/>
              <a:buChar char="-"/>
            </a:pPr>
            <a:endParaRPr lang="pt-PT" sz="1800" dirty="0">
              <a:latin typeface="Arial Black" pitchFamily="34" charset="0"/>
            </a:endParaRPr>
          </a:p>
          <a:p>
            <a:pPr>
              <a:buFontTx/>
              <a:buChar char="-"/>
            </a:pPr>
            <a:endParaRPr lang="pt-PT" sz="1800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endParaRPr lang="pt-PT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95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800" b="1" kern="0" dirty="0">
                <a:solidFill>
                  <a:srgbClr val="000000"/>
                </a:solidFill>
                <a:latin typeface="Arial"/>
              </a:rPr>
              <a:t>Intervenções de enfermagem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8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Preparação física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Preparação psicológica </a:t>
            </a:r>
            <a:r>
              <a:rPr lang="pt-PT" sz="2400" kern="0" dirty="0" smtClean="0">
                <a:solidFill>
                  <a:srgbClr val="000000"/>
                </a:solidFill>
                <a:latin typeface="Arial"/>
              </a:rPr>
              <a:t>(criança e </a:t>
            </a:r>
            <a:r>
              <a:rPr lang="pt-PT" sz="2400" kern="0" dirty="0">
                <a:solidFill>
                  <a:srgbClr val="000000"/>
                </a:solidFill>
                <a:latin typeface="Arial"/>
              </a:rPr>
              <a:t>pais)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Prevenção de complicações </a:t>
            </a:r>
            <a:r>
              <a:rPr lang="pt-PT" sz="2400" kern="0" dirty="0" smtClean="0">
                <a:solidFill>
                  <a:srgbClr val="000000"/>
                </a:solidFill>
                <a:latin typeface="Arial"/>
              </a:rPr>
              <a:t>pós-operatórias.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 smtClean="0">
                <a:solidFill>
                  <a:srgbClr val="000000"/>
                </a:solidFill>
                <a:latin typeface="Arial"/>
              </a:rPr>
              <a:t>Minimização dos efeitos secundários da quimioterapia</a:t>
            </a:r>
          </a:p>
          <a:p>
            <a:pPr marL="109728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4465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pt-PT" sz="2800" kern="0" dirty="0">
                <a:solidFill>
                  <a:srgbClr val="FF0000"/>
                </a:solidFill>
                <a:effectLst/>
                <a:latin typeface="Arial"/>
              </a:rPr>
              <a:t>Efeitos secundários da quimioterapia na criança 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Aparecimento de lesões na </a:t>
            </a:r>
            <a:r>
              <a:rPr lang="pt-PT" sz="2400" b="1" kern="0" dirty="0" smtClean="0">
                <a:solidFill>
                  <a:srgbClr val="C00000"/>
                </a:solidFill>
                <a:latin typeface="Arial"/>
              </a:rPr>
              <a:t>mucosa/estomatite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Verificar diariamente a mucosa oral da criança (uso de escovas macias, estado dos dentes).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Higiene oral frequente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Manter mucosa labial húmida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Oferecer alimentos pastosos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Estimular a ingestão de líquidos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Evitar a ingestão de </a:t>
            </a:r>
            <a:r>
              <a:rPr lang="pt-PT" sz="2400" kern="0" dirty="0" smtClean="0">
                <a:solidFill>
                  <a:srgbClr val="000000"/>
                </a:solidFill>
                <a:latin typeface="Arial"/>
              </a:rPr>
              <a:t>alimentos ácidos, secos, duros, picantes, muito quentes ou muito gelados.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 smtClean="0">
                <a:solidFill>
                  <a:srgbClr val="000000"/>
                </a:solidFill>
                <a:latin typeface="Arial"/>
              </a:rPr>
              <a:t>Administração de colutórios desinfectantes.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854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pt-PT" sz="2800" dirty="0"/>
              <a:t>ESCALA DA MUCOSITE ORAL- ESCALA COMMON TOXICITY CRITERIA </a:t>
            </a:r>
          </a:p>
        </p:txBody>
      </p:sp>
      <p:graphicFrame>
        <p:nvGraphicFramePr>
          <p:cNvPr id="5" name="Objec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268088"/>
              </p:ext>
            </p:extLst>
          </p:nvPr>
        </p:nvGraphicFramePr>
        <p:xfrm>
          <a:off x="179512" y="1124744"/>
          <a:ext cx="8788400" cy="607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o" r:id="rId3" imgW="5748311" imgH="3984623" progId="Word.Document.12">
                  <p:embed/>
                </p:oleObj>
              </mc:Choice>
              <mc:Fallback>
                <p:oleObj name="Documento" r:id="rId3" imgW="5748311" imgH="39846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124744"/>
                        <a:ext cx="8788400" cy="6078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50011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Efeitos secundários da quimioterapia na criança (</a:t>
            </a:r>
            <a:r>
              <a:rPr lang="pt-PT" sz="2800" kern="0" dirty="0" err="1">
                <a:solidFill>
                  <a:srgbClr val="000000"/>
                </a:solidFill>
                <a:effectLst/>
                <a:latin typeface="Arial"/>
              </a:rPr>
              <a:t>cont</a:t>
            </a:r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)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000000"/>
                </a:solidFill>
                <a:latin typeface="Arial"/>
              </a:rPr>
              <a:t>Alteração no padrão </a:t>
            </a:r>
            <a:r>
              <a:rPr lang="pt-PT" sz="2400" b="1" kern="0" dirty="0" smtClean="0">
                <a:solidFill>
                  <a:srgbClr val="000000"/>
                </a:solidFill>
                <a:latin typeface="Arial"/>
              </a:rPr>
              <a:t>alimentar- Anorexia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Permitir a ingestão de alimentos agradáveis à criança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Aproveitar qualquer período de fome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Administrar suplementos nutritivos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Tornar a comida atraente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Permitir à criança participação na ementa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Seleccionar os alimentos favoritos da criança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Proporcionar dieta equilibrada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400" kern="0" dirty="0">
                <a:solidFill>
                  <a:srgbClr val="000000"/>
                </a:solidFill>
                <a:latin typeface="Arial"/>
              </a:rPr>
              <a:t>Aconselhar refeições ligeiras e frequentes</a:t>
            </a:r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53031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Efeitos secundários da quimioterapia na criança (</a:t>
            </a:r>
            <a:r>
              <a:rPr lang="pt-PT" sz="2800" kern="0" dirty="0" err="1">
                <a:solidFill>
                  <a:srgbClr val="000000"/>
                </a:solidFill>
                <a:effectLst/>
                <a:latin typeface="Arial"/>
              </a:rPr>
              <a:t>cont</a:t>
            </a:r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)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Risco de </a:t>
            </a:r>
            <a:r>
              <a:rPr lang="pt-PT" sz="2400" b="1" kern="0" dirty="0" smtClean="0">
                <a:solidFill>
                  <a:srgbClr val="C00000"/>
                </a:solidFill>
                <a:latin typeface="Arial"/>
              </a:rPr>
              <a:t>alteração da integridade cutânea </a:t>
            </a:r>
            <a:endParaRPr lang="pt-PT" sz="2400" kern="0" dirty="0">
              <a:solidFill>
                <a:srgbClr val="C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Mudanças frequentes de decúbito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Incentivar ingestão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proteico </a:t>
            </a:r>
            <a:r>
              <a:rPr lang="pt-PT" sz="2000" kern="0" dirty="0">
                <a:solidFill>
                  <a:srgbClr val="000000"/>
                </a:solidFill>
                <a:latin typeface="Arial"/>
              </a:rPr>
              <a:t>- calórica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4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Alteração da </a:t>
            </a:r>
            <a:r>
              <a:rPr lang="pt-PT" sz="2400" b="1" kern="0" dirty="0" smtClean="0">
                <a:solidFill>
                  <a:srgbClr val="C00000"/>
                </a:solidFill>
                <a:latin typeface="Arial"/>
              </a:rPr>
              <a:t>imagem- alopecia</a:t>
            </a:r>
            <a:endParaRPr lang="pt-PT" sz="2400" kern="0" dirty="0">
              <a:solidFill>
                <a:srgbClr val="C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Permitir rápida integração com os amigos e colegas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Incentivar visita de amigos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Esclarecer a criança para situação temporária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Aconselhar corte do cabelo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Realçar aspectos positivos do corpo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740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Efeitos </a:t>
            </a:r>
            <a:r>
              <a:rPr lang="pt-PT" sz="2800" kern="0" dirty="0" smtClean="0">
                <a:solidFill>
                  <a:srgbClr val="000000"/>
                </a:solidFill>
                <a:effectLst/>
                <a:latin typeface="Arial"/>
              </a:rPr>
              <a:t>secundários da </a:t>
            </a:r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quimioterapia na criança (</a:t>
            </a:r>
            <a:r>
              <a:rPr lang="pt-PT" sz="2800" kern="0" dirty="0" err="1">
                <a:solidFill>
                  <a:srgbClr val="000000"/>
                </a:solidFill>
                <a:effectLst/>
                <a:latin typeface="Arial"/>
              </a:rPr>
              <a:t>cont</a:t>
            </a:r>
            <a:r>
              <a:rPr lang="pt-PT" sz="2800" kern="0" dirty="0">
                <a:solidFill>
                  <a:srgbClr val="000000"/>
                </a:solidFill>
                <a:effectLst/>
                <a:latin typeface="Arial"/>
              </a:rPr>
              <a:t>)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Dor no </a:t>
            </a:r>
            <a:r>
              <a:rPr lang="pt-PT" sz="2400" b="1" kern="0" dirty="0" smtClean="0">
                <a:solidFill>
                  <a:srgbClr val="C00000"/>
                </a:solidFill>
                <a:latin typeface="Arial"/>
              </a:rPr>
              <a:t>local da administração do fármaco</a:t>
            </a:r>
            <a:endParaRPr lang="pt-PT" sz="2400" b="1" kern="0" dirty="0">
              <a:solidFill>
                <a:srgbClr val="C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Confirmar se existe extravasamento do produto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Diminuir o ritmo de perfusão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PT" sz="2000" kern="0" dirty="0">
                <a:solidFill>
                  <a:srgbClr val="000000"/>
                </a:solidFill>
                <a:latin typeface="Arial"/>
              </a:rPr>
              <a:t>Aumentar o volume de soro na </a:t>
            </a:r>
            <a:r>
              <a:rPr lang="pt-PT" sz="2000" kern="0" dirty="0" smtClean="0">
                <a:solidFill>
                  <a:srgbClr val="000000"/>
                </a:solidFill>
                <a:latin typeface="Arial"/>
              </a:rPr>
              <a:t>diluição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PT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Alteração do estado emocional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 smtClean="0">
                <a:solidFill>
                  <a:srgbClr val="C00000"/>
                </a:solidFill>
                <a:latin typeface="Arial"/>
              </a:rPr>
              <a:t>Náuseas </a:t>
            </a: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e vómitos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Mau estar geral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Palidez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Tonturas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PT" sz="2400" b="1" kern="0" dirty="0">
                <a:solidFill>
                  <a:srgbClr val="C00000"/>
                </a:solidFill>
                <a:latin typeface="Arial"/>
              </a:rPr>
              <a:t>Taquicardia, polipneia</a:t>
            </a:r>
            <a:endParaRPr lang="pt-PT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89328" y="116632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74848" y="706693"/>
            <a:ext cx="8229600" cy="5026563"/>
          </a:xfrm>
        </p:spPr>
        <p:txBody>
          <a:bodyPr>
            <a:normAutofit/>
          </a:bodyPr>
          <a:lstStyle/>
          <a:p>
            <a:r>
              <a:rPr lang="pt-PT" sz="2000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1 - Redução da produção de </a:t>
            </a:r>
            <a:r>
              <a:rPr lang="pt-PT" sz="2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eritrócitos</a:t>
            </a:r>
          </a:p>
          <a:p>
            <a:endParaRPr lang="pt-PT" sz="20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r>
              <a:rPr lang="pt-PT" sz="2000" dirty="0" smtClean="0">
                <a:latin typeface="Arial Black" pitchFamily="34" charset="0"/>
              </a:rPr>
              <a:t>CAUSAS</a:t>
            </a:r>
          </a:p>
          <a:p>
            <a:pPr marL="109728" indent="0">
              <a:buNone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/>
          </a:p>
        </p:txBody>
      </p:sp>
      <p:sp>
        <p:nvSpPr>
          <p:cNvPr id="4" name="Rectângulo 3"/>
          <p:cNvSpPr/>
          <p:nvPr/>
        </p:nvSpPr>
        <p:spPr>
          <a:xfrm>
            <a:off x="1979712" y="1268760"/>
            <a:ext cx="6186216" cy="30243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Deficiência </a:t>
            </a:r>
            <a:r>
              <a:rPr lang="pt-PT" sz="1400" b="1" dirty="0">
                <a:solidFill>
                  <a:schemeClr val="tx1"/>
                </a:solidFill>
              </a:rPr>
              <a:t>de </a:t>
            </a:r>
            <a:r>
              <a:rPr lang="pt-PT" sz="1400" b="1" dirty="0" smtClean="0">
                <a:solidFill>
                  <a:schemeClr val="tx1"/>
                </a:solidFill>
              </a:rPr>
              <a:t>nutrientes*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Má absorção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Falência </a:t>
            </a:r>
            <a:r>
              <a:rPr lang="pt-PT" sz="1400" b="1" dirty="0">
                <a:solidFill>
                  <a:schemeClr val="tx1"/>
                </a:solidFill>
              </a:rPr>
              <a:t>medular </a:t>
            </a:r>
            <a:endParaRPr lang="pt-PT" sz="1400" b="1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Hipoplasias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b="1" dirty="0" smtClean="0">
                <a:solidFill>
                  <a:schemeClr val="tx1"/>
                </a:solidFill>
              </a:rPr>
              <a:t>↓</a:t>
            </a:r>
            <a:r>
              <a:rPr lang="pt-PT" sz="1400" b="1" dirty="0">
                <a:solidFill>
                  <a:schemeClr val="tx1"/>
                </a:solidFill>
              </a:rPr>
              <a:t>produção </a:t>
            </a:r>
            <a:r>
              <a:rPr lang="pt-PT" sz="1400" b="1" dirty="0" smtClean="0">
                <a:solidFill>
                  <a:schemeClr val="tx1"/>
                </a:solidFill>
              </a:rPr>
              <a:t>eritropoietina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Infiltração </a:t>
            </a:r>
            <a:r>
              <a:rPr lang="pt-PT" sz="1400" b="1" dirty="0">
                <a:solidFill>
                  <a:schemeClr val="tx1"/>
                </a:solidFill>
              </a:rPr>
              <a:t>(primária, secundária</a:t>
            </a:r>
            <a:r>
              <a:rPr lang="pt-PT" sz="1400" b="1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Doença crónica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Infecções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400" b="1" dirty="0" smtClean="0">
                <a:solidFill>
                  <a:schemeClr val="tx1"/>
                </a:solidFill>
              </a:rPr>
              <a:t>Doenças endócrinas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043608" y="4437112"/>
            <a:ext cx="7560840" cy="23042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pt-PT" sz="1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* atraso na introdução de alimentação mista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alimentos com quantidade de ferro insuficiente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aleitamento com leite de vaca em lactentes 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(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baixa biodisponibilidade de 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Fe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ingesta insuficiente de alimentos necessários  na formação da </a:t>
            </a:r>
            <a:r>
              <a:rPr lang="pt-PT" sz="1600" dirty="0" err="1" smtClean="0">
                <a:solidFill>
                  <a:schemeClr val="tx1"/>
                </a:solidFill>
                <a:latin typeface="Arial Black" pitchFamily="34" charset="0"/>
              </a:rPr>
              <a:t>Hb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 como ácido fólico, 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Vitaminas B12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, B6 e 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C; 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e </a:t>
            </a: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proteínas</a:t>
            </a: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.</a:t>
            </a:r>
            <a:endParaRPr lang="pt-PT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46856" y="188640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r>
              <a:rPr lang="pt-PT" sz="2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1 </a:t>
            </a:r>
            <a:r>
              <a:rPr lang="pt-PT" sz="2000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- Redução da produção de </a:t>
            </a:r>
            <a:r>
              <a:rPr lang="pt-PT" sz="20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eritrócitos</a:t>
            </a:r>
          </a:p>
          <a:p>
            <a:pPr marL="109728" indent="0" algn="ctr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 algn="ctr">
              <a:buNone/>
            </a:pPr>
            <a:r>
              <a:rPr lang="pt-PT" sz="2000" dirty="0" smtClean="0">
                <a:latin typeface="Arial Black" pitchFamily="34" charset="0"/>
              </a:rPr>
              <a:t>CARACTERISTICAS CLÍNICAS</a:t>
            </a:r>
          </a:p>
          <a:p>
            <a:pPr marL="109728" indent="0">
              <a:buNone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 smtClean="0">
              <a:latin typeface="Arial Black" pitchFamily="34" charset="0"/>
            </a:endParaRPr>
          </a:p>
          <a:p>
            <a:pPr marL="109728" indent="0">
              <a:buNone/>
            </a:pPr>
            <a:endParaRPr lang="pt-PT" sz="2000" dirty="0"/>
          </a:p>
        </p:txBody>
      </p:sp>
      <p:sp>
        <p:nvSpPr>
          <p:cNvPr id="5" name="Rectângulo 4"/>
          <p:cNvSpPr/>
          <p:nvPr/>
        </p:nvSpPr>
        <p:spPr>
          <a:xfrm>
            <a:off x="611560" y="2276872"/>
            <a:ext cx="8064896" cy="43924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pt-PT" sz="1400" dirty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endParaRPr lang="pt-PT" sz="1400" dirty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PODEM SER INICIALMENTE ASSINTOMÁTICAS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CANSAÇO FÁCIL,  FRAQUEZA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PALIDEZ CONFIRMADA NA CONJUNTIVA, LÍNGUA E PREGAS PALMARES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IRRITABILIDADE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ALIMENTAM-SE VAGAROSAMENTE/PERDA DE APETITE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DISPNEIA DE ESFORÇO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ATENÇÃO, ALERTA E APRENDIZAGEM PREJUDICADAS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APETÊNCIA PARA CONSUMO DE PRODUTOS IMPRÓPRIOS (TERRA, GIZ, BORRACHA….)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ATRASO DE CRESCIMENTO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t-PT" sz="1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endParaRPr lang="pt-PT" sz="14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r>
              <a:rPr lang="pt-PT" sz="2000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1 - Redução da produção de eritrócitos</a:t>
            </a:r>
          </a:p>
          <a:p>
            <a:pPr marL="109728" indent="0">
              <a:buNone/>
            </a:pPr>
            <a:r>
              <a:rPr lang="pt-PT" sz="2000" dirty="0" smtClean="0">
                <a:latin typeface="Arial Black" pitchFamily="34" charset="0"/>
              </a:rPr>
              <a:t>		</a:t>
            </a:r>
          </a:p>
          <a:p>
            <a:pPr marL="109728" indent="0">
              <a:buNone/>
            </a:pPr>
            <a:r>
              <a:rPr lang="pt-PT" sz="2000" dirty="0" smtClean="0">
                <a:latin typeface="Arial Black" pitchFamily="34" charset="0"/>
              </a:rPr>
              <a:t>TRATAMENTO</a:t>
            </a:r>
            <a:endParaRPr lang="pt-PT" sz="2000" dirty="0">
              <a:latin typeface="Arial Black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683568" y="2492896"/>
            <a:ext cx="7992888" cy="3600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ORIENTAÇÃO DIETÉTICA:</a:t>
            </a:r>
          </a:p>
          <a:p>
            <a:endParaRPr lang="pt-PT" sz="11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* incentivo </a:t>
            </a:r>
            <a:r>
              <a:rPr lang="pt-PT" sz="1600" dirty="0">
                <a:solidFill>
                  <a:schemeClr val="tx1"/>
                </a:solidFill>
                <a:latin typeface="Arial Black" pitchFamily="34" charset="0"/>
              </a:rPr>
              <a:t>do aleitamento materno</a:t>
            </a:r>
          </a:p>
          <a:p>
            <a:pPr algn="just">
              <a:lnSpc>
                <a:spcPct val="150000"/>
              </a:lnSpc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* Consumo de carnes vermelhas, peixe, cereais, produtos integrais, vegetais, frutas secas, nozes, passas, amendoim, grão, feijão, ervilhas, soja, frutas cítricas…. </a:t>
            </a:r>
          </a:p>
          <a:p>
            <a:pPr algn="just"/>
            <a:endParaRPr lang="pt-PT" sz="16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SUPLEMENTO DE FERRO</a:t>
            </a:r>
          </a:p>
          <a:p>
            <a:pPr algn="just"/>
            <a:endParaRPr lang="pt-PT" sz="11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	</a:t>
            </a:r>
            <a:r>
              <a:rPr lang="pt-PT" sz="1600" u="sng" dirty="0" smtClean="0">
                <a:solidFill>
                  <a:schemeClr val="tx1"/>
                </a:solidFill>
                <a:latin typeface="Arial Black" pitchFamily="34" charset="0"/>
              </a:rPr>
              <a:t>(risco de envenenamento acidental)</a:t>
            </a:r>
          </a:p>
          <a:p>
            <a:pPr algn="just"/>
            <a:endParaRPr lang="pt-PT" sz="1600" u="sng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r>
              <a:rPr lang="pt-PT" sz="1600" dirty="0" smtClean="0">
                <a:solidFill>
                  <a:schemeClr val="tx1"/>
                </a:solidFill>
                <a:latin typeface="Arial Black" pitchFamily="34" charset="0"/>
              </a:rPr>
              <a:t>- CONTROLO DE INFECÇÕES.</a:t>
            </a:r>
          </a:p>
          <a:p>
            <a:pPr algn="just"/>
            <a:endParaRPr lang="pt-PT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20000"/>
          </a:bodyPr>
          <a:lstStyle/>
          <a:p>
            <a:r>
              <a:rPr lang="pt-PT" sz="2000" dirty="0">
                <a:solidFill>
                  <a:srgbClr val="800080"/>
                </a:solidFill>
                <a:latin typeface="Arial Black" pitchFamily="34" charset="0"/>
              </a:rPr>
              <a:t>2- Aumento da destruição das hemácias (hemólise)</a:t>
            </a:r>
          </a:p>
          <a:p>
            <a:pPr marL="109728" indent="0">
              <a:lnSpc>
                <a:spcPct val="150000"/>
              </a:lnSpc>
              <a:buNone/>
            </a:pPr>
            <a:endParaRPr lang="pt-PT" sz="1200" dirty="0" smtClean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 smtClean="0">
                <a:latin typeface="Arial Black" pitchFamily="34" charset="0"/>
              </a:rPr>
              <a:t>Causas</a:t>
            </a:r>
            <a:r>
              <a:rPr lang="pt-PT" sz="1800" dirty="0">
                <a:latin typeface="Arial Black" pitchFamily="34" charset="0"/>
              </a:rPr>
              <a:t>: </a:t>
            </a:r>
            <a:endParaRPr lang="pt-PT" sz="1800" dirty="0" smtClean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endParaRPr lang="pt-PT" sz="1800" dirty="0" smtClean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>
                <a:latin typeface="Arial Black" pitchFamily="34" charset="0"/>
              </a:rPr>
              <a:t>	</a:t>
            </a:r>
            <a:r>
              <a:rPr lang="pt-PT" sz="1800" dirty="0" smtClean="0">
                <a:latin typeface="Arial Black" pitchFamily="34" charset="0"/>
              </a:rPr>
              <a:t>•AGRESSÃO AO ERITROCITO</a:t>
            </a:r>
            <a:endParaRPr lang="pt-PT" sz="1800" dirty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 err="1">
                <a:latin typeface="Arial Black" pitchFamily="34" charset="0"/>
              </a:rPr>
              <a:t>Ac</a:t>
            </a:r>
            <a:r>
              <a:rPr lang="pt-PT" sz="1800" dirty="0">
                <a:latin typeface="Arial Black" pitchFamily="34" charset="0"/>
              </a:rPr>
              <a:t>, infecções, drogas, </a:t>
            </a:r>
            <a:r>
              <a:rPr lang="pt-PT" sz="1800" dirty="0" smtClean="0">
                <a:latin typeface="Arial Black" pitchFamily="34" charset="0"/>
              </a:rPr>
              <a:t>agentes </a:t>
            </a:r>
            <a:r>
              <a:rPr lang="pt-PT" sz="1800" dirty="0">
                <a:latin typeface="Arial Black" pitchFamily="34" charset="0"/>
              </a:rPr>
              <a:t>químicos e físicos, destruição </a:t>
            </a:r>
            <a:r>
              <a:rPr lang="pt-PT" sz="1800" dirty="0" smtClean="0">
                <a:latin typeface="Arial Black" pitchFamily="34" charset="0"/>
              </a:rPr>
              <a:t>esplénica</a:t>
            </a:r>
          </a:p>
          <a:p>
            <a:pPr marL="109728" indent="0">
              <a:lnSpc>
                <a:spcPct val="150000"/>
              </a:lnSpc>
              <a:buNone/>
            </a:pPr>
            <a:endParaRPr lang="pt-PT" sz="1800" dirty="0">
              <a:latin typeface="Arial Black" pitchFamily="34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 smtClean="0">
                <a:latin typeface="Arial Black" pitchFamily="34" charset="0"/>
              </a:rPr>
              <a:t>	•DEFEITO DO ERITROCITO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 smtClean="0">
                <a:latin typeface="Arial Black" pitchFamily="34" charset="0"/>
              </a:rPr>
              <a:t>- Congénitas (EX</a:t>
            </a:r>
            <a:r>
              <a:rPr lang="pt-PT" sz="1800" dirty="0">
                <a:latin typeface="Arial Black" pitchFamily="34" charset="0"/>
              </a:rPr>
              <a:t>.: </a:t>
            </a:r>
            <a:r>
              <a:rPr lang="pt-PT" sz="1800" dirty="0" smtClean="0">
                <a:latin typeface="Arial Black" pitchFamily="34" charset="0"/>
              </a:rPr>
              <a:t>Hemoglobinopatias – doença falciforme, Defeitos </a:t>
            </a:r>
            <a:r>
              <a:rPr lang="pt-PT" sz="1800" dirty="0">
                <a:latin typeface="Arial Black" pitchFamily="34" charset="0"/>
              </a:rPr>
              <a:t>de </a:t>
            </a:r>
            <a:r>
              <a:rPr lang="pt-PT" sz="1800" dirty="0" smtClean="0">
                <a:latin typeface="Arial Black" pitchFamily="34" charset="0"/>
              </a:rPr>
              <a:t>membranas - esferocitose, Defeitos enzimáticos)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pt-PT" sz="1800" dirty="0" smtClean="0">
                <a:latin typeface="Arial Black" pitchFamily="34" charset="0"/>
              </a:rPr>
              <a:t>- Adquiridas (EX.: imunológicas - leucemia)</a:t>
            </a:r>
          </a:p>
        </p:txBody>
      </p:sp>
    </p:spTree>
    <p:extLst>
      <p:ext uri="{BB962C8B-B14F-4D97-AF65-F5344CB8AC3E}">
        <p14:creationId xmlns:p14="http://schemas.microsoft.com/office/powerpoint/2010/main" val="19573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pt-PT" sz="2800" dirty="0">
                <a:solidFill>
                  <a:schemeClr val="tx1">
                    <a:lumMod val="50000"/>
                  </a:schemeClr>
                </a:solidFill>
                <a:effectLst/>
                <a:latin typeface="Arial Black" pitchFamily="34" charset="0"/>
              </a:rPr>
              <a:t>ANEMIA</a:t>
            </a:r>
            <a:endParaRPr lang="pt-PT" sz="2800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r>
              <a:rPr lang="pt-PT" sz="2000" dirty="0" smtClean="0">
                <a:solidFill>
                  <a:srgbClr val="800080"/>
                </a:solidFill>
                <a:latin typeface="Arial Black" pitchFamily="34" charset="0"/>
              </a:rPr>
              <a:t>2 - </a:t>
            </a:r>
            <a:r>
              <a:rPr lang="pt-PT" sz="2000" dirty="0">
                <a:solidFill>
                  <a:srgbClr val="800080"/>
                </a:solidFill>
                <a:latin typeface="Arial Black" pitchFamily="34" charset="0"/>
              </a:rPr>
              <a:t>Aumento da destruição das hemácias (hemólise)</a:t>
            </a:r>
          </a:p>
          <a:p>
            <a:pPr marL="109728" indent="0">
              <a:lnSpc>
                <a:spcPct val="150000"/>
              </a:lnSpc>
              <a:buNone/>
            </a:pPr>
            <a:endParaRPr lang="pt-PT" sz="1200" dirty="0" smtClean="0">
              <a:latin typeface="Arial Black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r>
              <a:rPr lang="pt-PT" sz="1400" u="sng" dirty="0" smtClean="0">
                <a:latin typeface="Arial Black" pitchFamily="34" charset="0"/>
              </a:rPr>
              <a:t>A ANEMIA HEMÓLITICA </a:t>
            </a:r>
            <a:r>
              <a:rPr lang="pt-PT" sz="1400" dirty="0" smtClean="0">
                <a:latin typeface="Arial Black" pitchFamily="34" charset="0"/>
              </a:rPr>
              <a:t>CARACTERIZA-SE PELA REDUÇÃO DA VIDA ÚTIL DA HEMÁCIA DEVIDO AO AUMENTO DA SUA DESTRUIÇÃO NA CIRCULAÇÃO </a:t>
            </a:r>
            <a:r>
              <a:rPr lang="pt-PT" sz="1400" u="sng" dirty="0" smtClean="0">
                <a:latin typeface="Arial Black" pitchFamily="34" charset="0"/>
              </a:rPr>
              <a:t>(HEMÓLISE INTRAVASCULAR), </a:t>
            </a:r>
            <a:r>
              <a:rPr lang="pt-PT" sz="1400" dirty="0" smtClean="0">
                <a:latin typeface="Arial Black" pitchFamily="34" charset="0"/>
              </a:rPr>
              <a:t>FÍGADO OU BAÇO </a:t>
            </a:r>
            <a:r>
              <a:rPr lang="pt-PT" sz="1400" u="sng" dirty="0" smtClean="0">
                <a:latin typeface="Arial Black" pitchFamily="34" charset="0"/>
              </a:rPr>
              <a:t>(HEMÓLISE EXTRAVASCULAR</a:t>
            </a:r>
            <a:r>
              <a:rPr lang="pt-PT" sz="1400" dirty="0" smtClean="0">
                <a:latin typeface="Arial Black" pitchFamily="34" charset="0"/>
              </a:rPr>
              <a:t>) E QUANDO A MEDULA OSSEA NÃO CONSEGUE COMPENSAR A DESTRUIÇÃO</a:t>
            </a:r>
            <a:r>
              <a:rPr lang="pt-PT" sz="1400" u="sng" dirty="0" smtClean="0">
                <a:latin typeface="Arial Black" pitchFamily="34" charset="0"/>
              </a:rPr>
              <a:t> </a:t>
            </a:r>
            <a:r>
              <a:rPr lang="pt-PT" sz="1400" dirty="0" smtClean="0">
                <a:latin typeface="Arial Black" pitchFamily="34" charset="0"/>
              </a:rPr>
              <a:t>PREMATURA DAS CÉLULAS VERMELHAS.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1200" dirty="0" smtClean="0">
              <a:latin typeface="Arial Black" pitchFamily="34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pt-PT" sz="1600" dirty="0" smtClean="0">
                <a:latin typeface="Arial Black" pitchFamily="34" charset="0"/>
              </a:rPr>
              <a:t>SINTOMAS:</a:t>
            </a:r>
            <a:endParaRPr lang="pt-PT" sz="1600" dirty="0">
              <a:latin typeface="Arial Black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2195736" y="4077072"/>
            <a:ext cx="56886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-  ICTERÍCIA PODENDO SER INTERMITNTE</a:t>
            </a:r>
          </a:p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-  ANEMIA QUE PODE AUMENTAR COM UMA INFECÇÃO</a:t>
            </a:r>
          </a:p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-  ESPLENOMEGÁLIA LEVE A MODERADA</a:t>
            </a:r>
          </a:p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-  CALCULOS BILIARES</a:t>
            </a:r>
          </a:p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tx1"/>
                </a:solidFill>
                <a:latin typeface="Arial Black" pitchFamily="34" charset="0"/>
              </a:rPr>
              <a:t>-  DEFORMIDADES ÓSSEAS</a:t>
            </a:r>
          </a:p>
        </p:txBody>
      </p:sp>
    </p:spTree>
    <p:extLst>
      <p:ext uri="{BB962C8B-B14F-4D97-AF65-F5344CB8AC3E}">
        <p14:creationId xmlns:p14="http://schemas.microsoft.com/office/powerpoint/2010/main" val="37447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6791</TotalTime>
  <Words>2135</Words>
  <Application>Microsoft Office PowerPoint</Application>
  <PresentationFormat>Apresentação no Ecrã (4:3)</PresentationFormat>
  <Paragraphs>589</Paragraphs>
  <Slides>45</Slides>
  <Notes>44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45</vt:i4>
      </vt:variant>
    </vt:vector>
  </HeadingPairs>
  <TitlesOfParts>
    <vt:vector size="53" baseType="lpstr">
      <vt:lpstr>Arial</vt:lpstr>
      <vt:lpstr>Arial Black</vt:lpstr>
      <vt:lpstr>Calibri</vt:lpstr>
      <vt:lpstr>Calibri Light</vt:lpstr>
      <vt:lpstr>Verdana</vt:lpstr>
      <vt:lpstr>Wingdings</vt:lpstr>
      <vt:lpstr>Tema do Office</vt:lpstr>
      <vt:lpstr>Documento</vt:lpstr>
      <vt:lpstr>AFECÇÕES HEMATO – ONCOLÓGICAS NA CRIANÇA  ESIP 2016 / 2017   Professoras Lurdes Lomba e Regina Amado   </vt:lpstr>
      <vt:lpstr>Sumário:   Afecções Hemato – oncológicas na criança:  Anemia,  Hemofilia,   Leucemia,  Meduloblastoma,  Linfomas,  Neuroblastoma  Conceito,  prevalência, sintomatologia,  tratamento, prognóstico e intervenções de enfermagem </vt:lpstr>
      <vt:lpstr>ANEMIA</vt:lpstr>
      <vt:lpstr>ANEMIA</vt:lpstr>
      <vt:lpstr>ANEMIA</vt:lpstr>
      <vt:lpstr>ANEMIA</vt:lpstr>
      <vt:lpstr>ANEMIA</vt:lpstr>
      <vt:lpstr>ANEMIA</vt:lpstr>
      <vt:lpstr>ANEMIA</vt:lpstr>
      <vt:lpstr>ANEMIA</vt:lpstr>
      <vt:lpstr>Apresentação do PowerPoint</vt:lpstr>
      <vt:lpstr>HEMOFILIA</vt:lpstr>
      <vt:lpstr>Apresentação do PowerPoint</vt:lpstr>
      <vt:lpstr>HEMOFILIA</vt:lpstr>
      <vt:lpstr>HEMOFILIA</vt:lpstr>
      <vt:lpstr>TROMBOCITOPENIA</vt:lpstr>
      <vt:lpstr>TROMBOCITOPENIA</vt:lpstr>
      <vt:lpstr>TROMBOCITOPENIA</vt:lpstr>
      <vt:lpstr>ONCOLOGIA NA CRIANÇA</vt:lpstr>
      <vt:lpstr>Apresentação do PowerPoint</vt:lpstr>
      <vt:lpstr>LEUCEMIA</vt:lpstr>
      <vt:lpstr>Apresentação do PowerPoint</vt:lpstr>
      <vt:lpstr>Apresentação do PowerPoint</vt:lpstr>
      <vt:lpstr>Apresentação do PowerPoint</vt:lpstr>
      <vt:lpstr>Apresentação do PowerPoint</vt:lpstr>
      <vt:lpstr>MEDULOBLASTOMA</vt:lpstr>
      <vt:lpstr>MEDULOBLASTOMA Sintomatologia</vt:lpstr>
      <vt:lpstr>Apresentação do PowerPoint</vt:lpstr>
      <vt:lpstr>LINFOMA DE HODGKIN</vt:lpstr>
      <vt:lpstr>Apresentação do PowerPoint</vt:lpstr>
      <vt:lpstr>Apresentação do PowerPoint</vt:lpstr>
      <vt:lpstr>NEUROBLASTOMA</vt:lpstr>
      <vt:lpstr>Apresentação do PowerPoint</vt:lpstr>
      <vt:lpstr>TUMOR DE WILMS (nefroblastoma) </vt:lpstr>
      <vt:lpstr>Apresentação do PowerPoint</vt:lpstr>
      <vt:lpstr>Apresentação do PowerPoint</vt:lpstr>
      <vt:lpstr>OSTEOSSARCOMA</vt:lpstr>
      <vt:lpstr>Apresentação do PowerPoint</vt:lpstr>
      <vt:lpstr>Apresentação do PowerPoint</vt:lpstr>
      <vt:lpstr>Apresentação do PowerPoint</vt:lpstr>
      <vt:lpstr>Efeitos secundários da quimioterapia na criança </vt:lpstr>
      <vt:lpstr>ESCALA DA MUCOSITE ORAL- ESCALA COMMON TOXICITY CRITERIA </vt:lpstr>
      <vt:lpstr>Efeitos secundários da quimioterapia na criança (cont)</vt:lpstr>
      <vt:lpstr>Efeitos secundários da quimioterapia na criança (cont)</vt:lpstr>
      <vt:lpstr>Efeitos secundários da quimioterapia na criança (cont)</vt:lpstr>
    </vt:vector>
  </TitlesOfParts>
  <Company>ESEnfC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AFECÇÕES HEMATO – ONCOLÓGICAS NA CRIANÇA  ESIP 2011 / 2012   Professoras Dionísia Loreto Regina Amado</dc:title>
  <dc:creator>Regina</dc:creator>
  <cp:lastModifiedBy>mlomba</cp:lastModifiedBy>
  <cp:revision>143</cp:revision>
  <cp:lastPrinted>2014-12-09T09:40:55Z</cp:lastPrinted>
  <dcterms:created xsi:type="dcterms:W3CDTF">2011-12-22T08:44:15Z</dcterms:created>
  <dcterms:modified xsi:type="dcterms:W3CDTF">2016-12-11T20:18:11Z</dcterms:modified>
</cp:coreProperties>
</file>