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7"/>
  </p:notesMasterIdLst>
  <p:sldIdLst>
    <p:sldId id="256" r:id="rId2"/>
    <p:sldId id="299" r:id="rId3"/>
    <p:sldId id="257" r:id="rId4"/>
    <p:sldId id="302" r:id="rId5"/>
    <p:sldId id="300" r:id="rId6"/>
    <p:sldId id="271" r:id="rId7"/>
    <p:sldId id="258" r:id="rId8"/>
    <p:sldId id="261" r:id="rId9"/>
    <p:sldId id="262" r:id="rId10"/>
    <p:sldId id="260" r:id="rId11"/>
    <p:sldId id="263" r:id="rId12"/>
    <p:sldId id="264" r:id="rId13"/>
    <p:sldId id="304" r:id="rId14"/>
    <p:sldId id="305" r:id="rId15"/>
    <p:sldId id="306" r:id="rId16"/>
    <p:sldId id="307" r:id="rId17"/>
    <p:sldId id="268" r:id="rId18"/>
    <p:sldId id="272" r:id="rId19"/>
    <p:sldId id="273" r:id="rId20"/>
    <p:sldId id="276" r:id="rId21"/>
    <p:sldId id="277" r:id="rId22"/>
    <p:sldId id="287" r:id="rId23"/>
    <p:sldId id="285" r:id="rId24"/>
    <p:sldId id="278" r:id="rId25"/>
    <p:sldId id="279" r:id="rId26"/>
    <p:sldId id="290" r:id="rId27"/>
    <p:sldId id="293" r:id="rId28"/>
    <p:sldId id="291" r:id="rId29"/>
    <p:sldId id="292" r:id="rId30"/>
    <p:sldId id="294" r:id="rId31"/>
    <p:sldId id="295" r:id="rId32"/>
    <p:sldId id="301" r:id="rId33"/>
    <p:sldId id="308" r:id="rId34"/>
    <p:sldId id="296" r:id="rId35"/>
    <p:sldId id="298" r:id="rId36"/>
  </p:sldIdLst>
  <p:sldSz cx="9144000" cy="6858000" type="screen4x3"/>
  <p:notesSz cx="6858000" cy="1001236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891" autoAdjust="0"/>
  </p:normalViewPr>
  <p:slideViewPr>
    <p:cSldViewPr>
      <p:cViewPr varScale="1">
        <p:scale>
          <a:sx n="68" d="100"/>
          <a:sy n="68" d="100"/>
        </p:scale>
        <p:origin x="1690" y="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348827-928E-4F40-BB11-BCAA54F27910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C1283405-578A-4A5A-B055-AD6D7D9D4F9B}">
      <dgm:prSet phldrT="[Texto]"/>
      <dgm:spPr>
        <a:solidFill>
          <a:schemeClr val="accent2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pt-PT" dirty="0" smtClean="0">
              <a:solidFill>
                <a:schemeClr val="tx1"/>
              </a:solidFill>
              <a:latin typeface="Arial Black" pitchFamily="34" charset="0"/>
            </a:rPr>
            <a:t>ESPINHA BÍFIDA</a:t>
          </a:r>
          <a:endParaRPr lang="pt-PT" dirty="0">
            <a:solidFill>
              <a:schemeClr val="tx1"/>
            </a:solidFill>
            <a:latin typeface="Arial Black" pitchFamily="34" charset="0"/>
          </a:endParaRPr>
        </a:p>
      </dgm:t>
    </dgm:pt>
    <dgm:pt modelId="{62C0293C-36D6-45E0-9695-20B9A0B4346C}" type="parTrans" cxnId="{27816EB0-0EA7-4C9C-A013-6D8D17FE7D12}">
      <dgm:prSet/>
      <dgm:spPr/>
      <dgm:t>
        <a:bodyPr/>
        <a:lstStyle/>
        <a:p>
          <a:endParaRPr lang="pt-PT"/>
        </a:p>
      </dgm:t>
    </dgm:pt>
    <dgm:pt modelId="{401C202E-A484-4C78-A0BC-52835ADD1CC5}" type="sibTrans" cxnId="{27816EB0-0EA7-4C9C-A013-6D8D17FE7D12}">
      <dgm:prSet/>
      <dgm:spPr/>
      <dgm:t>
        <a:bodyPr/>
        <a:lstStyle/>
        <a:p>
          <a:endParaRPr lang="pt-PT"/>
        </a:p>
      </dgm:t>
    </dgm:pt>
    <dgm:pt modelId="{7C099B5D-504A-495A-BDF7-9E02DBE9EA89}">
      <dgm:prSet phldrT="[Texto]"/>
      <dgm:spPr>
        <a:solidFill>
          <a:schemeClr val="accent2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pt-PT" dirty="0" smtClean="0">
              <a:solidFill>
                <a:schemeClr val="tx1"/>
              </a:solidFill>
              <a:latin typeface="Arial Black" pitchFamily="34" charset="0"/>
            </a:rPr>
            <a:t>ESPINHA BÍFIDA CÍSTICA</a:t>
          </a:r>
          <a:endParaRPr lang="pt-PT" dirty="0">
            <a:solidFill>
              <a:schemeClr val="tx1"/>
            </a:solidFill>
            <a:latin typeface="Arial Black" pitchFamily="34" charset="0"/>
          </a:endParaRPr>
        </a:p>
      </dgm:t>
    </dgm:pt>
    <dgm:pt modelId="{357E5512-7B2A-4A8A-B675-353D65FC4A04}" type="parTrans" cxnId="{E9E6331C-7454-474C-AAD8-48FEB1494241}">
      <dgm:prSet/>
      <dgm:spPr/>
      <dgm:t>
        <a:bodyPr/>
        <a:lstStyle/>
        <a:p>
          <a:endParaRPr lang="pt-PT"/>
        </a:p>
      </dgm:t>
    </dgm:pt>
    <dgm:pt modelId="{D083D018-48B7-4541-B1F5-6DA988465171}" type="sibTrans" cxnId="{E9E6331C-7454-474C-AAD8-48FEB1494241}">
      <dgm:prSet/>
      <dgm:spPr/>
      <dgm:t>
        <a:bodyPr/>
        <a:lstStyle/>
        <a:p>
          <a:endParaRPr lang="pt-PT"/>
        </a:p>
      </dgm:t>
    </dgm:pt>
    <dgm:pt modelId="{076DA4DA-B248-48C4-92FD-F0CD9867589A}">
      <dgm:prSet phldrT="[Texto]"/>
      <dgm:spPr>
        <a:solidFill>
          <a:schemeClr val="accent2">
            <a:lumMod val="60000"/>
            <a:lumOff val="4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pt-PT" dirty="0" smtClean="0">
              <a:solidFill>
                <a:schemeClr val="tx1"/>
              </a:solidFill>
              <a:latin typeface="Arial Black" pitchFamily="34" charset="0"/>
            </a:rPr>
            <a:t>MENINGOCELO</a:t>
          </a:r>
          <a:endParaRPr lang="pt-PT" dirty="0">
            <a:solidFill>
              <a:schemeClr val="tx1"/>
            </a:solidFill>
            <a:latin typeface="Arial Black" pitchFamily="34" charset="0"/>
          </a:endParaRPr>
        </a:p>
      </dgm:t>
    </dgm:pt>
    <dgm:pt modelId="{BCF27B96-C4FB-4389-B5E0-1D6886DB6CDE}" type="parTrans" cxnId="{A6ABB6CC-4E4E-4612-B47E-A1D3917EA98F}">
      <dgm:prSet/>
      <dgm:spPr/>
      <dgm:t>
        <a:bodyPr/>
        <a:lstStyle/>
        <a:p>
          <a:endParaRPr lang="pt-PT"/>
        </a:p>
      </dgm:t>
    </dgm:pt>
    <dgm:pt modelId="{14454528-82D0-447C-9DC9-F90A7708A65C}" type="sibTrans" cxnId="{A6ABB6CC-4E4E-4612-B47E-A1D3917EA98F}">
      <dgm:prSet/>
      <dgm:spPr/>
      <dgm:t>
        <a:bodyPr/>
        <a:lstStyle/>
        <a:p>
          <a:endParaRPr lang="pt-PT"/>
        </a:p>
      </dgm:t>
    </dgm:pt>
    <dgm:pt modelId="{D6E31C35-9582-44DE-82F9-58CB895155CA}">
      <dgm:prSet phldrT="[Texto]"/>
      <dgm:spPr>
        <a:solidFill>
          <a:schemeClr val="accent2">
            <a:lumMod val="60000"/>
            <a:lumOff val="4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pt-PT" dirty="0" smtClean="0">
              <a:solidFill>
                <a:schemeClr val="tx1"/>
              </a:solidFill>
              <a:latin typeface="Arial Black" pitchFamily="34" charset="0"/>
            </a:rPr>
            <a:t>MIELOMENINGOCELO</a:t>
          </a:r>
          <a:endParaRPr lang="pt-PT" dirty="0">
            <a:solidFill>
              <a:schemeClr val="tx1"/>
            </a:solidFill>
            <a:latin typeface="Arial Black" pitchFamily="34" charset="0"/>
          </a:endParaRPr>
        </a:p>
      </dgm:t>
    </dgm:pt>
    <dgm:pt modelId="{2CF59D6A-06B0-4406-BE65-2D2DCF3062E5}" type="parTrans" cxnId="{04CB77B6-5E5D-4C21-A53B-2363E32EC816}">
      <dgm:prSet/>
      <dgm:spPr/>
      <dgm:t>
        <a:bodyPr/>
        <a:lstStyle/>
        <a:p>
          <a:endParaRPr lang="pt-PT"/>
        </a:p>
      </dgm:t>
    </dgm:pt>
    <dgm:pt modelId="{AA6E36A2-D899-477C-AD91-3F8007DBE924}" type="sibTrans" cxnId="{04CB77B6-5E5D-4C21-A53B-2363E32EC816}">
      <dgm:prSet/>
      <dgm:spPr/>
      <dgm:t>
        <a:bodyPr/>
        <a:lstStyle/>
        <a:p>
          <a:endParaRPr lang="pt-PT"/>
        </a:p>
      </dgm:t>
    </dgm:pt>
    <dgm:pt modelId="{72B34D4F-8663-4E8D-BC42-541A2770A3FA}">
      <dgm:prSet phldrT="[Texto]"/>
      <dgm:spPr>
        <a:solidFill>
          <a:schemeClr val="accent2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pt-PT" dirty="0" smtClean="0">
              <a:solidFill>
                <a:schemeClr val="tx1"/>
              </a:solidFill>
              <a:latin typeface="Arial Black" pitchFamily="34" charset="0"/>
            </a:rPr>
            <a:t>ESPINHA BÍFIDA OCULTA</a:t>
          </a:r>
          <a:endParaRPr lang="pt-PT" dirty="0">
            <a:solidFill>
              <a:schemeClr val="tx1"/>
            </a:solidFill>
            <a:latin typeface="Arial Black" pitchFamily="34" charset="0"/>
          </a:endParaRPr>
        </a:p>
      </dgm:t>
    </dgm:pt>
    <dgm:pt modelId="{3B6A4F0E-698C-4940-BFF2-AACC5421A380}" type="parTrans" cxnId="{04E0A9F2-CDC1-4EF1-AD4D-1AAD80B3FC1D}">
      <dgm:prSet/>
      <dgm:spPr/>
      <dgm:t>
        <a:bodyPr/>
        <a:lstStyle/>
        <a:p>
          <a:endParaRPr lang="pt-PT"/>
        </a:p>
      </dgm:t>
    </dgm:pt>
    <dgm:pt modelId="{04C2F0BF-D052-4656-BE63-0FAA6C3AFE5B}" type="sibTrans" cxnId="{04E0A9F2-CDC1-4EF1-AD4D-1AAD80B3FC1D}">
      <dgm:prSet/>
      <dgm:spPr/>
      <dgm:t>
        <a:bodyPr/>
        <a:lstStyle/>
        <a:p>
          <a:endParaRPr lang="pt-PT"/>
        </a:p>
      </dgm:t>
    </dgm:pt>
    <dgm:pt modelId="{85277A23-2853-4B2C-BE66-FC4D6973DF0D}" type="pres">
      <dgm:prSet presAssocID="{C9348827-928E-4F40-BB11-BCAA54F2791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9176218B-5432-445B-8DA8-D9B67462E14D}" type="pres">
      <dgm:prSet presAssocID="{C9348827-928E-4F40-BB11-BCAA54F27910}" presName="hierFlow" presStyleCnt="0"/>
      <dgm:spPr/>
    </dgm:pt>
    <dgm:pt modelId="{30AA2DC8-4574-46BB-8296-976052CDBAE5}" type="pres">
      <dgm:prSet presAssocID="{C9348827-928E-4F40-BB11-BCAA54F2791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B2E7D30-8E96-433A-8922-CD3D34B62479}" type="pres">
      <dgm:prSet presAssocID="{C1283405-578A-4A5A-B055-AD6D7D9D4F9B}" presName="Name17" presStyleCnt="0"/>
      <dgm:spPr/>
    </dgm:pt>
    <dgm:pt modelId="{A94D2571-6451-4366-9C9B-10A92AACD584}" type="pres">
      <dgm:prSet presAssocID="{C1283405-578A-4A5A-B055-AD6D7D9D4F9B}" presName="level1Shape" presStyleLbl="node0" presStyleIdx="0" presStyleCnt="1" custLinFactNeighborY="-4072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F2B8A6A0-BFA5-4BD1-9664-3A0718D61154}" type="pres">
      <dgm:prSet presAssocID="{C1283405-578A-4A5A-B055-AD6D7D9D4F9B}" presName="hierChild2" presStyleCnt="0"/>
      <dgm:spPr/>
    </dgm:pt>
    <dgm:pt modelId="{D213694F-85EA-4064-B806-E938DD976279}" type="pres">
      <dgm:prSet presAssocID="{357E5512-7B2A-4A8A-B675-353D65FC4A04}" presName="Name25" presStyleLbl="parChTrans1D2" presStyleIdx="0" presStyleCnt="2"/>
      <dgm:spPr/>
      <dgm:t>
        <a:bodyPr/>
        <a:lstStyle/>
        <a:p>
          <a:endParaRPr lang="pt-PT"/>
        </a:p>
      </dgm:t>
    </dgm:pt>
    <dgm:pt modelId="{EE99780E-FFEF-4FD8-87EC-54E5942513A4}" type="pres">
      <dgm:prSet presAssocID="{357E5512-7B2A-4A8A-B675-353D65FC4A04}" presName="connTx" presStyleLbl="parChTrans1D2" presStyleIdx="0" presStyleCnt="2"/>
      <dgm:spPr/>
      <dgm:t>
        <a:bodyPr/>
        <a:lstStyle/>
        <a:p>
          <a:endParaRPr lang="pt-PT"/>
        </a:p>
      </dgm:t>
    </dgm:pt>
    <dgm:pt modelId="{474F7FFE-CAB6-4370-B887-DBD27742E8D2}" type="pres">
      <dgm:prSet presAssocID="{7C099B5D-504A-495A-BDF7-9E02DBE9EA89}" presName="Name30" presStyleCnt="0"/>
      <dgm:spPr/>
    </dgm:pt>
    <dgm:pt modelId="{5D4B7621-C767-4D47-8ABE-4CB5F26264F8}" type="pres">
      <dgm:prSet presAssocID="{7C099B5D-504A-495A-BDF7-9E02DBE9EA89}" presName="level2Shape" presStyleLbl="node2" presStyleIdx="0" presStyleCnt="2" custLinFactNeighborY="-63290"/>
      <dgm:spPr/>
      <dgm:t>
        <a:bodyPr/>
        <a:lstStyle/>
        <a:p>
          <a:endParaRPr lang="pt-PT"/>
        </a:p>
      </dgm:t>
    </dgm:pt>
    <dgm:pt modelId="{95FA9409-50BC-4E4E-8F88-16E84CF30ED6}" type="pres">
      <dgm:prSet presAssocID="{7C099B5D-504A-495A-BDF7-9E02DBE9EA89}" presName="hierChild3" presStyleCnt="0"/>
      <dgm:spPr/>
    </dgm:pt>
    <dgm:pt modelId="{8E9E611C-DCCC-447A-BCBC-512DFD1C07B0}" type="pres">
      <dgm:prSet presAssocID="{BCF27B96-C4FB-4389-B5E0-1D6886DB6CDE}" presName="Name25" presStyleLbl="parChTrans1D3" presStyleIdx="0" presStyleCnt="2"/>
      <dgm:spPr/>
      <dgm:t>
        <a:bodyPr/>
        <a:lstStyle/>
        <a:p>
          <a:endParaRPr lang="pt-PT"/>
        </a:p>
      </dgm:t>
    </dgm:pt>
    <dgm:pt modelId="{CC6DA8D4-5495-46E1-AD32-DA5844229625}" type="pres">
      <dgm:prSet presAssocID="{BCF27B96-C4FB-4389-B5E0-1D6886DB6CDE}" presName="connTx" presStyleLbl="parChTrans1D3" presStyleIdx="0" presStyleCnt="2"/>
      <dgm:spPr/>
      <dgm:t>
        <a:bodyPr/>
        <a:lstStyle/>
        <a:p>
          <a:endParaRPr lang="pt-PT"/>
        </a:p>
      </dgm:t>
    </dgm:pt>
    <dgm:pt modelId="{085EB84C-A5F9-4259-879C-C63438529FE4}" type="pres">
      <dgm:prSet presAssocID="{076DA4DA-B248-48C4-92FD-F0CD9867589A}" presName="Name30" presStyleCnt="0"/>
      <dgm:spPr/>
    </dgm:pt>
    <dgm:pt modelId="{B78A232F-BA81-4BBA-ADB2-EFE7ADC07801}" type="pres">
      <dgm:prSet presAssocID="{076DA4DA-B248-48C4-92FD-F0CD9867589A}" presName="level2Shape" presStyleLbl="node3" presStyleIdx="0" presStyleCnt="2" custLinFactNeighborY="-42182"/>
      <dgm:spPr/>
      <dgm:t>
        <a:bodyPr/>
        <a:lstStyle/>
        <a:p>
          <a:endParaRPr lang="pt-PT"/>
        </a:p>
      </dgm:t>
    </dgm:pt>
    <dgm:pt modelId="{5EE49139-3E57-42C6-A08F-3B1C500205DD}" type="pres">
      <dgm:prSet presAssocID="{076DA4DA-B248-48C4-92FD-F0CD9867589A}" presName="hierChild3" presStyleCnt="0"/>
      <dgm:spPr/>
    </dgm:pt>
    <dgm:pt modelId="{917C232C-2B03-4B31-874E-47E80DBC2D76}" type="pres">
      <dgm:prSet presAssocID="{2CF59D6A-06B0-4406-BE65-2D2DCF3062E5}" presName="Name25" presStyleLbl="parChTrans1D3" presStyleIdx="1" presStyleCnt="2"/>
      <dgm:spPr/>
      <dgm:t>
        <a:bodyPr/>
        <a:lstStyle/>
        <a:p>
          <a:endParaRPr lang="pt-PT"/>
        </a:p>
      </dgm:t>
    </dgm:pt>
    <dgm:pt modelId="{940100B0-7DE8-42A3-939B-99F8C601BBE4}" type="pres">
      <dgm:prSet presAssocID="{2CF59D6A-06B0-4406-BE65-2D2DCF3062E5}" presName="connTx" presStyleLbl="parChTrans1D3" presStyleIdx="1" presStyleCnt="2"/>
      <dgm:spPr/>
      <dgm:t>
        <a:bodyPr/>
        <a:lstStyle/>
        <a:p>
          <a:endParaRPr lang="pt-PT"/>
        </a:p>
      </dgm:t>
    </dgm:pt>
    <dgm:pt modelId="{278A0ECE-190C-4551-90F9-F347E31F54CC}" type="pres">
      <dgm:prSet presAssocID="{D6E31C35-9582-44DE-82F9-58CB895155CA}" presName="Name30" presStyleCnt="0"/>
      <dgm:spPr/>
    </dgm:pt>
    <dgm:pt modelId="{2C7B3EA8-9434-4F77-B248-68A0F4767D90}" type="pres">
      <dgm:prSet presAssocID="{D6E31C35-9582-44DE-82F9-58CB895155CA}" presName="level2Shape" presStyleLbl="node3" presStyleIdx="1" presStyleCnt="2" custLinFactNeighborY="-48006"/>
      <dgm:spPr/>
      <dgm:t>
        <a:bodyPr/>
        <a:lstStyle/>
        <a:p>
          <a:endParaRPr lang="pt-PT"/>
        </a:p>
      </dgm:t>
    </dgm:pt>
    <dgm:pt modelId="{D82B05AC-DCAF-4848-957E-9BA94FC455C0}" type="pres">
      <dgm:prSet presAssocID="{D6E31C35-9582-44DE-82F9-58CB895155CA}" presName="hierChild3" presStyleCnt="0"/>
      <dgm:spPr/>
    </dgm:pt>
    <dgm:pt modelId="{EB31D5D2-EB6E-4C8C-B93F-EFC32CAD9E25}" type="pres">
      <dgm:prSet presAssocID="{3B6A4F0E-698C-4940-BFF2-AACC5421A380}" presName="Name25" presStyleLbl="parChTrans1D2" presStyleIdx="1" presStyleCnt="2"/>
      <dgm:spPr/>
      <dgm:t>
        <a:bodyPr/>
        <a:lstStyle/>
        <a:p>
          <a:endParaRPr lang="pt-PT"/>
        </a:p>
      </dgm:t>
    </dgm:pt>
    <dgm:pt modelId="{6475DFEC-C78F-407B-AB14-39D2D9CF1751}" type="pres">
      <dgm:prSet presAssocID="{3B6A4F0E-698C-4940-BFF2-AACC5421A380}" presName="connTx" presStyleLbl="parChTrans1D2" presStyleIdx="1" presStyleCnt="2"/>
      <dgm:spPr/>
      <dgm:t>
        <a:bodyPr/>
        <a:lstStyle/>
        <a:p>
          <a:endParaRPr lang="pt-PT"/>
        </a:p>
      </dgm:t>
    </dgm:pt>
    <dgm:pt modelId="{ECDC353D-CFCB-4A5F-BA64-45CDE68FB857}" type="pres">
      <dgm:prSet presAssocID="{72B34D4F-8663-4E8D-BC42-541A2770A3FA}" presName="Name30" presStyleCnt="0"/>
      <dgm:spPr/>
    </dgm:pt>
    <dgm:pt modelId="{3CE5CC11-CC5E-4229-8775-C93568F19FA6}" type="pres">
      <dgm:prSet presAssocID="{72B34D4F-8663-4E8D-BC42-541A2770A3FA}" presName="level2Shape" presStyleLbl="node2" presStyleIdx="1" presStyleCnt="2" custLinFactNeighborX="-1510" custLinFactNeighborY="-47279"/>
      <dgm:spPr/>
      <dgm:t>
        <a:bodyPr/>
        <a:lstStyle/>
        <a:p>
          <a:endParaRPr lang="pt-PT"/>
        </a:p>
      </dgm:t>
    </dgm:pt>
    <dgm:pt modelId="{A1FA14AD-8B47-4BC8-A4A8-DE82057702B4}" type="pres">
      <dgm:prSet presAssocID="{72B34D4F-8663-4E8D-BC42-541A2770A3FA}" presName="hierChild3" presStyleCnt="0"/>
      <dgm:spPr/>
    </dgm:pt>
    <dgm:pt modelId="{D04E52B6-75FD-43E7-A21D-CC378D7BCFE0}" type="pres">
      <dgm:prSet presAssocID="{C9348827-928E-4F40-BB11-BCAA54F27910}" presName="bgShapesFlow" presStyleCnt="0"/>
      <dgm:spPr/>
    </dgm:pt>
  </dgm:ptLst>
  <dgm:cxnLst>
    <dgm:cxn modelId="{2D4E8131-D251-4957-8C57-2189B77D9960}" type="presOf" srcId="{72B34D4F-8663-4E8D-BC42-541A2770A3FA}" destId="{3CE5CC11-CC5E-4229-8775-C93568F19FA6}" srcOrd="0" destOrd="0" presId="urn:microsoft.com/office/officeart/2005/8/layout/hierarchy5"/>
    <dgm:cxn modelId="{7C67601C-3BE3-47D3-AACF-EA50C81F969B}" type="presOf" srcId="{3B6A4F0E-698C-4940-BFF2-AACC5421A380}" destId="{EB31D5D2-EB6E-4C8C-B93F-EFC32CAD9E25}" srcOrd="0" destOrd="0" presId="urn:microsoft.com/office/officeart/2005/8/layout/hierarchy5"/>
    <dgm:cxn modelId="{FD70E55A-EC24-46AA-9074-7C01C5FBDBCE}" type="presOf" srcId="{2CF59D6A-06B0-4406-BE65-2D2DCF3062E5}" destId="{940100B0-7DE8-42A3-939B-99F8C601BBE4}" srcOrd="1" destOrd="0" presId="urn:microsoft.com/office/officeart/2005/8/layout/hierarchy5"/>
    <dgm:cxn modelId="{8800C637-0B71-4AF4-BB2B-506D499CAC5C}" type="presOf" srcId="{BCF27B96-C4FB-4389-B5E0-1D6886DB6CDE}" destId="{8E9E611C-DCCC-447A-BCBC-512DFD1C07B0}" srcOrd="0" destOrd="0" presId="urn:microsoft.com/office/officeart/2005/8/layout/hierarchy5"/>
    <dgm:cxn modelId="{27816EB0-0EA7-4C9C-A013-6D8D17FE7D12}" srcId="{C9348827-928E-4F40-BB11-BCAA54F27910}" destId="{C1283405-578A-4A5A-B055-AD6D7D9D4F9B}" srcOrd="0" destOrd="0" parTransId="{62C0293C-36D6-45E0-9695-20B9A0B4346C}" sibTransId="{401C202E-A484-4C78-A0BC-52835ADD1CC5}"/>
    <dgm:cxn modelId="{A6ABB6CC-4E4E-4612-B47E-A1D3917EA98F}" srcId="{7C099B5D-504A-495A-BDF7-9E02DBE9EA89}" destId="{076DA4DA-B248-48C4-92FD-F0CD9867589A}" srcOrd="0" destOrd="0" parTransId="{BCF27B96-C4FB-4389-B5E0-1D6886DB6CDE}" sibTransId="{14454528-82D0-447C-9DC9-F90A7708A65C}"/>
    <dgm:cxn modelId="{E9E6331C-7454-474C-AAD8-48FEB1494241}" srcId="{C1283405-578A-4A5A-B055-AD6D7D9D4F9B}" destId="{7C099B5D-504A-495A-BDF7-9E02DBE9EA89}" srcOrd="0" destOrd="0" parTransId="{357E5512-7B2A-4A8A-B675-353D65FC4A04}" sibTransId="{D083D018-48B7-4541-B1F5-6DA988465171}"/>
    <dgm:cxn modelId="{56DD91DF-8FC9-471F-9B0F-082692D309E0}" type="presOf" srcId="{BCF27B96-C4FB-4389-B5E0-1D6886DB6CDE}" destId="{CC6DA8D4-5495-46E1-AD32-DA5844229625}" srcOrd="1" destOrd="0" presId="urn:microsoft.com/office/officeart/2005/8/layout/hierarchy5"/>
    <dgm:cxn modelId="{514376B0-C645-4146-B92C-A8CCFFEE5A5B}" type="presOf" srcId="{7C099B5D-504A-495A-BDF7-9E02DBE9EA89}" destId="{5D4B7621-C767-4D47-8ABE-4CB5F26264F8}" srcOrd="0" destOrd="0" presId="urn:microsoft.com/office/officeart/2005/8/layout/hierarchy5"/>
    <dgm:cxn modelId="{C0BDA781-3B5B-4A8D-B8BE-551C0396CE3E}" type="presOf" srcId="{357E5512-7B2A-4A8A-B675-353D65FC4A04}" destId="{D213694F-85EA-4064-B806-E938DD976279}" srcOrd="0" destOrd="0" presId="urn:microsoft.com/office/officeart/2005/8/layout/hierarchy5"/>
    <dgm:cxn modelId="{81C5C2C5-76D3-4B95-B8ED-492DC3060C52}" type="presOf" srcId="{C1283405-578A-4A5A-B055-AD6D7D9D4F9B}" destId="{A94D2571-6451-4366-9C9B-10A92AACD584}" srcOrd="0" destOrd="0" presId="urn:microsoft.com/office/officeart/2005/8/layout/hierarchy5"/>
    <dgm:cxn modelId="{04E0A9F2-CDC1-4EF1-AD4D-1AAD80B3FC1D}" srcId="{C1283405-578A-4A5A-B055-AD6D7D9D4F9B}" destId="{72B34D4F-8663-4E8D-BC42-541A2770A3FA}" srcOrd="1" destOrd="0" parTransId="{3B6A4F0E-698C-4940-BFF2-AACC5421A380}" sibTransId="{04C2F0BF-D052-4656-BE63-0FAA6C3AFE5B}"/>
    <dgm:cxn modelId="{326F3E68-00E1-4DB2-BF7C-85CEB5404D0E}" type="presOf" srcId="{C9348827-928E-4F40-BB11-BCAA54F27910}" destId="{85277A23-2853-4B2C-BE66-FC4D6973DF0D}" srcOrd="0" destOrd="0" presId="urn:microsoft.com/office/officeart/2005/8/layout/hierarchy5"/>
    <dgm:cxn modelId="{294D5A1D-6237-4EBC-9D71-22270100E0D3}" type="presOf" srcId="{357E5512-7B2A-4A8A-B675-353D65FC4A04}" destId="{EE99780E-FFEF-4FD8-87EC-54E5942513A4}" srcOrd="1" destOrd="0" presId="urn:microsoft.com/office/officeart/2005/8/layout/hierarchy5"/>
    <dgm:cxn modelId="{F19EB09D-B634-43A5-AFFD-DBB0525E399E}" type="presOf" srcId="{3B6A4F0E-698C-4940-BFF2-AACC5421A380}" destId="{6475DFEC-C78F-407B-AB14-39D2D9CF1751}" srcOrd="1" destOrd="0" presId="urn:microsoft.com/office/officeart/2005/8/layout/hierarchy5"/>
    <dgm:cxn modelId="{66A303AA-F6CC-4AEC-823C-3A53DB45D07B}" type="presOf" srcId="{076DA4DA-B248-48C4-92FD-F0CD9867589A}" destId="{B78A232F-BA81-4BBA-ADB2-EFE7ADC07801}" srcOrd="0" destOrd="0" presId="urn:microsoft.com/office/officeart/2005/8/layout/hierarchy5"/>
    <dgm:cxn modelId="{A55E9FFF-28F8-4BF9-B80A-9DF5546A7557}" type="presOf" srcId="{2CF59D6A-06B0-4406-BE65-2D2DCF3062E5}" destId="{917C232C-2B03-4B31-874E-47E80DBC2D76}" srcOrd="0" destOrd="0" presId="urn:microsoft.com/office/officeart/2005/8/layout/hierarchy5"/>
    <dgm:cxn modelId="{04CB77B6-5E5D-4C21-A53B-2363E32EC816}" srcId="{7C099B5D-504A-495A-BDF7-9E02DBE9EA89}" destId="{D6E31C35-9582-44DE-82F9-58CB895155CA}" srcOrd="1" destOrd="0" parTransId="{2CF59D6A-06B0-4406-BE65-2D2DCF3062E5}" sibTransId="{AA6E36A2-D899-477C-AD91-3F8007DBE924}"/>
    <dgm:cxn modelId="{CA7B6DBB-0EEB-4898-BC7B-78A826258682}" type="presOf" srcId="{D6E31C35-9582-44DE-82F9-58CB895155CA}" destId="{2C7B3EA8-9434-4F77-B248-68A0F4767D90}" srcOrd="0" destOrd="0" presId="urn:microsoft.com/office/officeart/2005/8/layout/hierarchy5"/>
    <dgm:cxn modelId="{C764C4D8-2E68-49FE-83C6-AD7D0EEFB958}" type="presParOf" srcId="{85277A23-2853-4B2C-BE66-FC4D6973DF0D}" destId="{9176218B-5432-445B-8DA8-D9B67462E14D}" srcOrd="0" destOrd="0" presId="urn:microsoft.com/office/officeart/2005/8/layout/hierarchy5"/>
    <dgm:cxn modelId="{B9077E52-DC9A-4039-9185-8CCBD05C0F4D}" type="presParOf" srcId="{9176218B-5432-445B-8DA8-D9B67462E14D}" destId="{30AA2DC8-4574-46BB-8296-976052CDBAE5}" srcOrd="0" destOrd="0" presId="urn:microsoft.com/office/officeart/2005/8/layout/hierarchy5"/>
    <dgm:cxn modelId="{90BEAB35-2A7E-4423-891A-CBBAB218AF66}" type="presParOf" srcId="{30AA2DC8-4574-46BB-8296-976052CDBAE5}" destId="{CB2E7D30-8E96-433A-8922-CD3D34B62479}" srcOrd="0" destOrd="0" presId="urn:microsoft.com/office/officeart/2005/8/layout/hierarchy5"/>
    <dgm:cxn modelId="{36BAFDE8-6322-4B9E-BE59-A31348D300D1}" type="presParOf" srcId="{CB2E7D30-8E96-433A-8922-CD3D34B62479}" destId="{A94D2571-6451-4366-9C9B-10A92AACD584}" srcOrd="0" destOrd="0" presId="urn:microsoft.com/office/officeart/2005/8/layout/hierarchy5"/>
    <dgm:cxn modelId="{5C53EDE5-460E-4AAD-A9DA-B1A770B39571}" type="presParOf" srcId="{CB2E7D30-8E96-433A-8922-CD3D34B62479}" destId="{F2B8A6A0-BFA5-4BD1-9664-3A0718D61154}" srcOrd="1" destOrd="0" presId="urn:microsoft.com/office/officeart/2005/8/layout/hierarchy5"/>
    <dgm:cxn modelId="{7437E3A8-9213-4046-A52E-72CAFB158C53}" type="presParOf" srcId="{F2B8A6A0-BFA5-4BD1-9664-3A0718D61154}" destId="{D213694F-85EA-4064-B806-E938DD976279}" srcOrd="0" destOrd="0" presId="urn:microsoft.com/office/officeart/2005/8/layout/hierarchy5"/>
    <dgm:cxn modelId="{36A3578E-6433-4C81-B1F7-EE91F84CB7D7}" type="presParOf" srcId="{D213694F-85EA-4064-B806-E938DD976279}" destId="{EE99780E-FFEF-4FD8-87EC-54E5942513A4}" srcOrd="0" destOrd="0" presId="urn:microsoft.com/office/officeart/2005/8/layout/hierarchy5"/>
    <dgm:cxn modelId="{B073F64E-7C75-4B4B-A372-9750BC7C896C}" type="presParOf" srcId="{F2B8A6A0-BFA5-4BD1-9664-3A0718D61154}" destId="{474F7FFE-CAB6-4370-B887-DBD27742E8D2}" srcOrd="1" destOrd="0" presId="urn:microsoft.com/office/officeart/2005/8/layout/hierarchy5"/>
    <dgm:cxn modelId="{9F4B3BE0-E626-4055-B183-57F8C4A2224B}" type="presParOf" srcId="{474F7FFE-CAB6-4370-B887-DBD27742E8D2}" destId="{5D4B7621-C767-4D47-8ABE-4CB5F26264F8}" srcOrd="0" destOrd="0" presId="urn:microsoft.com/office/officeart/2005/8/layout/hierarchy5"/>
    <dgm:cxn modelId="{8F6AC71F-AA61-4265-BA34-EA3C5D052D56}" type="presParOf" srcId="{474F7FFE-CAB6-4370-B887-DBD27742E8D2}" destId="{95FA9409-50BC-4E4E-8F88-16E84CF30ED6}" srcOrd="1" destOrd="0" presId="urn:microsoft.com/office/officeart/2005/8/layout/hierarchy5"/>
    <dgm:cxn modelId="{97570784-6B4D-43F7-AA62-2C7FAB051C86}" type="presParOf" srcId="{95FA9409-50BC-4E4E-8F88-16E84CF30ED6}" destId="{8E9E611C-DCCC-447A-BCBC-512DFD1C07B0}" srcOrd="0" destOrd="0" presId="urn:microsoft.com/office/officeart/2005/8/layout/hierarchy5"/>
    <dgm:cxn modelId="{7FC0A5EF-D16B-4833-91DC-E37F210C5EBE}" type="presParOf" srcId="{8E9E611C-DCCC-447A-BCBC-512DFD1C07B0}" destId="{CC6DA8D4-5495-46E1-AD32-DA5844229625}" srcOrd="0" destOrd="0" presId="urn:microsoft.com/office/officeart/2005/8/layout/hierarchy5"/>
    <dgm:cxn modelId="{EC82C14C-AC0D-45B8-9290-E11D4B6D1AFC}" type="presParOf" srcId="{95FA9409-50BC-4E4E-8F88-16E84CF30ED6}" destId="{085EB84C-A5F9-4259-879C-C63438529FE4}" srcOrd="1" destOrd="0" presId="urn:microsoft.com/office/officeart/2005/8/layout/hierarchy5"/>
    <dgm:cxn modelId="{386211F7-1D16-443F-853E-7D0AA8FB5383}" type="presParOf" srcId="{085EB84C-A5F9-4259-879C-C63438529FE4}" destId="{B78A232F-BA81-4BBA-ADB2-EFE7ADC07801}" srcOrd="0" destOrd="0" presId="urn:microsoft.com/office/officeart/2005/8/layout/hierarchy5"/>
    <dgm:cxn modelId="{070C2F22-4B62-4014-80B5-0627B83165AA}" type="presParOf" srcId="{085EB84C-A5F9-4259-879C-C63438529FE4}" destId="{5EE49139-3E57-42C6-A08F-3B1C500205DD}" srcOrd="1" destOrd="0" presId="urn:microsoft.com/office/officeart/2005/8/layout/hierarchy5"/>
    <dgm:cxn modelId="{92542051-96DA-4A8E-A4AE-DA73DD245192}" type="presParOf" srcId="{95FA9409-50BC-4E4E-8F88-16E84CF30ED6}" destId="{917C232C-2B03-4B31-874E-47E80DBC2D76}" srcOrd="2" destOrd="0" presId="urn:microsoft.com/office/officeart/2005/8/layout/hierarchy5"/>
    <dgm:cxn modelId="{5B470DAE-61A0-4D03-9817-540E2ED6EF0B}" type="presParOf" srcId="{917C232C-2B03-4B31-874E-47E80DBC2D76}" destId="{940100B0-7DE8-42A3-939B-99F8C601BBE4}" srcOrd="0" destOrd="0" presId="urn:microsoft.com/office/officeart/2005/8/layout/hierarchy5"/>
    <dgm:cxn modelId="{30DCDCD1-A00F-460F-9EE5-791AD2469760}" type="presParOf" srcId="{95FA9409-50BC-4E4E-8F88-16E84CF30ED6}" destId="{278A0ECE-190C-4551-90F9-F347E31F54CC}" srcOrd="3" destOrd="0" presId="urn:microsoft.com/office/officeart/2005/8/layout/hierarchy5"/>
    <dgm:cxn modelId="{4E1779D7-7970-462B-B775-FA555291D7C2}" type="presParOf" srcId="{278A0ECE-190C-4551-90F9-F347E31F54CC}" destId="{2C7B3EA8-9434-4F77-B248-68A0F4767D90}" srcOrd="0" destOrd="0" presId="urn:microsoft.com/office/officeart/2005/8/layout/hierarchy5"/>
    <dgm:cxn modelId="{B964F60F-9736-4530-8860-7FEBB0E3EC9C}" type="presParOf" srcId="{278A0ECE-190C-4551-90F9-F347E31F54CC}" destId="{D82B05AC-DCAF-4848-957E-9BA94FC455C0}" srcOrd="1" destOrd="0" presId="urn:microsoft.com/office/officeart/2005/8/layout/hierarchy5"/>
    <dgm:cxn modelId="{04B55377-6DDE-412B-BEAA-5BC8A7183B4F}" type="presParOf" srcId="{F2B8A6A0-BFA5-4BD1-9664-3A0718D61154}" destId="{EB31D5D2-EB6E-4C8C-B93F-EFC32CAD9E25}" srcOrd="2" destOrd="0" presId="urn:microsoft.com/office/officeart/2005/8/layout/hierarchy5"/>
    <dgm:cxn modelId="{99A9ECD9-F761-4DAA-92C6-149627BE902C}" type="presParOf" srcId="{EB31D5D2-EB6E-4C8C-B93F-EFC32CAD9E25}" destId="{6475DFEC-C78F-407B-AB14-39D2D9CF1751}" srcOrd="0" destOrd="0" presId="urn:microsoft.com/office/officeart/2005/8/layout/hierarchy5"/>
    <dgm:cxn modelId="{0932ED4D-B869-4A46-960F-3797F29C0198}" type="presParOf" srcId="{F2B8A6A0-BFA5-4BD1-9664-3A0718D61154}" destId="{ECDC353D-CFCB-4A5F-BA64-45CDE68FB857}" srcOrd="3" destOrd="0" presId="urn:microsoft.com/office/officeart/2005/8/layout/hierarchy5"/>
    <dgm:cxn modelId="{5CC670F9-FA0C-4B52-B996-645070B06D01}" type="presParOf" srcId="{ECDC353D-CFCB-4A5F-BA64-45CDE68FB857}" destId="{3CE5CC11-CC5E-4229-8775-C93568F19FA6}" srcOrd="0" destOrd="0" presId="urn:microsoft.com/office/officeart/2005/8/layout/hierarchy5"/>
    <dgm:cxn modelId="{33F89137-5F11-432B-B389-E4AFA05EC1FC}" type="presParOf" srcId="{ECDC353D-CFCB-4A5F-BA64-45CDE68FB857}" destId="{A1FA14AD-8B47-4BC8-A4A8-DE82057702B4}" srcOrd="1" destOrd="0" presId="urn:microsoft.com/office/officeart/2005/8/layout/hierarchy5"/>
    <dgm:cxn modelId="{A57769B6-E8FA-4F0D-B929-C9080A5F9AF9}" type="presParOf" srcId="{85277A23-2853-4B2C-BE66-FC4D6973DF0D}" destId="{D04E52B6-75FD-43E7-A21D-CC378D7BCFE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D2571-6451-4366-9C9B-10A92AACD584}">
      <dsp:nvSpPr>
        <dsp:cNvPr id="0" name=""/>
        <dsp:cNvSpPr/>
      </dsp:nvSpPr>
      <dsp:spPr>
        <a:xfrm>
          <a:off x="4085" y="1592523"/>
          <a:ext cx="2163534" cy="1081767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dirty="0" smtClean="0">
              <a:solidFill>
                <a:schemeClr val="tx1"/>
              </a:solidFill>
              <a:latin typeface="Arial Black" pitchFamily="34" charset="0"/>
            </a:rPr>
            <a:t>ESPINHA BÍFIDA</a:t>
          </a:r>
          <a:endParaRPr lang="pt-PT" sz="13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5769" y="1624207"/>
        <a:ext cx="2100166" cy="1018399"/>
      </dsp:txXfrm>
    </dsp:sp>
    <dsp:sp modelId="{D213694F-85EA-4064-B806-E938DD976279}">
      <dsp:nvSpPr>
        <dsp:cNvPr id="0" name=""/>
        <dsp:cNvSpPr/>
      </dsp:nvSpPr>
      <dsp:spPr>
        <a:xfrm rot="18898668">
          <a:off x="1988149" y="1678854"/>
          <a:ext cx="1224354" cy="43022"/>
        </a:xfrm>
        <a:custGeom>
          <a:avLst/>
          <a:gdLst/>
          <a:ahLst/>
          <a:cxnLst/>
          <a:rect l="0" t="0" r="0" b="0"/>
          <a:pathLst>
            <a:path>
              <a:moveTo>
                <a:pt x="0" y="21511"/>
              </a:moveTo>
              <a:lnTo>
                <a:pt x="1224354" y="215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2569717" y="1669756"/>
        <a:ext cx="61217" cy="61217"/>
      </dsp:txXfrm>
    </dsp:sp>
    <dsp:sp modelId="{5D4B7621-C767-4D47-8ABE-4CB5F26264F8}">
      <dsp:nvSpPr>
        <dsp:cNvPr id="0" name=""/>
        <dsp:cNvSpPr/>
      </dsp:nvSpPr>
      <dsp:spPr>
        <a:xfrm>
          <a:off x="3033032" y="726439"/>
          <a:ext cx="2163534" cy="108176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dirty="0" smtClean="0">
              <a:solidFill>
                <a:schemeClr val="tx1"/>
              </a:solidFill>
              <a:latin typeface="Arial Black" pitchFamily="34" charset="0"/>
            </a:rPr>
            <a:t>ESPINHA BÍFIDA CÍSTICA</a:t>
          </a:r>
          <a:endParaRPr lang="pt-PT" sz="13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064716" y="758123"/>
        <a:ext cx="2100166" cy="1018399"/>
      </dsp:txXfrm>
    </dsp:sp>
    <dsp:sp modelId="{8E9E611C-DCCC-447A-BCBC-512DFD1C07B0}">
      <dsp:nvSpPr>
        <dsp:cNvPr id="0" name=""/>
        <dsp:cNvSpPr/>
      </dsp:nvSpPr>
      <dsp:spPr>
        <a:xfrm rot="20132353">
          <a:off x="5153899" y="1048973"/>
          <a:ext cx="950748" cy="43022"/>
        </a:xfrm>
        <a:custGeom>
          <a:avLst/>
          <a:gdLst/>
          <a:ahLst/>
          <a:cxnLst/>
          <a:rect l="0" t="0" r="0" b="0"/>
          <a:pathLst>
            <a:path>
              <a:moveTo>
                <a:pt x="0" y="21511"/>
              </a:moveTo>
              <a:lnTo>
                <a:pt x="950748" y="215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605505" y="1046716"/>
        <a:ext cx="47537" cy="47537"/>
      </dsp:txXfrm>
    </dsp:sp>
    <dsp:sp modelId="{B78A232F-BA81-4BBA-ADB2-EFE7ADC07801}">
      <dsp:nvSpPr>
        <dsp:cNvPr id="0" name=""/>
        <dsp:cNvSpPr/>
      </dsp:nvSpPr>
      <dsp:spPr>
        <a:xfrm>
          <a:off x="6061980" y="332762"/>
          <a:ext cx="2163534" cy="108176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dirty="0" smtClean="0">
              <a:solidFill>
                <a:schemeClr val="tx1"/>
              </a:solidFill>
              <a:latin typeface="Arial Black" pitchFamily="34" charset="0"/>
            </a:rPr>
            <a:t>MENINGOCELO</a:t>
          </a:r>
          <a:endParaRPr lang="pt-PT" sz="13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6093664" y="364446"/>
        <a:ext cx="2100166" cy="1018399"/>
      </dsp:txXfrm>
    </dsp:sp>
    <dsp:sp modelId="{917C232C-2B03-4B31-874E-47E80DBC2D76}">
      <dsp:nvSpPr>
        <dsp:cNvPr id="0" name=""/>
        <dsp:cNvSpPr/>
      </dsp:nvSpPr>
      <dsp:spPr>
        <a:xfrm rot="2537756">
          <a:off x="5044281" y="1639488"/>
          <a:ext cx="1169985" cy="43022"/>
        </a:xfrm>
        <a:custGeom>
          <a:avLst/>
          <a:gdLst/>
          <a:ahLst/>
          <a:cxnLst/>
          <a:rect l="0" t="0" r="0" b="0"/>
          <a:pathLst>
            <a:path>
              <a:moveTo>
                <a:pt x="0" y="21511"/>
              </a:moveTo>
              <a:lnTo>
                <a:pt x="1169985" y="215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600024" y="1631750"/>
        <a:ext cx="58499" cy="58499"/>
      </dsp:txXfrm>
    </dsp:sp>
    <dsp:sp modelId="{2C7B3EA8-9434-4F77-B248-68A0F4767D90}">
      <dsp:nvSpPr>
        <dsp:cNvPr id="0" name=""/>
        <dsp:cNvSpPr/>
      </dsp:nvSpPr>
      <dsp:spPr>
        <a:xfrm>
          <a:off x="6061980" y="1513792"/>
          <a:ext cx="2163534" cy="108176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dirty="0" smtClean="0">
              <a:solidFill>
                <a:schemeClr val="tx1"/>
              </a:solidFill>
              <a:latin typeface="Arial Black" pitchFamily="34" charset="0"/>
            </a:rPr>
            <a:t>MIELOMENINGOCELO</a:t>
          </a:r>
          <a:endParaRPr lang="pt-PT" sz="13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6093664" y="1545476"/>
        <a:ext cx="2100166" cy="1018399"/>
      </dsp:txXfrm>
    </dsp:sp>
    <dsp:sp modelId="{EB31D5D2-EB6E-4C8C-B93F-EFC32CAD9E25}">
      <dsp:nvSpPr>
        <dsp:cNvPr id="0" name=""/>
        <dsp:cNvSpPr/>
      </dsp:nvSpPr>
      <dsp:spPr>
        <a:xfrm rot="2009908">
          <a:off x="2084684" y="2387470"/>
          <a:ext cx="998613" cy="43022"/>
        </a:xfrm>
        <a:custGeom>
          <a:avLst/>
          <a:gdLst/>
          <a:ahLst/>
          <a:cxnLst/>
          <a:rect l="0" t="0" r="0" b="0"/>
          <a:pathLst>
            <a:path>
              <a:moveTo>
                <a:pt x="0" y="21511"/>
              </a:moveTo>
              <a:lnTo>
                <a:pt x="998613" y="215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2559026" y="2384016"/>
        <a:ext cx="49930" cy="49930"/>
      </dsp:txXfrm>
    </dsp:sp>
    <dsp:sp modelId="{3CE5CC11-CC5E-4229-8775-C93568F19FA6}">
      <dsp:nvSpPr>
        <dsp:cNvPr id="0" name=""/>
        <dsp:cNvSpPr/>
      </dsp:nvSpPr>
      <dsp:spPr>
        <a:xfrm>
          <a:off x="3000363" y="2143673"/>
          <a:ext cx="2163534" cy="108176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300" kern="1200" dirty="0" smtClean="0">
              <a:solidFill>
                <a:schemeClr val="tx1"/>
              </a:solidFill>
              <a:latin typeface="Arial Black" pitchFamily="34" charset="0"/>
            </a:rPr>
            <a:t>ESPINHA BÍFIDA OCULTA</a:t>
          </a:r>
          <a:endParaRPr lang="pt-PT" sz="13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032047" y="2175357"/>
        <a:ext cx="2100166" cy="1018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6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06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5478F-9525-4ACE-BA45-74BACB0A9261}" type="datetimeFigureOut">
              <a:rPr lang="pt-PT" smtClean="0"/>
              <a:pPr/>
              <a:t>11/12/2016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50888"/>
            <a:ext cx="5003800" cy="3754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755873"/>
            <a:ext cx="5486400" cy="45055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510007"/>
            <a:ext cx="2971800" cy="5006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9510007"/>
            <a:ext cx="2971800" cy="5006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916EE-A16D-4928-9FA6-4A19BB14DAE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865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916EE-A16D-4928-9FA6-4A19BB14DAEF}" type="slidenum">
              <a:rPr lang="pt-PT" smtClean="0"/>
              <a:pPr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4824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916EE-A16D-4928-9FA6-4A19BB14DAEF}" type="slidenum">
              <a:rPr lang="pt-PT" smtClean="0"/>
              <a:pPr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2350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916EE-A16D-4928-9FA6-4A19BB14DAEF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1632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916EE-A16D-4928-9FA6-4A19BB14DAEF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63418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916EE-A16D-4928-9FA6-4A19BB14DAEF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536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916EE-A16D-4928-9FA6-4A19BB14DAEF}" type="slidenum">
              <a:rPr lang="pt-PT" smtClean="0"/>
              <a:pPr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3896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916EE-A16D-4928-9FA6-4A19BB14DAEF}" type="slidenum">
              <a:rPr lang="pt-PT" smtClean="0"/>
              <a:pPr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478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 smtClean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916EE-A16D-4928-9FA6-4A19BB14DAEF}" type="slidenum">
              <a:rPr lang="pt-PT" smtClean="0"/>
              <a:pPr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62522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916EE-A16D-4928-9FA6-4A19BB14DAEF}" type="slidenum">
              <a:rPr lang="pt-PT" smtClean="0"/>
              <a:pPr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5759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916EE-A16D-4928-9FA6-4A19BB14DAEF}" type="slidenum">
              <a:rPr lang="pt-PT" smtClean="0"/>
              <a:pPr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2166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916EE-A16D-4928-9FA6-4A19BB14DAEF}" type="slidenum">
              <a:rPr lang="pt-PT" smtClean="0"/>
              <a:pPr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5886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916EE-A16D-4928-9FA6-4A19BB14DAEF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93653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916EE-A16D-4928-9FA6-4A19BB14DAEF}" type="slidenum">
              <a:rPr lang="pt-PT" smtClean="0"/>
              <a:pPr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2835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916EE-A16D-4928-9FA6-4A19BB14DAEF}" type="slidenum">
              <a:rPr lang="pt-PT" smtClean="0"/>
              <a:pPr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953150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 smtClean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916EE-A16D-4928-9FA6-4A19BB14DAEF}" type="slidenum">
              <a:rPr lang="pt-PT" smtClean="0"/>
              <a:pPr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834517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916EE-A16D-4928-9FA6-4A19BB14DAEF}" type="slidenum">
              <a:rPr lang="pt-PT" smtClean="0"/>
              <a:pPr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21667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916EE-A16D-4928-9FA6-4A19BB14DAEF}" type="slidenum">
              <a:rPr lang="pt-PT" smtClean="0"/>
              <a:pPr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799392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916EE-A16D-4928-9FA6-4A19BB14DAEF}" type="slidenum">
              <a:rPr lang="pt-PT" smtClean="0"/>
              <a:pPr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51488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916EE-A16D-4928-9FA6-4A19BB14DAEF}" type="slidenum">
              <a:rPr lang="pt-PT" smtClean="0"/>
              <a:pPr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45636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916EE-A16D-4928-9FA6-4A19BB14DAEF}" type="slidenum">
              <a:rPr lang="pt-PT" smtClean="0"/>
              <a:pPr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972410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916EE-A16D-4928-9FA6-4A19BB14DAEF}" type="slidenum">
              <a:rPr lang="pt-PT" smtClean="0"/>
              <a:pPr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941240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916EE-A16D-4928-9FA6-4A19BB14DAEF}" type="slidenum">
              <a:rPr lang="pt-PT" smtClean="0"/>
              <a:pPr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1948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 </a:t>
            </a:r>
            <a:endParaRPr lang="pt-PT" dirty="0" smtClean="0"/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916EE-A16D-4928-9FA6-4A19BB14DAEF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90642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916EE-A16D-4928-9FA6-4A19BB14DAEF}" type="slidenum">
              <a:rPr lang="pt-PT" smtClean="0"/>
              <a:pPr/>
              <a:t>34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77297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916EE-A16D-4928-9FA6-4A19BB14DAEF}" type="slidenum">
              <a:rPr lang="pt-PT" smtClean="0"/>
              <a:pPr/>
              <a:t>35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624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916EE-A16D-4928-9FA6-4A19BB14DAEF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8914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916EE-A16D-4928-9FA6-4A19BB14DAEF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90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916EE-A16D-4928-9FA6-4A19BB14DAEF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3477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916EE-A16D-4928-9FA6-4A19BB14DAEF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35371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916EE-A16D-4928-9FA6-4A19BB14DAEF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86513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916EE-A16D-4928-9FA6-4A19BB14DAEF}" type="slidenum">
              <a:rPr lang="pt-PT" smtClean="0"/>
              <a:pPr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6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F063-53B6-4EEF-BA8E-DF7D1720A774}" type="datetimeFigureOut">
              <a:rPr lang="pt-PT" smtClean="0"/>
              <a:pPr/>
              <a:t>11/12/2016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F18D-EACE-4882-83D8-407731A8380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F063-53B6-4EEF-BA8E-DF7D1720A774}" type="datetimeFigureOut">
              <a:rPr lang="pt-PT" smtClean="0"/>
              <a:pPr/>
              <a:t>11/12/2016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F18D-EACE-4882-83D8-407731A8380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F063-53B6-4EEF-BA8E-DF7D1720A774}" type="datetimeFigureOut">
              <a:rPr lang="pt-PT" smtClean="0"/>
              <a:pPr/>
              <a:t>11/12/2016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F18D-EACE-4882-83D8-407731A8380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4C567-93D9-4EE4-B540-60BC3824E7E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233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F063-53B6-4EEF-BA8E-DF7D1720A774}" type="datetimeFigureOut">
              <a:rPr lang="pt-PT" smtClean="0"/>
              <a:pPr/>
              <a:t>11/12/2016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F18D-EACE-4882-83D8-407731A8380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F063-53B6-4EEF-BA8E-DF7D1720A774}" type="datetimeFigureOut">
              <a:rPr lang="pt-PT" smtClean="0"/>
              <a:pPr/>
              <a:t>11/12/2016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F18D-EACE-4882-83D8-407731A8380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F063-53B6-4EEF-BA8E-DF7D1720A774}" type="datetimeFigureOut">
              <a:rPr lang="pt-PT" smtClean="0"/>
              <a:pPr/>
              <a:t>11/12/2016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F18D-EACE-4882-83D8-407731A8380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F063-53B6-4EEF-BA8E-DF7D1720A774}" type="datetimeFigureOut">
              <a:rPr lang="pt-PT" smtClean="0"/>
              <a:pPr/>
              <a:t>11/12/2016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F18D-EACE-4882-83D8-407731A8380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F063-53B6-4EEF-BA8E-DF7D1720A774}" type="datetimeFigureOut">
              <a:rPr lang="pt-PT" smtClean="0"/>
              <a:pPr/>
              <a:t>11/12/2016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F18D-EACE-4882-83D8-407731A8380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F063-53B6-4EEF-BA8E-DF7D1720A774}" type="datetimeFigureOut">
              <a:rPr lang="pt-PT" smtClean="0"/>
              <a:pPr/>
              <a:t>11/12/2016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F18D-EACE-4882-83D8-407731A8380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F063-53B6-4EEF-BA8E-DF7D1720A774}" type="datetimeFigureOut">
              <a:rPr lang="pt-PT" smtClean="0"/>
              <a:pPr/>
              <a:t>11/12/2016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F18D-EACE-4882-83D8-407731A8380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F063-53B6-4EEF-BA8E-DF7D1720A774}" type="datetimeFigureOut">
              <a:rPr lang="pt-PT" smtClean="0"/>
              <a:pPr/>
              <a:t>11/12/2016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F18D-EACE-4882-83D8-407731A8380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FF063-53B6-4EEF-BA8E-DF7D1720A774}" type="datetimeFigureOut">
              <a:rPr lang="pt-PT" smtClean="0"/>
              <a:pPr/>
              <a:t>11/12/2016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9F18D-EACE-4882-83D8-407731A8380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8206680" cy="1470025"/>
          </a:xfrm>
        </p:spPr>
        <p:txBody>
          <a:bodyPr/>
          <a:lstStyle/>
          <a:p>
            <a:pPr algn="ctr"/>
            <a:r>
              <a:rPr lang="pt-PT" sz="3200" b="1" dirty="0" smtClean="0">
                <a:latin typeface="Arial" pitchFamily="34" charset="0"/>
                <a:cs typeface="Arial" pitchFamily="34" charset="0"/>
              </a:rPr>
              <a:t>AFECÇÕES DO SISTEMA NERVOSO CENTRAL NA CRIANÇA</a:t>
            </a:r>
            <a:r>
              <a:rPr lang="pt-PT" sz="2000" dirty="0" smtClean="0"/>
              <a:t/>
            </a:r>
            <a:br>
              <a:rPr lang="pt-PT" sz="2000" dirty="0" smtClean="0"/>
            </a:br>
            <a:endParaRPr lang="pt-PT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475656" y="5157192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/>
              <a:t>Professoras Lurdes Lomba e Regina Amado</a:t>
            </a:r>
          </a:p>
          <a:p>
            <a:pPr algn="ctr"/>
            <a:r>
              <a:rPr lang="pt-PT" b="1" dirty="0" smtClean="0"/>
              <a:t>2016 - 2017</a:t>
            </a:r>
            <a:endParaRPr lang="pt-PT" b="1" dirty="0"/>
          </a:p>
        </p:txBody>
      </p:sp>
      <p:pic>
        <p:nvPicPr>
          <p:cNvPr id="64514" name="Picture 2" descr="http://s3.amazonaws.com/magoo/ABAAAAT9IAF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420888"/>
            <a:ext cx="3571875" cy="238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87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764704"/>
            <a:ext cx="8964488" cy="5760640"/>
          </a:xfrm>
          <a:noFill/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PT" dirty="0" smtClean="0"/>
              <a:t>-    </a:t>
            </a:r>
            <a:r>
              <a:rPr lang="pt-PT" sz="2600" b="0" kern="0" dirty="0" smtClean="0">
                <a:solidFill>
                  <a:srgbClr val="000000"/>
                </a:solidFill>
              </a:rPr>
              <a:t>Preparar </a:t>
            </a:r>
            <a:r>
              <a:rPr lang="pt-PT" sz="2600" b="0" kern="0" dirty="0">
                <a:solidFill>
                  <a:srgbClr val="000000"/>
                </a:solidFill>
              </a:rPr>
              <a:t>e tranquilizar a criança para a realização da P.L</a:t>
            </a:r>
            <a:r>
              <a:rPr lang="pt-PT" sz="2600" b="0" kern="0" dirty="0" smtClean="0">
                <a:solidFill>
                  <a:srgbClr val="000000"/>
                </a:solidFill>
              </a:rPr>
              <a:t>.</a:t>
            </a:r>
            <a:r>
              <a:rPr lang="pt-PT" sz="2600" dirty="0"/>
              <a:t> </a:t>
            </a:r>
            <a:endParaRPr lang="pt-PT" sz="2600" dirty="0" smtClean="0"/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pt-PT" sz="2600" dirty="0" smtClean="0"/>
              <a:t>Manutenção </a:t>
            </a:r>
            <a:r>
              <a:rPr lang="pt-PT" sz="2600" dirty="0"/>
              <a:t>de repouso (punção lombar</a:t>
            </a:r>
            <a:r>
              <a:rPr lang="pt-PT" sz="2600" dirty="0" smtClean="0"/>
              <a:t>);</a:t>
            </a: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pt-PT" sz="800" dirty="0" smtClean="0"/>
          </a:p>
          <a:p>
            <a:pPr>
              <a:buFontTx/>
              <a:buChar char="-"/>
            </a:pPr>
            <a:r>
              <a:rPr lang="pt-PT" sz="2600" dirty="0" smtClean="0"/>
              <a:t>Isolamento até 24h após inicio da antibioterapia (meningite bacteriana);</a:t>
            </a:r>
          </a:p>
          <a:p>
            <a:pPr>
              <a:buFontTx/>
              <a:buChar char="-"/>
            </a:pPr>
            <a:endParaRPr lang="pt-PT" sz="1600" dirty="0" smtClean="0"/>
          </a:p>
          <a:p>
            <a:pPr>
              <a:buFontTx/>
              <a:buChar char="-"/>
            </a:pPr>
            <a:r>
              <a:rPr lang="pt-PT" sz="2600" dirty="0" smtClean="0"/>
              <a:t>Monitorização de sinais vitais e estado neurológico (escala de Glasgow)</a:t>
            </a:r>
          </a:p>
          <a:p>
            <a:pPr>
              <a:buFontTx/>
              <a:buChar char="-"/>
            </a:pPr>
            <a:endParaRPr lang="pt-PT" sz="1300" dirty="0"/>
          </a:p>
          <a:p>
            <a:pPr>
              <a:buFontTx/>
              <a:buChar char="-"/>
            </a:pPr>
            <a:r>
              <a:rPr lang="pt-PT" sz="2600" dirty="0" smtClean="0"/>
              <a:t>Redução dos estímulos e ruídos ambientais;</a:t>
            </a:r>
          </a:p>
          <a:p>
            <a:pPr>
              <a:buFontTx/>
              <a:buChar char="-"/>
            </a:pPr>
            <a:endParaRPr lang="pt-PT" sz="1400" dirty="0" smtClean="0"/>
          </a:p>
          <a:p>
            <a:pPr>
              <a:buFontTx/>
              <a:buChar char="-"/>
            </a:pPr>
            <a:r>
              <a:rPr lang="pt-PT" sz="2600" dirty="0"/>
              <a:t>C</a:t>
            </a:r>
            <a:r>
              <a:rPr lang="pt-PT" sz="2600" dirty="0" smtClean="0"/>
              <a:t>ontrolo da temperatura;</a:t>
            </a:r>
          </a:p>
          <a:p>
            <a:pPr>
              <a:buFontTx/>
              <a:buChar char="-"/>
            </a:pPr>
            <a:endParaRPr lang="pt-PT" sz="1300" dirty="0" smtClean="0"/>
          </a:p>
          <a:p>
            <a:pPr>
              <a:buFontTx/>
              <a:buChar char="-"/>
            </a:pPr>
            <a:r>
              <a:rPr lang="pt-PT" sz="2600" dirty="0"/>
              <a:t>M</a:t>
            </a:r>
            <a:r>
              <a:rPr lang="pt-PT" sz="2600" dirty="0" smtClean="0"/>
              <a:t>anutenção </a:t>
            </a:r>
            <a:r>
              <a:rPr lang="pt-PT" sz="2600" dirty="0"/>
              <a:t>da hidratação</a:t>
            </a:r>
            <a:r>
              <a:rPr lang="pt-PT" sz="2600" dirty="0" smtClean="0"/>
              <a:t>;</a:t>
            </a:r>
          </a:p>
          <a:p>
            <a:pPr>
              <a:buFontTx/>
              <a:buChar char="-"/>
            </a:pPr>
            <a:endParaRPr lang="pt-PT" sz="1400" dirty="0" smtClean="0"/>
          </a:p>
          <a:p>
            <a:pPr>
              <a:buFontTx/>
              <a:buChar char="-"/>
            </a:pPr>
            <a:r>
              <a:rPr lang="pt-PT" sz="2600" dirty="0"/>
              <a:t>M</a:t>
            </a:r>
            <a:r>
              <a:rPr lang="pt-PT" sz="2600" dirty="0" smtClean="0"/>
              <a:t>anutenção </a:t>
            </a:r>
            <a:r>
              <a:rPr lang="pt-PT" sz="2600" dirty="0"/>
              <a:t>da </a:t>
            </a:r>
            <a:r>
              <a:rPr lang="pt-PT" sz="2600" dirty="0" smtClean="0"/>
              <a:t>nutrição</a:t>
            </a:r>
          </a:p>
          <a:p>
            <a:pPr>
              <a:buFontTx/>
              <a:buChar char="-"/>
            </a:pPr>
            <a:endParaRPr lang="pt-PT" sz="1400" dirty="0"/>
          </a:p>
          <a:p>
            <a:pPr>
              <a:buFontTx/>
              <a:buChar char="-"/>
            </a:pPr>
            <a:r>
              <a:rPr lang="pt-PT" sz="2600" dirty="0"/>
              <a:t>C</a:t>
            </a:r>
            <a:r>
              <a:rPr lang="pt-PT" sz="2600" dirty="0" smtClean="0"/>
              <a:t>ontrolo do débito urinário;</a:t>
            </a:r>
          </a:p>
          <a:p>
            <a:pPr>
              <a:buFontTx/>
              <a:buChar char="-"/>
            </a:pPr>
            <a:endParaRPr lang="pt-PT" sz="1100" dirty="0" smtClean="0"/>
          </a:p>
          <a:p>
            <a:pPr>
              <a:buFontTx/>
              <a:buChar char="-"/>
            </a:pPr>
            <a:r>
              <a:rPr lang="pt-PT" sz="2600" dirty="0" smtClean="0"/>
              <a:t>Avaliação do perímetro cefálico e acuidade auditiva;</a:t>
            </a:r>
          </a:p>
          <a:p>
            <a:pPr>
              <a:buFontTx/>
              <a:buChar char="-"/>
            </a:pPr>
            <a:r>
              <a:rPr lang="pt-PT" sz="100" dirty="0" smtClean="0"/>
              <a:t>       </a:t>
            </a:r>
            <a:r>
              <a:rPr lang="pt-PT" sz="200" dirty="0" smtClean="0"/>
              <a:t> </a:t>
            </a:r>
            <a:r>
              <a:rPr lang="pt-PT" sz="1400" dirty="0" smtClean="0"/>
              <a:t> </a:t>
            </a:r>
            <a:endParaRPr lang="pt-PT" sz="1400" dirty="0"/>
          </a:p>
          <a:p>
            <a:pPr>
              <a:buNone/>
            </a:pPr>
            <a:r>
              <a:rPr lang="pt-PT" sz="2600" dirty="0"/>
              <a:t>- </a:t>
            </a:r>
            <a:r>
              <a:rPr lang="pt-PT" sz="2600" dirty="0" smtClean="0"/>
              <a:t>   Prevenção </a:t>
            </a:r>
            <a:r>
              <a:rPr lang="pt-PT" sz="2600" dirty="0"/>
              <a:t>de </a:t>
            </a:r>
            <a:r>
              <a:rPr lang="pt-PT" sz="2600" dirty="0" smtClean="0"/>
              <a:t>infeções </a:t>
            </a:r>
            <a:r>
              <a:rPr lang="pt-PT" sz="2600" dirty="0"/>
              <a:t>cruzada;</a:t>
            </a:r>
          </a:p>
          <a:p>
            <a:pPr algn="just">
              <a:buNone/>
            </a:pPr>
            <a:endParaRPr lang="pt-PT" sz="2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763688" y="260648"/>
            <a:ext cx="391825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PT" sz="2400" b="1" dirty="0" smtClean="0"/>
              <a:t>CUIDADOS DE ENFERMAGEM</a:t>
            </a:r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139131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2132856"/>
            <a:ext cx="8496944" cy="5184576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pt-PT" dirty="0" smtClean="0">
                <a:latin typeface="Arial Black" pitchFamily="34" charset="0"/>
              </a:rPr>
              <a:t>  </a:t>
            </a:r>
            <a:r>
              <a:rPr lang="pt-PT" sz="2400" dirty="0" smtClean="0">
                <a:solidFill>
                  <a:srgbClr val="FF0000"/>
                </a:solidFill>
              </a:rPr>
              <a:t>Manifestações:</a:t>
            </a:r>
          </a:p>
          <a:p>
            <a:pPr algn="just">
              <a:lnSpc>
                <a:spcPct val="150000"/>
              </a:lnSpc>
              <a:buNone/>
            </a:pPr>
            <a:r>
              <a:rPr lang="pt-PT" sz="2100" dirty="0" smtClean="0"/>
              <a:t>- alteração da consciência, </a:t>
            </a:r>
          </a:p>
          <a:p>
            <a:pPr algn="just">
              <a:lnSpc>
                <a:spcPct val="150000"/>
              </a:lnSpc>
              <a:buNone/>
            </a:pPr>
            <a:r>
              <a:rPr lang="pt-PT" sz="2100" dirty="0" smtClean="0"/>
              <a:t>- movimentos involuntários, </a:t>
            </a:r>
          </a:p>
          <a:p>
            <a:pPr algn="just">
              <a:lnSpc>
                <a:spcPct val="150000"/>
              </a:lnSpc>
              <a:buNone/>
            </a:pPr>
            <a:r>
              <a:rPr lang="pt-PT" sz="2100" dirty="0" smtClean="0"/>
              <a:t>- alterações da percepção,</a:t>
            </a:r>
          </a:p>
          <a:p>
            <a:pPr algn="just">
              <a:lnSpc>
                <a:spcPct val="150000"/>
              </a:lnSpc>
              <a:buNone/>
            </a:pPr>
            <a:r>
              <a:rPr lang="pt-PT" sz="2100" dirty="0" smtClean="0"/>
              <a:t>- comportamento e postura;</a:t>
            </a:r>
          </a:p>
          <a:p>
            <a:pPr algn="just">
              <a:buNone/>
            </a:pPr>
            <a:r>
              <a:rPr lang="pt-PT" sz="2100" dirty="0" smtClean="0"/>
              <a:t>                        </a:t>
            </a:r>
            <a:endParaRPr lang="pt-PT" sz="2100" dirty="0"/>
          </a:p>
          <a:p>
            <a:pPr algn="just">
              <a:lnSpc>
                <a:spcPct val="150000"/>
              </a:lnSpc>
              <a:buNone/>
            </a:pPr>
            <a:r>
              <a:rPr lang="pt-PT" sz="2100" dirty="0" smtClean="0"/>
              <a:t>A epilepsia é um distúrbio convulsivo crónico, em que as convulsões são recorrentes e não provocadas;</a:t>
            </a:r>
            <a:endParaRPr lang="pt-PT" sz="21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395536" y="1005915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 smtClean="0">
                <a:latin typeface="+mj-lt"/>
              </a:rPr>
              <a:t>Os DISTÚRBIOS CONVULSIVOS caracterizam-se por disfunções do sistema elétrico-encefálico resultantes de descarga neural cortical</a:t>
            </a:r>
            <a:endParaRPr lang="pt-PT" sz="2000" dirty="0">
              <a:latin typeface="+mj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0"/>
            <a:ext cx="5681964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3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332656"/>
            <a:ext cx="8568952" cy="6120680"/>
          </a:xfrm>
          <a:noFill/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PT" dirty="0" smtClean="0"/>
              <a:t> </a:t>
            </a:r>
            <a:r>
              <a:rPr lang="pt-PT" sz="1800" dirty="0" smtClean="0">
                <a:latin typeface="Arial Black" pitchFamily="34" charset="0"/>
              </a:rPr>
              <a:t>		</a:t>
            </a:r>
          </a:p>
          <a:p>
            <a:pPr algn="just">
              <a:lnSpc>
                <a:spcPct val="150000"/>
              </a:lnSpc>
              <a:buNone/>
            </a:pPr>
            <a:r>
              <a:rPr lang="pt-PT" sz="3400" dirty="0" smtClean="0">
                <a:solidFill>
                  <a:srgbClr val="FF0000"/>
                </a:solidFill>
                <a:latin typeface="+mj-lt"/>
              </a:rPr>
              <a:t>Causas das convulsões: </a:t>
            </a:r>
          </a:p>
          <a:p>
            <a:pPr algn="just">
              <a:lnSpc>
                <a:spcPct val="150000"/>
              </a:lnSpc>
              <a:buNone/>
            </a:pPr>
            <a:endParaRPr lang="pt-PT" sz="3400" dirty="0" smtClean="0">
              <a:solidFill>
                <a:srgbClr val="FF0000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pt-PT" sz="2900" dirty="0">
                <a:latin typeface="+mj-lt"/>
              </a:rPr>
              <a:t>	</a:t>
            </a:r>
            <a:r>
              <a:rPr lang="pt-PT" sz="2900" dirty="0" smtClean="0">
                <a:latin typeface="+mj-lt"/>
              </a:rPr>
              <a:t>Epilepsia, tumores, infecções, neoplasias, traumatismo, hipoxia, toxinas exógenas e endógenas, distúrbios bioquímicos (hipoglicemia, hipocalcémia, hipomagnesémia, hipo ou hipernatremia), hemorragias intracranianas, meningites, acidentes vasculares cerebrais e de origem idiopática.</a:t>
            </a:r>
          </a:p>
          <a:p>
            <a:pPr algn="just">
              <a:buNone/>
            </a:pPr>
            <a:r>
              <a:rPr lang="pt-PT" sz="2900" dirty="0" smtClean="0">
                <a:latin typeface="+mj-lt"/>
              </a:rPr>
              <a:t>                       </a:t>
            </a:r>
            <a:endParaRPr lang="pt-PT" sz="29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pt-PT" sz="2900" dirty="0" smtClean="0">
                <a:latin typeface="+mj-lt"/>
              </a:rPr>
              <a:t>          A actividade convulsiva sendo causada por descarga eléctrica espontânea num grupo de células – FOCO EPILEPTOGÊNICO – pode aumentar a excitabilidade face a estímulos endógenos e exógenos. Qd este foco se dissemina para o tronco cerebral, desenvolve-se uma convulsão generalizada.</a:t>
            </a:r>
            <a:endParaRPr lang="pt-PT" sz="2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802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576064"/>
          </a:xfrm>
        </p:spPr>
        <p:txBody>
          <a:bodyPr/>
          <a:lstStyle/>
          <a:p>
            <a:r>
              <a:rPr lang="pt-PT" sz="1800" dirty="0">
                <a:solidFill>
                  <a:srgbClr val="000000"/>
                </a:solidFill>
              </a:rPr>
              <a:t>AFECÇÕES DO SISTEMA NERVOSO CENTRAL NA CRIANÇA</a:t>
            </a:r>
            <a:endParaRPr lang="pt-PT" sz="1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082207"/>
            <a:ext cx="8712968" cy="5760640"/>
          </a:xfrm>
          <a:noFill/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t-PT" dirty="0" smtClean="0"/>
              <a:t>      </a:t>
            </a:r>
          </a:p>
          <a:p>
            <a:pPr marL="0" indent="0">
              <a:buNone/>
            </a:pPr>
            <a:r>
              <a:rPr lang="pt-PT" sz="3300" dirty="0">
                <a:latin typeface="Arial Black" pitchFamily="34" charset="0"/>
              </a:rPr>
              <a:t>	</a:t>
            </a:r>
            <a:r>
              <a:rPr lang="pt-PT" sz="3300" dirty="0" smtClean="0">
                <a:latin typeface="Arial Black" pitchFamily="34" charset="0"/>
              </a:rPr>
              <a:t>DISTURBIOS CONVULSIVOS  -  Classificação das convulsões	</a:t>
            </a:r>
          </a:p>
          <a:p>
            <a:pPr marL="0" indent="0">
              <a:buNone/>
            </a:pPr>
            <a:endParaRPr lang="pt-PT" sz="3300" dirty="0">
              <a:latin typeface="Arial Black" pitchFamily="34" charset="0"/>
            </a:endParaRPr>
          </a:p>
          <a:p>
            <a:pPr marL="0" indent="0">
              <a:buNone/>
            </a:pPr>
            <a:r>
              <a:rPr lang="pt-PT" sz="1800" dirty="0" smtClean="0">
                <a:latin typeface="Arial Black" pitchFamily="34" charset="0"/>
              </a:rPr>
              <a:t>	</a:t>
            </a:r>
            <a:r>
              <a:rPr lang="pt-PT" sz="1900" dirty="0">
                <a:latin typeface="Arial Black" pitchFamily="34" charset="0"/>
              </a:rPr>
              <a:t>	</a:t>
            </a:r>
            <a:endParaRPr lang="pt-PT" sz="1900" dirty="0" smtClean="0">
              <a:latin typeface="Arial Black" pitchFamily="34" charset="0"/>
            </a:endParaRPr>
          </a:p>
          <a:p>
            <a:r>
              <a:rPr lang="pt-PT" sz="3300" u="sng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CONVULSÕES PARCIAIS (Focais)</a:t>
            </a:r>
            <a:r>
              <a:rPr lang="pt-PT" sz="33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:</a:t>
            </a:r>
          </a:p>
          <a:p>
            <a:endParaRPr lang="pt-PT" sz="330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pt-PT" dirty="0" smtClean="0">
                <a:latin typeface="Arial Black" pitchFamily="34" charset="0"/>
              </a:rPr>
              <a:t>	</a:t>
            </a:r>
            <a:r>
              <a:rPr lang="pt-PT" sz="33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- C.P. SIMPLES </a:t>
            </a:r>
            <a:r>
              <a:rPr lang="pt-PT" sz="3400" dirty="0" smtClean="0">
                <a:latin typeface="Arial Black" pitchFamily="34" charset="0"/>
              </a:rPr>
              <a:t>(mantem consciência durante a crise)</a:t>
            </a:r>
          </a:p>
          <a:p>
            <a:pPr marL="0" indent="0">
              <a:buNone/>
            </a:pPr>
            <a:endParaRPr lang="pt-PT" sz="3400" dirty="0" smtClean="0">
              <a:latin typeface="Arial Black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t-PT" sz="2900" dirty="0" smtClean="0">
                <a:latin typeface="Arial Black" pitchFamily="34" charset="0"/>
              </a:rPr>
              <a:t>(</a:t>
            </a:r>
            <a:r>
              <a:rPr lang="pt-PT" sz="2900" dirty="0" err="1" smtClean="0">
                <a:latin typeface="Arial Black" pitchFamily="34" charset="0"/>
              </a:rPr>
              <a:t>ex</a:t>
            </a:r>
            <a:r>
              <a:rPr lang="pt-PT" sz="2900" dirty="0" smtClean="0">
                <a:latin typeface="Arial Black" pitchFamily="34" charset="0"/>
              </a:rPr>
              <a:t>: salivação; mastigação; contracções membro; </a:t>
            </a:r>
            <a:r>
              <a:rPr lang="pt-PT" sz="2900" dirty="0" err="1" smtClean="0">
                <a:latin typeface="Arial Black" pitchFamily="34" charset="0"/>
              </a:rPr>
              <a:t>mov</a:t>
            </a:r>
            <a:r>
              <a:rPr lang="pt-PT" sz="2900" dirty="0" smtClean="0">
                <a:latin typeface="Arial Black" pitchFamily="34" charset="0"/>
              </a:rPr>
              <a:t>. Tónico-clónicos da face,</a:t>
            </a:r>
            <a:r>
              <a:rPr lang="pt-PT" sz="1900" dirty="0">
                <a:latin typeface="Arial Black" pitchFamily="34" charset="0"/>
              </a:rPr>
              <a:t> </a:t>
            </a:r>
            <a:r>
              <a:rPr lang="pt-PT" sz="2900" dirty="0" smtClean="0">
                <a:latin typeface="Arial Black" pitchFamily="34" charset="0"/>
              </a:rPr>
              <a:t>dormência, formigueiro em parte do corpo; alteração postura; </a:t>
            </a:r>
            <a:r>
              <a:rPr lang="pt-PT" sz="2900" dirty="0" err="1" smtClean="0">
                <a:latin typeface="Arial Black" pitchFamily="34" charset="0"/>
              </a:rPr>
              <a:t>sens</a:t>
            </a:r>
            <a:r>
              <a:rPr lang="pt-PT" sz="2900" dirty="0" smtClean="0">
                <a:latin typeface="Arial Black" pitchFamily="34" charset="0"/>
              </a:rPr>
              <a:t>. Visuais…)      </a:t>
            </a:r>
          </a:p>
          <a:p>
            <a:pPr marL="0" indent="0">
              <a:buNone/>
            </a:pPr>
            <a:r>
              <a:rPr lang="pt-PT" sz="1900" dirty="0">
                <a:latin typeface="Arial Black" pitchFamily="34" charset="0"/>
              </a:rPr>
              <a:t>	</a:t>
            </a:r>
            <a:endParaRPr lang="pt-PT" sz="1900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pt-PT" sz="19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	</a:t>
            </a:r>
            <a:r>
              <a:rPr lang="pt-PT" sz="2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- </a:t>
            </a:r>
            <a:r>
              <a:rPr lang="pt-PT" sz="33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C. P. COMPLEXAS </a:t>
            </a:r>
            <a:r>
              <a:rPr lang="pt-PT" sz="2900" dirty="0" smtClean="0">
                <a:latin typeface="Arial Black" pitchFamily="34" charset="0"/>
              </a:rPr>
              <a:t>(</a:t>
            </a:r>
            <a:r>
              <a:rPr lang="pt-PT" sz="3400" dirty="0" smtClean="0">
                <a:latin typeface="Arial Black" pitchFamily="34" charset="0"/>
              </a:rPr>
              <a:t>com aura e deficit de consciência com amnesia do evento)</a:t>
            </a:r>
          </a:p>
          <a:p>
            <a:pPr marL="0" indent="0">
              <a:buNone/>
            </a:pPr>
            <a:endParaRPr lang="pt-PT" sz="2900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pt-PT" sz="2900" dirty="0" smtClean="0">
                <a:latin typeface="Arial Black" pitchFamily="34" charset="0"/>
              </a:rPr>
              <a:t>(ex.: alt. </a:t>
            </a:r>
            <a:r>
              <a:rPr lang="pt-PT" sz="2900" dirty="0" err="1">
                <a:latin typeface="Arial Black" pitchFamily="34" charset="0"/>
              </a:rPr>
              <a:t>c</a:t>
            </a:r>
            <a:r>
              <a:rPr lang="pt-PT" sz="2900" dirty="0" err="1" smtClean="0">
                <a:latin typeface="Arial Black" pitchFamily="34" charset="0"/>
              </a:rPr>
              <a:t>omport</a:t>
            </a:r>
            <a:r>
              <a:rPr lang="pt-PT" sz="2900" dirty="0" smtClean="0">
                <a:latin typeface="Arial Black" pitchFamily="34" charset="0"/>
              </a:rPr>
              <a:t>. motor, rir, andar, falar de forma incoerente, mastigar, salivar,… seguidas de confusão, desorientação ou sono….)</a:t>
            </a:r>
          </a:p>
          <a:p>
            <a:endParaRPr lang="pt-PT" sz="600" dirty="0" smtClean="0">
              <a:latin typeface="Arial Black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pt-PT" sz="2900" dirty="0" smtClean="0">
                <a:latin typeface="Arial Black" pitchFamily="34" charset="0"/>
              </a:rPr>
              <a:t>	</a:t>
            </a:r>
            <a:r>
              <a:rPr lang="pt-PT" sz="33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- C. P. COM GENERALIZAÇÃO SECUNDÁRIA </a:t>
            </a:r>
            <a:r>
              <a:rPr lang="pt-PT" sz="3400" dirty="0" smtClean="0">
                <a:latin typeface="Arial Black" pitchFamily="34" charset="0"/>
              </a:rPr>
              <a:t>(crise focal seguida de convulsão tónico-clónica generalizada)</a:t>
            </a:r>
          </a:p>
          <a:p>
            <a:endParaRPr lang="pt-PT" sz="1900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pt-PT" sz="1400" dirty="0">
                <a:latin typeface="Arial Black" pitchFamily="34" charset="0"/>
              </a:rPr>
              <a:t>	</a:t>
            </a:r>
            <a:r>
              <a:rPr lang="pt-PT" sz="1400" dirty="0" smtClean="0">
                <a:latin typeface="Arial Black" pitchFamily="34" charset="0"/>
              </a:rPr>
              <a:t>		</a:t>
            </a:r>
          </a:p>
          <a:p>
            <a:pPr algn="just">
              <a:lnSpc>
                <a:spcPct val="150000"/>
              </a:lnSpc>
            </a:pPr>
            <a:endParaRPr lang="pt-PT" sz="1400" dirty="0">
              <a:latin typeface="Arial Black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400" dirty="0" smtClean="0">
              <a:latin typeface="Arial Black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400" dirty="0">
              <a:latin typeface="Arial Black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400" dirty="0" smtClean="0">
              <a:latin typeface="Arial Black" pitchFamily="34" charset="0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1115616" y="1268760"/>
            <a:ext cx="7920880" cy="484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6621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pt-PT" sz="1800" dirty="0">
                <a:solidFill>
                  <a:srgbClr val="000000"/>
                </a:solidFill>
              </a:rPr>
              <a:t>AFECÇÕES DO SISTEMA NERVOSO CENTRAL NA CRIANÇA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15516" y="1484784"/>
            <a:ext cx="8712968" cy="511256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pt-PT" sz="2100" u="sng" dirty="0">
                <a:solidFill>
                  <a:srgbClr val="7030A0"/>
                </a:solidFill>
                <a:latin typeface="Arial Black" pitchFamily="34" charset="0"/>
              </a:rPr>
              <a:t>CONVULSÕES </a:t>
            </a:r>
            <a:r>
              <a:rPr lang="pt-PT" sz="2100" u="sng" dirty="0" smtClean="0">
                <a:solidFill>
                  <a:srgbClr val="7030A0"/>
                </a:solidFill>
                <a:latin typeface="Arial Black" pitchFamily="34" charset="0"/>
              </a:rPr>
              <a:t>GENERALIZADAS:</a:t>
            </a:r>
          </a:p>
          <a:p>
            <a:pPr lvl="0"/>
            <a:endParaRPr lang="pt-PT" sz="21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0" indent="0">
              <a:buNone/>
            </a:pPr>
            <a:r>
              <a:rPr lang="pt-PT" sz="2100" dirty="0" smtClean="0">
                <a:solidFill>
                  <a:srgbClr val="7030A0"/>
                </a:solidFill>
                <a:latin typeface="Arial Black" pitchFamily="34" charset="0"/>
              </a:rPr>
              <a:t>	-  CONVULSÕES TÓNICO-CLÓNICAS (grande mal) </a:t>
            </a:r>
          </a:p>
          <a:p>
            <a:pPr marL="0" lvl="0" indent="0" algn="just">
              <a:buNone/>
            </a:pPr>
            <a:endParaRPr lang="pt-PT" sz="21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0" indent="0" algn="just">
              <a:buNone/>
            </a:pPr>
            <a:r>
              <a:rPr lang="pt-PT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Manifestações: </a:t>
            </a:r>
          </a:p>
          <a:p>
            <a:pPr marL="0" lvl="0" indent="0" algn="just">
              <a:buNone/>
            </a:pPr>
            <a:r>
              <a:rPr lang="pt-PT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PT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fase tónica</a:t>
            </a:r>
            <a:r>
              <a:rPr lang="pt-PT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a 20s, </a:t>
            </a:r>
            <a:r>
              <a:rPr lang="pt-PT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Reviramento </a:t>
            </a:r>
            <a:r>
              <a:rPr lang="pt-PT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ocular, perda consciência, rigidez generalizada, apneico, cianótico;</a:t>
            </a:r>
          </a:p>
          <a:p>
            <a:pPr marL="0" lvl="0" indent="0" algn="just">
              <a:buNone/>
            </a:pPr>
            <a:r>
              <a:rPr lang="pt-PT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PT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fase clónica, 30s a 30mt, </a:t>
            </a:r>
            <a:r>
              <a:rPr lang="pt-PT" sz="2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</a:t>
            </a:r>
            <a:r>
              <a:rPr lang="pt-PT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violentos, rítmicos e </a:t>
            </a:r>
            <a:r>
              <a:rPr lang="pt-PT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involuntários, pode espumar pela boca e </a:t>
            </a:r>
            <a:r>
              <a:rPr lang="pt-PT" sz="2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incont</a:t>
            </a:r>
            <a:r>
              <a:rPr lang="pt-PT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de esfíncteres; estado pós-</a:t>
            </a:r>
            <a:r>
              <a:rPr lang="pt-PT" sz="21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ictal</a:t>
            </a:r>
            <a:r>
              <a:rPr lang="pt-PT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relaxamento, sono, má coordenação…</a:t>
            </a:r>
          </a:p>
          <a:p>
            <a:pPr marL="0" lvl="0" indent="0" algn="just">
              <a:buNone/>
            </a:pPr>
            <a:r>
              <a:rPr lang="pt-PT" dirty="0" smtClean="0">
                <a:solidFill>
                  <a:srgbClr val="000000"/>
                </a:solidFill>
                <a:latin typeface="Arial Black" pitchFamily="34" charset="0"/>
              </a:rPr>
              <a:t>  </a:t>
            </a:r>
            <a:endParaRPr lang="pt-PT" dirty="0">
              <a:solidFill>
                <a:srgbClr val="000000"/>
              </a:solidFill>
              <a:latin typeface="Arial Black" pitchFamily="34" charset="0"/>
            </a:endParaRPr>
          </a:p>
          <a:p>
            <a:pPr marL="0" lvl="0" indent="0">
              <a:buNone/>
            </a:pPr>
            <a:r>
              <a:rPr lang="pt-PT" sz="2100" dirty="0" smtClean="0">
                <a:solidFill>
                  <a:srgbClr val="7030A0"/>
                </a:solidFill>
                <a:latin typeface="Arial Black" pitchFamily="34" charset="0"/>
              </a:rPr>
              <a:t>	-  CRISES DE AUSENCIA (pequeno mal)</a:t>
            </a:r>
          </a:p>
          <a:p>
            <a:pPr marL="0" lvl="0" indent="0">
              <a:buNone/>
            </a:pPr>
            <a:endParaRPr lang="pt-PT" sz="21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0" indent="0">
              <a:buNone/>
            </a:pPr>
            <a:r>
              <a:rPr lang="pt-PT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Perda breve de consciência</a:t>
            </a:r>
            <a:r>
              <a:rPr lang="pt-PT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 </a:t>
            </a:r>
            <a:r>
              <a:rPr lang="pt-PT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passar despercebidas, o comportamento sofre poucas alterações. Pode haver alteração do tónus </a:t>
            </a:r>
            <a:r>
              <a:rPr lang="pt-PT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muscular </a:t>
            </a:r>
            <a:r>
              <a:rPr lang="pt-PT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 criança deixa cair pequenos objectos, no entanto raramente cai. Não </a:t>
            </a:r>
            <a:r>
              <a:rPr lang="pt-PT" sz="2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 incontinência. Cessam na adolescência  </a:t>
            </a:r>
          </a:p>
          <a:p>
            <a:pPr lvl="0"/>
            <a:endParaRPr lang="pt-PT" dirty="0">
              <a:solidFill>
                <a:srgbClr val="000000"/>
              </a:solidFill>
              <a:latin typeface="Arial Black" pitchFamily="34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0117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pt-PT" sz="1800" dirty="0">
                <a:solidFill>
                  <a:srgbClr val="000000"/>
                </a:solidFill>
              </a:rPr>
              <a:t>AFECÇÕES DO SISTEMA NERVOSO CENTRAL NA CRIANÇA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496944" cy="4104456"/>
          </a:xfrm>
        </p:spPr>
        <p:txBody>
          <a:bodyPr>
            <a:normAutofit lnSpcReduction="10000"/>
          </a:bodyPr>
          <a:lstStyle/>
          <a:p>
            <a:pPr lvl="0"/>
            <a:r>
              <a:rPr lang="pt-PT" sz="1900" u="sng" dirty="0">
                <a:solidFill>
                  <a:srgbClr val="7030A0"/>
                </a:solidFill>
                <a:latin typeface="Arial Black" pitchFamily="34" charset="0"/>
              </a:rPr>
              <a:t>CONVULSÕES </a:t>
            </a:r>
            <a:r>
              <a:rPr lang="pt-PT" sz="1900" u="sng" dirty="0" smtClean="0">
                <a:solidFill>
                  <a:srgbClr val="7030A0"/>
                </a:solidFill>
                <a:latin typeface="Arial Black" pitchFamily="34" charset="0"/>
              </a:rPr>
              <a:t>GENERALIZADAS:</a:t>
            </a:r>
          </a:p>
          <a:p>
            <a:pPr lvl="0"/>
            <a:endParaRPr lang="pt-PT" sz="21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0" indent="0">
              <a:buNone/>
            </a:pPr>
            <a:r>
              <a:rPr lang="pt-PT" sz="1700" dirty="0" smtClean="0">
                <a:solidFill>
                  <a:srgbClr val="7030A0"/>
                </a:solidFill>
                <a:latin typeface="Arial Black" pitchFamily="34" charset="0"/>
              </a:rPr>
              <a:t>	- CONVULSÕES MIOCLÓNICAS</a:t>
            </a:r>
          </a:p>
          <a:p>
            <a:pPr lvl="0"/>
            <a:r>
              <a:rPr lang="pt-PT" sz="2000" dirty="0" smtClean="0">
                <a:solidFill>
                  <a:srgbClr val="000000"/>
                </a:solidFill>
                <a:latin typeface="Arial Black" pitchFamily="34" charset="0"/>
              </a:rPr>
              <a:t>(Breves, repetitivas, com </a:t>
            </a:r>
            <a:r>
              <a:rPr lang="pt-PT" sz="2000" dirty="0" err="1" smtClean="0">
                <a:solidFill>
                  <a:srgbClr val="000000"/>
                </a:solidFill>
                <a:latin typeface="Arial Black" pitchFamily="34" charset="0"/>
              </a:rPr>
              <a:t>mov</a:t>
            </a:r>
            <a:r>
              <a:rPr lang="pt-PT" sz="2000" dirty="0" smtClean="0">
                <a:solidFill>
                  <a:srgbClr val="000000"/>
                </a:solidFill>
                <a:latin typeface="Arial Black" pitchFamily="34" charset="0"/>
              </a:rPr>
              <a:t>. </a:t>
            </a:r>
            <a:r>
              <a:rPr lang="pt-PT" sz="2000" dirty="0">
                <a:solidFill>
                  <a:srgbClr val="000000"/>
                </a:solidFill>
                <a:latin typeface="Arial Black" pitchFamily="34" charset="0"/>
              </a:rPr>
              <a:t>b</a:t>
            </a:r>
            <a:r>
              <a:rPr lang="pt-PT" sz="2000" dirty="0" smtClean="0">
                <a:solidFill>
                  <a:srgbClr val="000000"/>
                </a:solidFill>
                <a:latin typeface="Arial Black" pitchFamily="34" charset="0"/>
              </a:rPr>
              <a:t>ruscos dos membros pescoço e tronco)</a:t>
            </a:r>
          </a:p>
          <a:p>
            <a:pPr lvl="0"/>
            <a:endParaRPr lang="pt-PT" sz="2100" dirty="0">
              <a:solidFill>
                <a:srgbClr val="000000"/>
              </a:solidFill>
              <a:latin typeface="Arial Black" pitchFamily="34" charset="0"/>
            </a:endParaRPr>
          </a:p>
          <a:p>
            <a:pPr marL="0" lvl="0" indent="0">
              <a:buNone/>
            </a:pPr>
            <a:r>
              <a:rPr lang="pt-PT" sz="1700" dirty="0" smtClean="0">
                <a:solidFill>
                  <a:srgbClr val="7030A0"/>
                </a:solidFill>
                <a:latin typeface="Arial Black" pitchFamily="34" charset="0"/>
              </a:rPr>
              <a:t>	- CONVULSÕES TÓNICAS  </a:t>
            </a:r>
          </a:p>
          <a:p>
            <a:pPr lvl="0"/>
            <a:r>
              <a:rPr lang="pt-PT" sz="2000" dirty="0" smtClean="0">
                <a:latin typeface="Arial Black" pitchFamily="34" charset="0"/>
              </a:rPr>
              <a:t>(aumento generalizado do tónus)</a:t>
            </a:r>
          </a:p>
          <a:p>
            <a:pPr marL="0" lvl="0" indent="0">
              <a:buNone/>
            </a:pPr>
            <a:r>
              <a:rPr lang="pt-PT" sz="2100" dirty="0" smtClean="0">
                <a:solidFill>
                  <a:srgbClr val="7030A0"/>
                </a:solidFill>
                <a:latin typeface="Arial Black" pitchFamily="34" charset="0"/>
              </a:rPr>
              <a:t>		</a:t>
            </a:r>
            <a:endParaRPr lang="pt-PT" dirty="0">
              <a:solidFill>
                <a:srgbClr val="000000"/>
              </a:solidFill>
              <a:latin typeface="Arial Black" pitchFamily="34" charset="0"/>
            </a:endParaRPr>
          </a:p>
          <a:p>
            <a:pPr marL="0" lvl="0" indent="0">
              <a:buNone/>
            </a:pPr>
            <a:r>
              <a:rPr lang="pt-PT" sz="1700" dirty="0" smtClean="0">
                <a:solidFill>
                  <a:srgbClr val="7030A0"/>
                </a:solidFill>
                <a:latin typeface="Arial Black" pitchFamily="34" charset="0"/>
              </a:rPr>
              <a:t>	-  CRISES</a:t>
            </a:r>
            <a:r>
              <a:rPr lang="pt-PT" sz="17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pt-PT" sz="1700" dirty="0" smtClean="0">
                <a:solidFill>
                  <a:srgbClr val="7030A0"/>
                </a:solidFill>
                <a:latin typeface="Arial Black" pitchFamily="34" charset="0"/>
              </a:rPr>
              <a:t>ATÓNICAS</a:t>
            </a:r>
            <a:endParaRPr lang="pt-PT" sz="17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lvl="0"/>
            <a:r>
              <a:rPr lang="pt-PT" sz="2000" dirty="0" smtClean="0">
                <a:solidFill>
                  <a:srgbClr val="000000"/>
                </a:solidFill>
                <a:latin typeface="Arial Black" pitchFamily="34" charset="0"/>
              </a:rPr>
              <a:t>(Abalo mioclónico seguido de perda transitória do tónus muscular)</a:t>
            </a:r>
          </a:p>
          <a:p>
            <a:pPr lvl="0"/>
            <a:endParaRPr lang="pt-PT" dirty="0">
              <a:solidFill>
                <a:srgbClr val="000000"/>
              </a:solidFill>
              <a:latin typeface="Arial Black" pitchFamily="34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996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pt-PT" sz="1800" dirty="0">
                <a:solidFill>
                  <a:srgbClr val="000000"/>
                </a:solidFill>
              </a:rPr>
              <a:t>AFECÇÕES DO SISTEMA NERVOSO CENTRAL NA CRIANÇA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6120680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pt-PT" sz="4200" u="sng" dirty="0">
                <a:solidFill>
                  <a:srgbClr val="000000"/>
                </a:solidFill>
                <a:latin typeface="Arial Black" pitchFamily="34" charset="0"/>
              </a:rPr>
              <a:t>CONVULSÕES </a:t>
            </a:r>
            <a:r>
              <a:rPr lang="pt-PT" sz="4200" u="sng" dirty="0" smtClean="0">
                <a:solidFill>
                  <a:srgbClr val="000000"/>
                </a:solidFill>
                <a:latin typeface="Arial Black" pitchFamily="34" charset="0"/>
              </a:rPr>
              <a:t>FEBRIS:</a:t>
            </a:r>
          </a:p>
          <a:p>
            <a:pPr marL="0" lvl="0" indent="0">
              <a:buNone/>
            </a:pPr>
            <a:endParaRPr lang="pt-PT" sz="4200" u="sng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lvl="0"/>
            <a:endParaRPr lang="pt-PT" sz="18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lvl="0">
              <a:lnSpc>
                <a:spcPct val="150000"/>
              </a:lnSpc>
            </a:pPr>
            <a:r>
              <a:rPr lang="pt-PT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Distúrbios transitórios que ocorrem associados à febre, que</a:t>
            </a:r>
          </a:p>
          <a:p>
            <a:pPr lvl="0">
              <a:lnSpc>
                <a:spcPct val="150000"/>
              </a:lnSpc>
            </a:pPr>
            <a:r>
              <a:rPr lang="pt-PT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Geralmente ocorre durante a elevação da temperatura;</a:t>
            </a: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pt-PT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Atinge crianças dos 3 meses aos 5 anos;</a:t>
            </a: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pt-PT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habitualmente convulsões generalizadas e duram menos de 5 </a:t>
            </a:r>
            <a:r>
              <a:rPr lang="pt-PT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PT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pt-PT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Natureza benigna não evoluindo para epilepsia ou lesão cerebral;</a:t>
            </a: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pt-P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Suposta predisposição familiar; </a:t>
            </a: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pt-P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Normalmente não há compromisso neurológico.</a:t>
            </a:r>
            <a:endParaRPr lang="pt-PT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pt-PT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pais precisam ser tranquilizados quanto a este tipo de convulsões;</a:t>
            </a: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pt-PT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Orientar para os cuidados nas situações de convulsões e hipertermia;</a:t>
            </a:r>
          </a:p>
          <a:p>
            <a:pPr marL="0" lvl="0" indent="0">
              <a:buNone/>
            </a:pPr>
            <a:endParaRPr lang="pt-PT" sz="21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lvl="0"/>
            <a:endParaRPr lang="pt-PT" dirty="0">
              <a:solidFill>
                <a:srgbClr val="000000"/>
              </a:solidFill>
              <a:latin typeface="Arial Black" pitchFamily="34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6748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6408712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pt-PT" sz="2200" u="sng" dirty="0" smtClean="0">
                <a:solidFill>
                  <a:srgbClr val="000000"/>
                </a:solidFill>
              </a:rPr>
              <a:t>CONSIDERAÇÕES DE ENFERMAGEM:</a:t>
            </a:r>
          </a:p>
          <a:p>
            <a:pPr marL="0" lvl="0" indent="0">
              <a:buNone/>
            </a:pPr>
            <a:r>
              <a:rPr lang="pt-PT" sz="2200" dirty="0" smtClean="0">
                <a:solidFill>
                  <a:srgbClr val="FF0000"/>
                </a:solidFill>
              </a:rPr>
              <a:t>Cuidados à criança durante a convulsão:</a:t>
            </a:r>
          </a:p>
          <a:p>
            <a:pPr marL="0" lvl="0" indent="0">
              <a:buNone/>
            </a:pPr>
            <a:endParaRPr lang="pt-PT" sz="1900" dirty="0" smtClean="0">
              <a:solidFill>
                <a:srgbClr val="FF0000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pt-PT" sz="2200" b="0" dirty="0" smtClean="0">
                <a:solidFill>
                  <a:srgbClr val="000000"/>
                </a:solidFill>
              </a:rPr>
              <a:t>Proteger a cça durante convulsão: colocar a criança no chão, travesseiro sob a cabeça e retirar óculos ou obj duros na área de contacto;</a:t>
            </a:r>
          </a:p>
          <a:p>
            <a:pPr marL="0" lvl="0" indent="0"/>
            <a:endParaRPr lang="pt-PT" sz="1900" b="0" dirty="0" smtClean="0">
              <a:solidFill>
                <a:srgbClr val="00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pt-PT" sz="2200" b="0" dirty="0" smtClean="0">
                <a:solidFill>
                  <a:srgbClr val="000000"/>
                </a:solidFill>
              </a:rPr>
              <a:t>Não movimentar ou conter a criança durante a crise convulsiva tónico-clónica;</a:t>
            </a:r>
          </a:p>
          <a:p>
            <a:pPr lvl="0">
              <a:buFont typeface="Arial" pitchFamily="34" charset="0"/>
              <a:buChar char="•"/>
            </a:pPr>
            <a:endParaRPr lang="pt-PT" sz="1900" b="0" dirty="0" smtClean="0">
              <a:solidFill>
                <a:srgbClr val="00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pt-PT" sz="2200" b="0" dirty="0" smtClean="0">
                <a:solidFill>
                  <a:srgbClr val="000000"/>
                </a:solidFill>
              </a:rPr>
              <a:t>Reduzir estimulação sensorial (dim. Intensidade da luz e barulho);</a:t>
            </a:r>
          </a:p>
          <a:p>
            <a:pPr lvl="0">
              <a:buFont typeface="Arial" pitchFamily="34" charset="0"/>
              <a:buChar char="•"/>
            </a:pPr>
            <a:endParaRPr lang="pt-PT" sz="1900" b="0" dirty="0" smtClean="0">
              <a:solidFill>
                <a:srgbClr val="00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pt-PT" sz="2200" b="0" dirty="0" smtClean="0">
                <a:solidFill>
                  <a:srgbClr val="000000"/>
                </a:solidFill>
              </a:rPr>
              <a:t>Colocar a criança em decúbito lateral após a convulsão (drenagem e vias aéreas)</a:t>
            </a:r>
          </a:p>
          <a:p>
            <a:pPr lvl="0">
              <a:buFont typeface="Arial" pitchFamily="34" charset="0"/>
              <a:buChar char="•"/>
            </a:pPr>
            <a:endParaRPr lang="pt-PT" sz="1900" b="0" dirty="0" smtClean="0">
              <a:solidFill>
                <a:srgbClr val="00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pt-PT" sz="2200" b="0" dirty="0">
                <a:solidFill>
                  <a:srgbClr val="000000"/>
                </a:solidFill>
              </a:rPr>
              <a:t>Administrar terapêutica </a:t>
            </a:r>
            <a:r>
              <a:rPr lang="pt-PT" sz="2200" b="0" dirty="0" err="1">
                <a:solidFill>
                  <a:srgbClr val="000000"/>
                </a:solidFill>
              </a:rPr>
              <a:t>anti-convulsivante</a:t>
            </a:r>
            <a:r>
              <a:rPr lang="pt-PT" sz="2200" b="0" dirty="0">
                <a:solidFill>
                  <a:srgbClr val="000000"/>
                </a:solidFill>
              </a:rPr>
              <a:t> prescrita </a:t>
            </a:r>
            <a:endParaRPr lang="pt-PT" sz="2200" b="0" dirty="0" smtClean="0">
              <a:solidFill>
                <a:srgbClr val="000000"/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pt-PT" sz="1700" b="0" dirty="0" smtClean="0">
              <a:solidFill>
                <a:srgbClr val="00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pt-PT" sz="2200" b="0" dirty="0" smtClean="0">
                <a:solidFill>
                  <a:srgbClr val="000000"/>
                </a:solidFill>
              </a:rPr>
              <a:t>Identificar factores desencadeadores (stress emocional, flash de camara, hipoglicémia etc);  </a:t>
            </a:r>
            <a:endParaRPr lang="pt-PT" sz="3500" b="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0" indent="0">
              <a:buNone/>
            </a:pPr>
            <a:endParaRPr lang="pt-PT" sz="1700" b="0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/>
            <a:r>
              <a:rPr lang="pt-PT" sz="2600" b="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Não conter a criança; não colocar nada na boca; não oferecer liquido ou alimento;</a:t>
            </a:r>
            <a:endParaRPr lang="pt-PT" sz="17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PT" dirty="0">
              <a:solidFill>
                <a:srgbClr val="000000"/>
              </a:solidFill>
              <a:latin typeface="Arial Black" pitchFamily="34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8576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908720"/>
            <a:ext cx="8496944" cy="410445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pt-PT" sz="2600" u="sng" dirty="0" smtClean="0">
                <a:solidFill>
                  <a:srgbClr val="000000"/>
                </a:solidFill>
              </a:rPr>
              <a:t>CONSIDERAÇÕES DE ENFERMAGEM:</a:t>
            </a:r>
          </a:p>
          <a:p>
            <a:pPr lvl="0"/>
            <a:r>
              <a:rPr lang="pt-PT" sz="2600" dirty="0" smtClean="0">
                <a:solidFill>
                  <a:srgbClr val="FF0000"/>
                </a:solidFill>
              </a:rPr>
              <a:t>Histórico de enfermagem:</a:t>
            </a:r>
          </a:p>
          <a:p>
            <a:pPr marL="0" lvl="0" indent="0">
              <a:buNone/>
            </a:pPr>
            <a:endParaRPr lang="pt-PT" sz="2600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pt-PT" sz="2600" dirty="0"/>
              <a:t>	</a:t>
            </a:r>
            <a:r>
              <a:rPr lang="pt-PT" sz="2600" dirty="0" smtClean="0"/>
              <a:t>- Descrição da convulsão</a:t>
            </a:r>
          </a:p>
          <a:p>
            <a:pPr marL="0" lvl="0" indent="0">
              <a:buNone/>
            </a:pPr>
            <a:r>
              <a:rPr lang="pt-PT" sz="2600" dirty="0"/>
              <a:t>	</a:t>
            </a:r>
            <a:r>
              <a:rPr lang="pt-PT" sz="2600" dirty="0" smtClean="0"/>
              <a:t>- Duração da convulsão</a:t>
            </a:r>
          </a:p>
          <a:p>
            <a:pPr marL="0" lvl="0" indent="0">
              <a:buNone/>
            </a:pPr>
            <a:r>
              <a:rPr lang="pt-PT" sz="2600" dirty="0"/>
              <a:t>	</a:t>
            </a:r>
            <a:r>
              <a:rPr lang="pt-PT" sz="2600" dirty="0" smtClean="0"/>
              <a:t>- Factores e comportamentos que antecedem a convulsão</a:t>
            </a:r>
          </a:p>
          <a:p>
            <a:pPr marL="0" lvl="0" indent="0">
              <a:buNone/>
            </a:pPr>
            <a:r>
              <a:rPr lang="pt-PT" sz="2600" dirty="0"/>
              <a:t>	</a:t>
            </a:r>
            <a:r>
              <a:rPr lang="pt-PT" sz="2600" dirty="0" smtClean="0"/>
              <a:t>- Alteração da consciência</a:t>
            </a:r>
          </a:p>
          <a:p>
            <a:pPr marL="0" lvl="0" indent="0">
              <a:buNone/>
            </a:pPr>
            <a:r>
              <a:rPr lang="pt-PT" sz="2600" dirty="0"/>
              <a:t>	</a:t>
            </a:r>
            <a:r>
              <a:rPr lang="pt-PT" sz="2600" dirty="0" smtClean="0"/>
              <a:t>- Progressão da convulsão</a:t>
            </a:r>
          </a:p>
          <a:p>
            <a:pPr marL="0" lvl="0" indent="0">
              <a:buNone/>
            </a:pPr>
            <a:r>
              <a:rPr lang="pt-PT" sz="2600" dirty="0"/>
              <a:t>	</a:t>
            </a:r>
            <a:r>
              <a:rPr lang="pt-PT" sz="2600" dirty="0" smtClean="0"/>
              <a:t>- Verificar </a:t>
            </a:r>
            <a:r>
              <a:rPr lang="pt-PT" sz="2600" dirty="0"/>
              <a:t>se há incontinência fecal ou urinaria; </a:t>
            </a:r>
            <a:endParaRPr lang="pt-PT" sz="2600" dirty="0" smtClean="0"/>
          </a:p>
          <a:p>
            <a:pPr marL="0" lvl="0" indent="0">
              <a:buNone/>
            </a:pPr>
            <a:r>
              <a:rPr lang="pt-PT" sz="2600" dirty="0"/>
              <a:t>	</a:t>
            </a:r>
            <a:r>
              <a:rPr lang="pt-PT" sz="2600" dirty="0" smtClean="0"/>
              <a:t>- Sensações e comportamentos pós-</a:t>
            </a:r>
            <a:r>
              <a:rPr lang="pt-PT" sz="2600" dirty="0" err="1" smtClean="0"/>
              <a:t>ictal</a:t>
            </a:r>
            <a:r>
              <a:rPr lang="pt-PT" sz="2600" dirty="0" smtClean="0"/>
              <a:t> (confusão, amnésia, cefaleia, sono, incapacidade de falar, capacidade motora….) </a:t>
            </a:r>
          </a:p>
          <a:p>
            <a:pPr lvl="0"/>
            <a:endParaRPr lang="pt-PT" sz="2600" b="0" dirty="0" smtClean="0">
              <a:solidFill>
                <a:srgbClr val="000000"/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pt-PT" sz="1400" b="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0" indent="0"/>
            <a:endParaRPr lang="pt-PT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lvl="0"/>
            <a:endParaRPr lang="pt-PT" sz="18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lvl="0"/>
            <a:endParaRPr lang="pt-PT" sz="21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lvl="0"/>
            <a:endParaRPr lang="pt-PT" dirty="0">
              <a:solidFill>
                <a:srgbClr val="000000"/>
              </a:solidFill>
              <a:latin typeface="Arial Black" pitchFamily="34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289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908720"/>
            <a:ext cx="8496944" cy="475252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pt-PT" sz="2600" u="sng" dirty="0" smtClean="0">
                <a:solidFill>
                  <a:srgbClr val="000000"/>
                </a:solidFill>
                <a:latin typeface="+mj-lt"/>
              </a:rPr>
              <a:t>CONSIDERAÇÕES DE ENFERMAGEM:</a:t>
            </a:r>
          </a:p>
          <a:p>
            <a:pPr lvl="0"/>
            <a:endParaRPr lang="pt-PT" sz="2600" u="sng" dirty="0" smtClean="0">
              <a:solidFill>
                <a:srgbClr val="000000"/>
              </a:solidFill>
              <a:latin typeface="+mj-lt"/>
            </a:endParaRPr>
          </a:p>
          <a:p>
            <a:pPr lvl="0"/>
            <a:r>
              <a:rPr lang="pt-PT" sz="2600" dirty="0" smtClean="0">
                <a:solidFill>
                  <a:srgbClr val="FF0000"/>
                </a:solidFill>
                <a:latin typeface="+mj-lt"/>
              </a:rPr>
              <a:t>Após a convulsão:</a:t>
            </a:r>
          </a:p>
          <a:p>
            <a:pPr marL="0" lvl="0" indent="0">
              <a:buNone/>
            </a:pPr>
            <a:r>
              <a:rPr lang="pt-PT" sz="2600" dirty="0">
                <a:latin typeface="+mj-lt"/>
              </a:rPr>
              <a:t>	</a:t>
            </a:r>
            <a:r>
              <a:rPr lang="pt-PT" sz="2600" dirty="0" smtClean="0">
                <a:latin typeface="+mj-lt"/>
              </a:rPr>
              <a:t>- Contar o tempo de período pós-</a:t>
            </a:r>
            <a:r>
              <a:rPr lang="pt-PT" sz="2600" dirty="0" err="1" smtClean="0">
                <a:latin typeface="+mj-lt"/>
              </a:rPr>
              <a:t>ictal</a:t>
            </a:r>
            <a:r>
              <a:rPr lang="pt-PT" sz="2600" dirty="0" smtClean="0">
                <a:latin typeface="+mj-lt"/>
              </a:rPr>
              <a:t>;</a:t>
            </a:r>
          </a:p>
          <a:p>
            <a:pPr marL="0" lvl="0" indent="0">
              <a:buNone/>
            </a:pPr>
            <a:r>
              <a:rPr lang="pt-PT" sz="2600" dirty="0">
                <a:latin typeface="+mj-lt"/>
              </a:rPr>
              <a:t>	</a:t>
            </a:r>
            <a:r>
              <a:rPr lang="pt-PT" sz="2600" dirty="0" smtClean="0">
                <a:latin typeface="+mj-lt"/>
              </a:rPr>
              <a:t>- Verifique a respiração e se necessário reposicione ou inicie SBV;</a:t>
            </a:r>
          </a:p>
          <a:p>
            <a:pPr marL="0" lvl="0" indent="0">
              <a:buNone/>
            </a:pPr>
            <a:r>
              <a:rPr lang="pt-PT" sz="2600" dirty="0">
                <a:latin typeface="+mj-lt"/>
              </a:rPr>
              <a:t>	</a:t>
            </a:r>
            <a:r>
              <a:rPr lang="pt-PT" sz="2600" dirty="0" smtClean="0">
                <a:latin typeface="+mj-lt"/>
              </a:rPr>
              <a:t>- Posicionar em DL;</a:t>
            </a:r>
          </a:p>
          <a:p>
            <a:pPr marL="0" lvl="0" indent="0">
              <a:buNone/>
            </a:pPr>
            <a:r>
              <a:rPr lang="pt-PT" sz="2600" dirty="0">
                <a:latin typeface="+mj-lt"/>
              </a:rPr>
              <a:t>	</a:t>
            </a:r>
            <a:r>
              <a:rPr lang="pt-PT" sz="2600" dirty="0" smtClean="0">
                <a:latin typeface="+mj-lt"/>
              </a:rPr>
              <a:t>- Permanecer junto da cça;</a:t>
            </a:r>
          </a:p>
          <a:p>
            <a:pPr marL="0" lvl="0" indent="0">
              <a:buNone/>
            </a:pPr>
            <a:r>
              <a:rPr lang="pt-PT" sz="2600" dirty="0">
                <a:latin typeface="+mj-lt"/>
              </a:rPr>
              <a:t>	</a:t>
            </a:r>
            <a:r>
              <a:rPr lang="pt-PT" sz="2600" dirty="0" smtClean="0">
                <a:latin typeface="+mj-lt"/>
              </a:rPr>
              <a:t>- Não dar alimentos ou líquidos até que a cça esteja plenamente alerta;</a:t>
            </a:r>
          </a:p>
          <a:p>
            <a:pPr marL="0" lvl="0" indent="0">
              <a:buNone/>
            </a:pPr>
            <a:r>
              <a:rPr lang="pt-PT" sz="2600" dirty="0">
                <a:latin typeface="+mj-lt"/>
              </a:rPr>
              <a:t>	</a:t>
            </a:r>
            <a:r>
              <a:rPr lang="pt-PT" sz="2600" dirty="0" smtClean="0">
                <a:latin typeface="+mj-lt"/>
              </a:rPr>
              <a:t>- Pesquise lesões da boca, língua, cabeça e no corpo;</a:t>
            </a:r>
          </a:p>
          <a:p>
            <a:pPr marL="0" lvl="0" indent="0">
              <a:buNone/>
            </a:pPr>
            <a:r>
              <a:rPr lang="pt-PT" sz="2600" dirty="0">
                <a:latin typeface="+mj-lt"/>
              </a:rPr>
              <a:t>	</a:t>
            </a:r>
            <a:r>
              <a:rPr lang="pt-PT" sz="2600" dirty="0" smtClean="0">
                <a:latin typeface="+mj-lt"/>
              </a:rPr>
              <a:t>- Procurar identificar factores que ocorreram antes da convulsão e que possam ter sido desencadeadores;</a:t>
            </a:r>
          </a:p>
          <a:p>
            <a:pPr marL="0" lvl="0" indent="0">
              <a:buNone/>
            </a:pPr>
            <a:r>
              <a:rPr lang="pt-PT" sz="2600" dirty="0">
                <a:latin typeface="+mj-lt"/>
              </a:rPr>
              <a:t>	</a:t>
            </a:r>
            <a:r>
              <a:rPr lang="pt-PT" sz="2600" dirty="0" smtClean="0">
                <a:latin typeface="+mj-lt"/>
              </a:rPr>
              <a:t>- Apoio à família;  </a:t>
            </a:r>
            <a:endParaRPr lang="pt-PT" sz="2600" b="0" dirty="0" smtClean="0">
              <a:latin typeface="+mj-lt"/>
            </a:endParaRPr>
          </a:p>
          <a:p>
            <a:pPr lvl="0">
              <a:buFont typeface="Arial" pitchFamily="34" charset="0"/>
              <a:buChar char="•"/>
            </a:pPr>
            <a:endParaRPr lang="pt-PT" sz="1400" b="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0" lvl="0" indent="0"/>
            <a:endParaRPr lang="pt-PT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lvl="0"/>
            <a:endParaRPr lang="pt-PT" sz="18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lvl="0"/>
            <a:endParaRPr lang="pt-PT" sz="21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lvl="0"/>
            <a:endParaRPr lang="pt-PT" dirty="0">
              <a:solidFill>
                <a:srgbClr val="000000"/>
              </a:solidFill>
              <a:latin typeface="Arial Black" pitchFamily="34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4003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1800" dirty="0">
                <a:solidFill>
                  <a:srgbClr val="000000"/>
                </a:solidFill>
              </a:rPr>
              <a:t>AFECÇÕES DO SISTEMA NERVOSO CENTRAL NA CRIANÇA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83568" y="1700808"/>
            <a:ext cx="7520940" cy="3579849"/>
          </a:xfrm>
        </p:spPr>
        <p:txBody>
          <a:bodyPr/>
          <a:lstStyle/>
          <a:p>
            <a:r>
              <a:rPr lang="pt-PT" sz="2000" dirty="0" smtClean="0"/>
              <a:t>SUMÁRIO:</a:t>
            </a:r>
          </a:p>
          <a:p>
            <a:endParaRPr lang="pt-PT" sz="2000" dirty="0" smtClean="0"/>
          </a:p>
          <a:p>
            <a:pPr>
              <a:buFontTx/>
              <a:buChar char="-"/>
            </a:pPr>
            <a:r>
              <a:rPr lang="pt-PT" sz="2000" dirty="0" smtClean="0"/>
              <a:t>Meningite: bacteriana e não bacteriana;</a:t>
            </a:r>
          </a:p>
          <a:p>
            <a:pPr>
              <a:buFontTx/>
              <a:buChar char="-"/>
            </a:pPr>
            <a:r>
              <a:rPr lang="pt-PT" sz="2000" dirty="0" smtClean="0"/>
              <a:t>Distúrbios convulsivos;</a:t>
            </a:r>
          </a:p>
          <a:p>
            <a:pPr>
              <a:buFontTx/>
              <a:buChar char="-"/>
            </a:pPr>
            <a:r>
              <a:rPr lang="pt-PT" sz="2000" dirty="0" smtClean="0"/>
              <a:t>Hidrocefalia;</a:t>
            </a:r>
          </a:p>
          <a:p>
            <a:pPr>
              <a:buFontTx/>
              <a:buChar char="-"/>
            </a:pPr>
            <a:r>
              <a:rPr lang="pt-PT" sz="2000" dirty="0" smtClean="0"/>
              <a:t>Espinha bífida;</a:t>
            </a:r>
          </a:p>
          <a:p>
            <a:pPr>
              <a:buFontTx/>
              <a:buChar char="-"/>
            </a:pPr>
            <a:endParaRPr lang="pt-PT" dirty="0" smtClean="0"/>
          </a:p>
          <a:p>
            <a:pPr>
              <a:buFontTx/>
              <a:buChar char="-"/>
            </a:pPr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5209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881336"/>
            <a:ext cx="8784976" cy="59766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PT" sz="2000" dirty="0" err="1" smtClean="0">
                <a:latin typeface="+mj-lt"/>
              </a:rPr>
              <a:t>Def</a:t>
            </a:r>
            <a:r>
              <a:rPr lang="pt-PT" sz="2000" dirty="0">
                <a:latin typeface="+mj-lt"/>
              </a:rPr>
              <a:t>: acúmulo excessivo </a:t>
            </a:r>
            <a:r>
              <a:rPr lang="pt-PT" sz="2000" dirty="0" smtClean="0">
                <a:latin typeface="+mj-lt"/>
              </a:rPr>
              <a:t>do LCR nos ventrículos ou </a:t>
            </a:r>
            <a:r>
              <a:rPr lang="pt-PT" sz="2000" dirty="0">
                <a:latin typeface="+mj-lt"/>
              </a:rPr>
              <a:t>no espaço subaracnóide</a:t>
            </a:r>
            <a:r>
              <a:rPr lang="pt-PT" sz="2000" dirty="0" smtClean="0">
                <a:latin typeface="+mj-lt"/>
              </a:rPr>
              <a:t>.</a:t>
            </a:r>
          </a:p>
          <a:p>
            <a:pPr algn="just"/>
            <a:endParaRPr lang="pt-PT" sz="2000" dirty="0" smtClean="0">
              <a:latin typeface="+mj-lt"/>
            </a:endParaRPr>
          </a:p>
          <a:p>
            <a:pPr marL="0" indent="0" algn="just">
              <a:buNone/>
            </a:pPr>
            <a:r>
              <a:rPr lang="pt-PT" sz="2000" dirty="0">
                <a:latin typeface="+mj-lt"/>
              </a:rPr>
              <a:t>A hidrocefalia pode decorrer de três mecanismos</a:t>
            </a:r>
            <a:r>
              <a:rPr lang="pt-PT" sz="2000" dirty="0" smtClean="0">
                <a:latin typeface="+mj-lt"/>
              </a:rPr>
              <a:t>:</a:t>
            </a:r>
            <a:endParaRPr lang="pt-PT" sz="2000" dirty="0">
              <a:latin typeface="+mj-lt"/>
            </a:endParaRPr>
          </a:p>
          <a:p>
            <a:pPr algn="just"/>
            <a:endParaRPr lang="pt-PT" sz="2000" dirty="0">
              <a:latin typeface="+mj-lt"/>
            </a:endParaRPr>
          </a:p>
          <a:p>
            <a:pPr algn="just"/>
            <a:r>
              <a:rPr lang="pt-PT" sz="2000" dirty="0" smtClean="0">
                <a:latin typeface="+mj-lt"/>
              </a:rPr>
              <a:t>Secreção </a:t>
            </a:r>
            <a:r>
              <a:rPr lang="pt-PT" sz="2000" dirty="0">
                <a:latin typeface="+mj-lt"/>
              </a:rPr>
              <a:t>aumentada de </a:t>
            </a:r>
            <a:r>
              <a:rPr lang="pt-PT" sz="2000" dirty="0" smtClean="0">
                <a:latin typeface="+mj-lt"/>
              </a:rPr>
              <a:t>LCR. (Ex. </a:t>
            </a:r>
            <a:r>
              <a:rPr lang="pt-PT" sz="2000" dirty="0">
                <a:latin typeface="+mj-lt"/>
              </a:rPr>
              <a:t>tumores do plexo coróide </a:t>
            </a:r>
            <a:r>
              <a:rPr lang="pt-PT" sz="2000" dirty="0" smtClean="0">
                <a:latin typeface="+mj-lt"/>
              </a:rPr>
              <a:t>- papilomas</a:t>
            </a:r>
            <a:r>
              <a:rPr lang="pt-PT" sz="2000" dirty="0">
                <a:latin typeface="+mj-lt"/>
              </a:rPr>
              <a:t>) </a:t>
            </a:r>
            <a:endParaRPr lang="pt-PT" sz="2000" dirty="0" smtClean="0">
              <a:latin typeface="+mj-lt"/>
            </a:endParaRPr>
          </a:p>
          <a:p>
            <a:pPr algn="just"/>
            <a:r>
              <a:rPr lang="pt-PT" sz="2000" dirty="0" smtClean="0">
                <a:latin typeface="+mj-lt"/>
              </a:rPr>
              <a:t>Obstrução </a:t>
            </a:r>
            <a:r>
              <a:rPr lang="pt-PT" sz="2000" dirty="0">
                <a:latin typeface="+mj-lt"/>
              </a:rPr>
              <a:t>das vias de circulação do </a:t>
            </a:r>
            <a:r>
              <a:rPr lang="pt-PT" sz="2000" dirty="0" smtClean="0">
                <a:latin typeface="+mj-lt"/>
              </a:rPr>
              <a:t>LCR. (No </a:t>
            </a:r>
            <a:r>
              <a:rPr lang="pt-PT" sz="2000" dirty="0">
                <a:latin typeface="+mj-lt"/>
              </a:rPr>
              <a:t>interior do </a:t>
            </a:r>
            <a:r>
              <a:rPr lang="pt-PT" sz="2000" dirty="0" smtClean="0">
                <a:latin typeface="+mj-lt"/>
              </a:rPr>
              <a:t>sistema ventricular</a:t>
            </a:r>
            <a:r>
              <a:rPr lang="pt-PT" sz="2000" dirty="0">
                <a:latin typeface="+mj-lt"/>
              </a:rPr>
              <a:t>, </a:t>
            </a:r>
            <a:r>
              <a:rPr lang="pt-PT" sz="2000" dirty="0" smtClean="0">
                <a:latin typeface="+mj-lt"/>
              </a:rPr>
              <a:t>na </a:t>
            </a:r>
            <a:r>
              <a:rPr lang="pt-PT" sz="2000" dirty="0">
                <a:latin typeface="+mj-lt"/>
              </a:rPr>
              <a:t>sua saída para o espaço </a:t>
            </a:r>
            <a:r>
              <a:rPr lang="pt-PT" sz="2000" dirty="0" err="1" smtClean="0">
                <a:latin typeface="+mj-lt"/>
              </a:rPr>
              <a:t>sub-aracnóideo</a:t>
            </a:r>
            <a:r>
              <a:rPr lang="pt-PT" sz="2000" dirty="0" smtClean="0">
                <a:latin typeface="+mj-lt"/>
              </a:rPr>
              <a:t> </a:t>
            </a:r>
            <a:r>
              <a:rPr lang="pt-PT" sz="2000" dirty="0">
                <a:latin typeface="+mj-lt"/>
              </a:rPr>
              <a:t>ou nas cisternas da </a:t>
            </a:r>
            <a:r>
              <a:rPr lang="pt-PT" sz="2000" dirty="0" smtClean="0">
                <a:latin typeface="+mj-lt"/>
              </a:rPr>
              <a:t>base). </a:t>
            </a:r>
          </a:p>
          <a:p>
            <a:pPr algn="just"/>
            <a:r>
              <a:rPr lang="pt-PT" sz="2000" dirty="0" smtClean="0">
                <a:latin typeface="+mj-lt"/>
              </a:rPr>
              <a:t>Bloqueio </a:t>
            </a:r>
            <a:r>
              <a:rPr lang="pt-PT" sz="2000" dirty="0">
                <a:latin typeface="+mj-lt"/>
              </a:rPr>
              <a:t>na absorção do </a:t>
            </a:r>
            <a:r>
              <a:rPr lang="pt-PT" sz="2000" dirty="0" smtClean="0">
                <a:latin typeface="+mj-lt"/>
              </a:rPr>
              <a:t>LCR (consequente </a:t>
            </a:r>
            <a:r>
              <a:rPr lang="pt-PT" sz="2000" dirty="0">
                <a:latin typeface="+mj-lt"/>
              </a:rPr>
              <a:t>à aderência ao nível das vilosidades aracnóideas ou trombose dos seios </a:t>
            </a:r>
            <a:r>
              <a:rPr lang="pt-PT" sz="2000" dirty="0" smtClean="0">
                <a:latin typeface="+mj-lt"/>
              </a:rPr>
              <a:t>durais)</a:t>
            </a:r>
            <a:endParaRPr lang="pt-PT" sz="2000" dirty="0">
              <a:latin typeface="+mj-lt"/>
            </a:endParaRPr>
          </a:p>
          <a:p>
            <a:pPr algn="just"/>
            <a:endParaRPr lang="pt-PT" sz="2000" dirty="0">
              <a:latin typeface="+mj-lt"/>
            </a:endParaRPr>
          </a:p>
          <a:p>
            <a:pPr marL="0" indent="0" algn="just">
              <a:buNone/>
            </a:pPr>
            <a:r>
              <a:rPr lang="pt-PT" sz="2000" dirty="0" smtClean="0">
                <a:latin typeface="+mj-lt"/>
              </a:rPr>
              <a:t>O </a:t>
            </a:r>
            <a:r>
              <a:rPr lang="pt-PT" sz="2000" dirty="0">
                <a:latin typeface="+mj-lt"/>
              </a:rPr>
              <a:t>fluído cérebro espinhal é produzido nos ventrículos, circula através do sistema ventricular e é absorvido na corrente </a:t>
            </a:r>
            <a:r>
              <a:rPr lang="pt-PT" sz="2000" dirty="0" smtClean="0">
                <a:latin typeface="+mj-lt"/>
              </a:rPr>
              <a:t>sanguínea. O deficit de absorção do LCR ou a obstrução do fluxo do LCR no interior dos ventrículos provoca acumulação de LCR no seu interior que se dilatam e comprimem o parênquima cerebral contra a calote óssea.</a:t>
            </a:r>
            <a:endParaRPr lang="pt-PT" sz="2000" dirty="0">
              <a:latin typeface="+mj-lt"/>
            </a:endParaRPr>
          </a:p>
          <a:p>
            <a:pPr marL="0" indent="0" algn="just">
              <a:buNone/>
            </a:pPr>
            <a:r>
              <a:rPr lang="pt-PT" sz="2000" dirty="0" smtClean="0">
                <a:latin typeface="+mj-lt"/>
              </a:rPr>
              <a:t>Quando ocorre antes da fusão das suturas, provoca aumento do crânio e dilatação dos ventrículos.</a:t>
            </a:r>
            <a:endParaRPr lang="pt-PT" sz="2000" dirty="0">
              <a:latin typeface="+mj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0"/>
            <a:ext cx="367620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0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7504" y="692696"/>
            <a:ext cx="8784976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b="1" dirty="0" smtClean="0">
                <a:solidFill>
                  <a:srgbClr val="FF0000"/>
                </a:solidFill>
              </a:rPr>
              <a:t>HIDROCEFALIA</a:t>
            </a:r>
          </a:p>
          <a:p>
            <a:pPr marL="0" indent="0">
              <a:buNone/>
            </a:pPr>
            <a:endParaRPr lang="pt-PT" sz="2000" dirty="0" smtClean="0"/>
          </a:p>
          <a:p>
            <a:r>
              <a:rPr lang="pt-PT" sz="2000" dirty="0" smtClean="0">
                <a:solidFill>
                  <a:srgbClr val="FF0000"/>
                </a:solidFill>
              </a:rPr>
              <a:t>Etiologia:</a:t>
            </a:r>
            <a:r>
              <a:rPr lang="pt-PT" sz="2000" dirty="0" smtClean="0"/>
              <a:t> - mal formação congénita</a:t>
            </a:r>
          </a:p>
          <a:p>
            <a:pPr marL="0" indent="0">
              <a:buNone/>
            </a:pPr>
            <a:r>
              <a:rPr lang="pt-PT" sz="2000" dirty="0"/>
              <a:t>	</a:t>
            </a:r>
            <a:r>
              <a:rPr lang="pt-PT" sz="2000" dirty="0" smtClean="0"/>
              <a:t>	     - RN prematuros</a:t>
            </a:r>
          </a:p>
          <a:p>
            <a:pPr marL="0" indent="0">
              <a:buNone/>
            </a:pPr>
            <a:r>
              <a:rPr lang="pt-PT" sz="2000" dirty="0"/>
              <a:t>	</a:t>
            </a:r>
            <a:r>
              <a:rPr lang="pt-PT" sz="2000" dirty="0" smtClean="0"/>
              <a:t>	     - secundária a neoplasias, infecções e trauma</a:t>
            </a:r>
          </a:p>
          <a:p>
            <a:pPr marL="0" indent="0">
              <a:buNone/>
            </a:pPr>
            <a:r>
              <a:rPr lang="pt-PT" sz="2000" dirty="0"/>
              <a:t>	</a:t>
            </a:r>
            <a:r>
              <a:rPr lang="pt-PT" sz="2000" dirty="0" smtClean="0"/>
              <a:t>	     - frequentemente associada a mielomeningocele</a:t>
            </a:r>
          </a:p>
          <a:p>
            <a:pPr marL="0" indent="0">
              <a:buNone/>
            </a:pPr>
            <a:r>
              <a:rPr lang="pt-PT" sz="2000" dirty="0"/>
              <a:t>	</a:t>
            </a:r>
            <a:r>
              <a:rPr lang="pt-PT" sz="2000" dirty="0" smtClean="0"/>
              <a:t>	</a:t>
            </a:r>
          </a:p>
          <a:p>
            <a:r>
              <a:rPr lang="pt-PT" sz="2000" dirty="0" smtClean="0">
                <a:solidFill>
                  <a:schemeClr val="accent4">
                    <a:lumMod val="75000"/>
                  </a:schemeClr>
                </a:solidFill>
              </a:rPr>
              <a:t>Tratamento</a:t>
            </a:r>
            <a:r>
              <a:rPr lang="pt-PT" sz="2000" dirty="0" smtClean="0"/>
              <a:t>: - cirúrgico: colocação de uma derivação </a:t>
            </a:r>
            <a:r>
              <a:rPr lang="pt-PT" sz="2000" dirty="0" err="1" smtClean="0"/>
              <a:t>ventriculoperitoneal</a:t>
            </a:r>
            <a:r>
              <a:rPr lang="pt-PT" sz="2000" dirty="0" smtClean="0"/>
              <a:t> que drena o LCR dos ventrículos para a cavidade peritoneal;</a:t>
            </a:r>
          </a:p>
          <a:p>
            <a:endParaRPr lang="pt-PT" sz="2000" dirty="0"/>
          </a:p>
          <a:p>
            <a:r>
              <a:rPr lang="pt-PT" sz="2000" dirty="0" smtClean="0">
                <a:solidFill>
                  <a:schemeClr val="accent2">
                    <a:lumMod val="75000"/>
                  </a:schemeClr>
                </a:solidFill>
              </a:rPr>
              <a:t>Prognóstico</a:t>
            </a:r>
            <a:r>
              <a:rPr lang="pt-PT" sz="2000" dirty="0" smtClean="0"/>
              <a:t>: - Optimista para a maioria das cças com mais de 1 ano. 1/3 das crianças são intelectualmente e neurologicamente normais;</a:t>
            </a:r>
          </a:p>
          <a:p>
            <a:pPr marL="0" indent="0">
              <a:buNone/>
            </a:pPr>
            <a:r>
              <a:rPr lang="pt-PT" sz="2000" dirty="0"/>
              <a:t>	</a:t>
            </a:r>
            <a:r>
              <a:rPr lang="pt-PT" sz="2000" dirty="0" smtClean="0"/>
              <a:t>	        </a:t>
            </a:r>
          </a:p>
        </p:txBody>
      </p:sp>
    </p:spTree>
    <p:extLst>
      <p:ext uri="{BB962C8B-B14F-4D97-AF65-F5344CB8AC3E}">
        <p14:creationId xmlns:p14="http://schemas.microsoft.com/office/powerpoint/2010/main" val="288524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5292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78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22960" y="548680"/>
            <a:ext cx="7520940" cy="4824536"/>
          </a:xfrm>
        </p:spPr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de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227" y="42492"/>
            <a:ext cx="3328764" cy="31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96271" y="692696"/>
            <a:ext cx="453650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/>
              <a:t>Manifestações </a:t>
            </a:r>
            <a:r>
              <a:rPr lang="pt-PT" sz="3200" b="1" dirty="0"/>
              <a:t>Clínicas </a:t>
            </a:r>
          </a:p>
          <a:p>
            <a:endParaRPr lang="pt-PT" sz="2400" dirty="0"/>
          </a:p>
          <a:p>
            <a:r>
              <a:rPr lang="pt-PT" sz="2400" dirty="0" smtClean="0"/>
              <a:t>- Aumento </a:t>
            </a:r>
            <a:r>
              <a:rPr lang="pt-PT" sz="2400" dirty="0"/>
              <a:t>do PC</a:t>
            </a:r>
          </a:p>
          <a:p>
            <a:endParaRPr lang="pt-PT" sz="2400" dirty="0"/>
          </a:p>
          <a:p>
            <a:r>
              <a:rPr lang="pt-PT" sz="2400" dirty="0" smtClean="0"/>
              <a:t>- Fontanelas </a:t>
            </a:r>
            <a:r>
              <a:rPr lang="pt-PT" sz="2400" dirty="0"/>
              <a:t>tensas e abauladas</a:t>
            </a:r>
          </a:p>
          <a:p>
            <a:endParaRPr lang="pt-PT" sz="2400" dirty="0" smtClean="0"/>
          </a:p>
          <a:p>
            <a:r>
              <a:rPr lang="pt-PT" sz="2400" dirty="0" smtClean="0"/>
              <a:t>- Olhos em sol poente</a:t>
            </a:r>
            <a:endParaRPr lang="pt-PT" sz="2400" dirty="0"/>
          </a:p>
          <a:p>
            <a:endParaRPr lang="pt-PT" sz="2400" dirty="0"/>
          </a:p>
          <a:p>
            <a:r>
              <a:rPr lang="pt-PT" sz="2400" dirty="0" smtClean="0"/>
              <a:t>- Dilatação </a:t>
            </a:r>
            <a:r>
              <a:rPr lang="pt-PT" sz="2400" dirty="0"/>
              <a:t>das veias do couro </a:t>
            </a:r>
            <a:r>
              <a:rPr lang="pt-PT" sz="2400" dirty="0" smtClean="0"/>
              <a:t>cabeludo</a:t>
            </a:r>
          </a:p>
          <a:p>
            <a:pPr marL="285750" indent="-285750">
              <a:buFontTx/>
              <a:buChar char="-"/>
            </a:pPr>
            <a:endParaRPr lang="pt-PT" sz="2400" dirty="0"/>
          </a:p>
          <a:p>
            <a:r>
              <a:rPr lang="pt-PT" sz="2400" dirty="0" smtClean="0"/>
              <a:t>- Alterações comportamentais</a:t>
            </a:r>
          </a:p>
          <a:p>
            <a:pPr marL="285750" indent="-285750">
              <a:buFontTx/>
              <a:buChar char="-"/>
            </a:pPr>
            <a:endParaRPr lang="pt-PT" sz="2400" dirty="0" smtClean="0"/>
          </a:p>
          <a:p>
            <a:r>
              <a:rPr lang="pt-PT" sz="2400" dirty="0" smtClean="0"/>
              <a:t>- Cefaleias</a:t>
            </a:r>
          </a:p>
          <a:p>
            <a:endParaRPr lang="pt-PT" sz="2400" dirty="0"/>
          </a:p>
          <a:p>
            <a:endParaRPr lang="pt-PT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744" y="3217508"/>
            <a:ext cx="4115256" cy="359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2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620688"/>
            <a:ext cx="8401470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400" dirty="0" smtClean="0">
                <a:solidFill>
                  <a:srgbClr val="FF0000"/>
                </a:solidFill>
              </a:rPr>
              <a:t>HIDROCEFALIA</a:t>
            </a:r>
          </a:p>
          <a:p>
            <a:endParaRPr lang="pt-PT" sz="2000" dirty="0" smtClean="0"/>
          </a:p>
          <a:p>
            <a:pPr marL="0" indent="0">
              <a:buNone/>
            </a:pPr>
            <a:r>
              <a:rPr lang="pt-PT" sz="2000" u="sng" dirty="0" smtClean="0">
                <a:cs typeface="Arial" pitchFamily="34" charset="0"/>
              </a:rPr>
              <a:t>Intervenções de enfermagem</a:t>
            </a:r>
          </a:p>
          <a:p>
            <a:pPr marL="0" indent="0">
              <a:buNone/>
            </a:pPr>
            <a:endParaRPr lang="pt-PT" sz="2000" dirty="0" smtClean="0">
              <a:cs typeface="Arial" pitchFamily="34" charset="0"/>
            </a:endParaRPr>
          </a:p>
          <a:p>
            <a:pPr>
              <a:lnSpc>
                <a:spcPct val="160000"/>
              </a:lnSpc>
              <a:buFontTx/>
              <a:buChar char="-"/>
            </a:pPr>
            <a:r>
              <a:rPr lang="pt-PT" sz="2000" dirty="0" smtClean="0">
                <a:cs typeface="Arial" pitchFamily="34" charset="0"/>
              </a:rPr>
              <a:t>Avaliação diária do perímetro occipitofrontal</a:t>
            </a:r>
          </a:p>
          <a:p>
            <a:pPr>
              <a:lnSpc>
                <a:spcPct val="160000"/>
              </a:lnSpc>
              <a:buFontTx/>
              <a:buChar char="-"/>
            </a:pPr>
            <a:r>
              <a:rPr lang="pt-PT" sz="2000" dirty="0" smtClean="0">
                <a:cs typeface="Arial" pitchFamily="34" charset="0"/>
              </a:rPr>
              <a:t>Elaborar plano alimentar (refeições mais frequentes, de menor quantidade são melhores toleradas)</a:t>
            </a:r>
          </a:p>
          <a:p>
            <a:pPr>
              <a:lnSpc>
                <a:spcPct val="160000"/>
              </a:lnSpc>
              <a:buFontTx/>
              <a:buChar char="-"/>
            </a:pPr>
            <a:r>
              <a:rPr lang="pt-PT" sz="2000" dirty="0" smtClean="0">
                <a:cs typeface="Arial" pitchFamily="34" charset="0"/>
              </a:rPr>
              <a:t>Colaborar em exames diagnósticos (tomografia, punção ventricular)</a:t>
            </a:r>
          </a:p>
          <a:p>
            <a:pPr>
              <a:lnSpc>
                <a:spcPct val="160000"/>
              </a:lnSpc>
              <a:buFontTx/>
              <a:buChar char="-"/>
            </a:pPr>
            <a:r>
              <a:rPr lang="pt-PT" sz="2000" dirty="0">
                <a:cs typeface="Arial" pitchFamily="34" charset="0"/>
              </a:rPr>
              <a:t>Preparação pré-operatória</a:t>
            </a:r>
          </a:p>
          <a:p>
            <a:pPr>
              <a:lnSpc>
                <a:spcPct val="160000"/>
              </a:lnSpc>
              <a:buFontTx/>
              <a:buChar char="-"/>
            </a:pPr>
            <a:r>
              <a:rPr lang="pt-PT" sz="2000" dirty="0">
                <a:cs typeface="Arial" pitchFamily="34" charset="0"/>
              </a:rPr>
              <a:t>Cuidados pós-operatórios gerais 	</a:t>
            </a:r>
            <a:r>
              <a:rPr lang="pt-PT" sz="2000" dirty="0" smtClean="0">
                <a:cs typeface="Arial" pitchFamily="34" charset="0"/>
              </a:rPr>
              <a:t>	</a:t>
            </a:r>
            <a:r>
              <a:rPr lang="pt-PT" sz="2000" dirty="0"/>
              <a:t>	</a:t>
            </a:r>
            <a:r>
              <a:rPr lang="pt-PT" sz="2000" dirty="0" smtClean="0"/>
              <a:t>	        </a:t>
            </a:r>
          </a:p>
        </p:txBody>
      </p:sp>
    </p:spTree>
    <p:extLst>
      <p:ext uri="{BB962C8B-B14F-4D97-AF65-F5344CB8AC3E}">
        <p14:creationId xmlns:p14="http://schemas.microsoft.com/office/powerpoint/2010/main" val="285223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332656"/>
            <a:ext cx="9036496" cy="6264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800" dirty="0" smtClean="0">
                <a:solidFill>
                  <a:srgbClr val="FF0000"/>
                </a:solidFill>
                <a:latin typeface="+mj-lt"/>
              </a:rPr>
              <a:t>HIDROCEFALIA</a:t>
            </a:r>
          </a:p>
          <a:p>
            <a:endParaRPr lang="pt-PT" sz="2000" dirty="0" smtClean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pt-PT" sz="2400" u="sng" dirty="0" smtClean="0">
                <a:latin typeface="+mj-lt"/>
                <a:cs typeface="Arial" pitchFamily="34" charset="0"/>
              </a:rPr>
              <a:t>Intervenções de enfermagem</a:t>
            </a:r>
          </a:p>
          <a:p>
            <a:pPr marL="0" indent="0">
              <a:buNone/>
            </a:pPr>
            <a:r>
              <a:rPr lang="pt-PT" sz="2400" dirty="0" smtClean="0">
                <a:latin typeface="+mj-lt"/>
                <a:cs typeface="Arial" pitchFamily="34" charset="0"/>
              </a:rPr>
              <a:t>Cuidados pós-operatórios específicos: </a:t>
            </a:r>
          </a:p>
          <a:p>
            <a:pPr marL="0" indent="0"/>
            <a:endParaRPr lang="pt-PT" sz="2000" dirty="0" smtClean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pt-PT" sz="2000" dirty="0" smtClean="0">
                <a:latin typeface="+mj-lt"/>
                <a:cs typeface="Arial" pitchFamily="34" charset="0"/>
              </a:rPr>
              <a:t>- Posicionar para o lado contrário ao da válvula;</a:t>
            </a:r>
          </a:p>
          <a:p>
            <a:pPr marL="0" indent="0">
              <a:buNone/>
            </a:pPr>
            <a:r>
              <a:rPr lang="pt-PT" sz="2000" dirty="0" smtClean="0">
                <a:latin typeface="+mj-lt"/>
                <a:cs typeface="Arial" pitchFamily="34" charset="0"/>
              </a:rPr>
              <a:t>- Manter em posição plana (prev. Hematoma subdural)</a:t>
            </a:r>
          </a:p>
          <a:p>
            <a:pPr marL="0" indent="0">
              <a:buNone/>
            </a:pPr>
            <a:r>
              <a:rPr lang="pt-PT" sz="2000" dirty="0" smtClean="0">
                <a:latin typeface="+mj-lt"/>
                <a:cs typeface="Arial" pitchFamily="34" charset="0"/>
              </a:rPr>
              <a:t>- Se aumento da PIC elevar cabeceira</a:t>
            </a:r>
          </a:p>
          <a:p>
            <a:pPr marL="0" indent="0">
              <a:buNone/>
            </a:pPr>
            <a:r>
              <a:rPr lang="pt-PT" sz="2000" dirty="0" smtClean="0">
                <a:latin typeface="+mj-lt"/>
                <a:cs typeface="Arial" pitchFamily="34" charset="0"/>
              </a:rPr>
              <a:t>- Avaliação neurológica (dilatação pupilar)</a:t>
            </a:r>
          </a:p>
          <a:p>
            <a:pPr marL="0" indent="0">
              <a:buNone/>
            </a:pPr>
            <a:r>
              <a:rPr lang="pt-PT" sz="2000" dirty="0" smtClean="0">
                <a:latin typeface="+mj-lt"/>
                <a:cs typeface="Arial" pitchFamily="34" charset="0"/>
              </a:rPr>
              <a:t>- Avaliação da distensão abdominal  </a:t>
            </a:r>
          </a:p>
          <a:p>
            <a:pPr marL="0" indent="0">
              <a:buNone/>
            </a:pPr>
            <a:r>
              <a:rPr lang="pt-PT" sz="2000" dirty="0" smtClean="0">
                <a:latin typeface="+mj-lt"/>
                <a:cs typeface="Arial" pitchFamily="34" charset="0"/>
              </a:rPr>
              <a:t>- Monitorizar ingesta e débitos hídricos (risco de sobrecarga)</a:t>
            </a:r>
          </a:p>
          <a:p>
            <a:pPr marL="0" indent="0">
              <a:buNone/>
            </a:pPr>
            <a:r>
              <a:rPr lang="pt-PT" sz="2000" dirty="0" smtClean="0">
                <a:latin typeface="+mj-lt"/>
                <a:cs typeface="Arial" pitchFamily="34" charset="0"/>
              </a:rPr>
              <a:t>- Despiste de infecção do LCR (alt. SV, vómitos, recusa alimentar, convulsões)</a:t>
            </a:r>
          </a:p>
          <a:p>
            <a:pPr marL="0" indent="0">
              <a:buNone/>
            </a:pPr>
            <a:r>
              <a:rPr lang="pt-PT" sz="2000" dirty="0" smtClean="0">
                <a:latin typeface="+mj-lt"/>
                <a:cs typeface="Arial" pitchFamily="34" charset="0"/>
              </a:rPr>
              <a:t>- Despiste de sinais infamatórios no local cirúrgico e trajecto da derivação</a:t>
            </a:r>
          </a:p>
          <a:p>
            <a:pPr marL="0" indent="0">
              <a:buNone/>
            </a:pPr>
            <a:r>
              <a:rPr lang="pt-PT" sz="2000" dirty="0" smtClean="0">
                <a:latin typeface="+mj-lt"/>
                <a:cs typeface="Arial" pitchFamily="34" charset="0"/>
              </a:rPr>
              <a:t>- Inspeccionar local </a:t>
            </a:r>
            <a:r>
              <a:rPr lang="pt-PT" sz="2000" dirty="0">
                <a:latin typeface="+mj-lt"/>
                <a:cs typeface="Arial" pitchFamily="34" charset="0"/>
              </a:rPr>
              <a:t>d</a:t>
            </a:r>
            <a:r>
              <a:rPr lang="pt-PT" sz="2000" dirty="0" smtClean="0">
                <a:latin typeface="+mj-lt"/>
                <a:cs typeface="Arial" pitchFamily="34" charset="0"/>
              </a:rPr>
              <a:t>e incisão quanto a extravasamentos (glicose = LCR)</a:t>
            </a:r>
          </a:p>
          <a:p>
            <a:pPr marL="0" indent="0">
              <a:buNone/>
            </a:pPr>
            <a:endParaRPr lang="pt-PT" sz="2000" dirty="0" smtClean="0">
              <a:latin typeface="+mj-lt"/>
            </a:endParaRPr>
          </a:p>
          <a:p>
            <a:pPr marL="0" indent="0">
              <a:buNone/>
            </a:pPr>
            <a:r>
              <a:rPr lang="pt-PT" sz="2000" dirty="0">
                <a:latin typeface="+mj-lt"/>
              </a:rPr>
              <a:t>	</a:t>
            </a:r>
            <a:r>
              <a:rPr lang="pt-PT" sz="2000" dirty="0" smtClean="0">
                <a:latin typeface="+mj-lt"/>
              </a:rPr>
              <a:t>		  </a:t>
            </a:r>
          </a:p>
          <a:p>
            <a:pPr marL="0" indent="0">
              <a:buNone/>
            </a:pPr>
            <a:r>
              <a:rPr lang="pt-PT" sz="2000" dirty="0">
                <a:latin typeface="+mj-lt"/>
              </a:rPr>
              <a:t>	</a:t>
            </a:r>
            <a:r>
              <a:rPr lang="pt-PT" sz="2000" dirty="0" smtClean="0">
                <a:latin typeface="+mj-lt"/>
              </a:rPr>
              <a:t>	        </a:t>
            </a:r>
          </a:p>
        </p:txBody>
      </p:sp>
    </p:spTree>
    <p:extLst>
      <p:ext uri="{BB962C8B-B14F-4D97-AF65-F5344CB8AC3E}">
        <p14:creationId xmlns:p14="http://schemas.microsoft.com/office/powerpoint/2010/main" val="372501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56162" y="2348880"/>
            <a:ext cx="7487738" cy="35798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000" dirty="0" smtClean="0"/>
              <a:t>A</a:t>
            </a:r>
            <a:r>
              <a:rPr lang="pt-PT" sz="2000" dirty="0"/>
              <a:t> Espinha Bífida, uma </a:t>
            </a:r>
            <a:r>
              <a:rPr lang="pt-PT" sz="2000" dirty="0" smtClean="0"/>
              <a:t>anormalidade </a:t>
            </a:r>
            <a:r>
              <a:rPr lang="pt-PT" sz="2000" dirty="0"/>
              <a:t>congénita do sistema nervoso, desenvolve-se nos dois primeiros meses de gestação e representa um defeito na formação do tubo </a:t>
            </a:r>
            <a:r>
              <a:rPr lang="pt-PT" sz="2000" dirty="0" smtClean="0"/>
              <a:t>neural;</a:t>
            </a:r>
          </a:p>
          <a:p>
            <a:endParaRPr lang="pt-PT" sz="2000" dirty="0"/>
          </a:p>
          <a:p>
            <a:pPr marL="0" indent="0" algn="just">
              <a:buNone/>
            </a:pPr>
            <a:r>
              <a:rPr lang="pt-PT" sz="2000" dirty="0" smtClean="0"/>
              <a:t>É </a:t>
            </a:r>
            <a:r>
              <a:rPr lang="pt-PT" sz="2000" dirty="0"/>
              <a:t>causada pelo fechamento incompleto da coluna </a:t>
            </a:r>
            <a:r>
              <a:rPr lang="pt-PT" sz="2000" dirty="0" smtClean="0"/>
              <a:t>vertebral</a:t>
            </a:r>
            <a:r>
              <a:rPr lang="pt-PT" sz="2000" dirty="0"/>
              <a:t>;</a:t>
            </a:r>
            <a:r>
              <a:rPr lang="pt-PT" sz="2000" dirty="0" smtClean="0"/>
              <a:t> </a:t>
            </a:r>
            <a:endParaRPr lang="pt-PT" sz="2000" dirty="0"/>
          </a:p>
          <a:p>
            <a:endParaRPr lang="pt-PT" sz="2000" dirty="0" smtClean="0"/>
          </a:p>
          <a:p>
            <a:pPr marL="0" indent="0" algn="just">
              <a:buNone/>
            </a:pPr>
            <a:r>
              <a:rPr lang="pt-PT" sz="2000" dirty="0" smtClean="0">
                <a:solidFill>
                  <a:srgbClr val="000000"/>
                </a:solidFill>
              </a:rPr>
              <a:t>Uma </a:t>
            </a:r>
            <a:r>
              <a:rPr lang="pt-PT" sz="2000" dirty="0">
                <a:solidFill>
                  <a:srgbClr val="000000"/>
                </a:solidFill>
              </a:rPr>
              <a:t>das lesões congénitas mais comuns da medula espinhal </a:t>
            </a:r>
            <a:r>
              <a:rPr lang="pt-PT" sz="2000" dirty="0" smtClean="0">
                <a:solidFill>
                  <a:srgbClr val="000000"/>
                </a:solidFill>
              </a:rPr>
              <a:t> cuja </a:t>
            </a:r>
            <a:r>
              <a:rPr lang="pt-PT" sz="2000" dirty="0" smtClean="0"/>
              <a:t>incidência é estimada </a:t>
            </a:r>
            <a:r>
              <a:rPr lang="pt-PT" sz="2000" dirty="0"/>
              <a:t>em 1 em cada 1000 </a:t>
            </a:r>
            <a:r>
              <a:rPr lang="pt-PT" sz="2000" dirty="0" smtClean="0"/>
              <a:t>recém-nascidos;</a:t>
            </a:r>
            <a:endParaRPr lang="pt-PT" sz="2000" dirty="0"/>
          </a:p>
        </p:txBody>
      </p:sp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856162" y="1135019"/>
            <a:ext cx="7487738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dirty="0" smtClean="0"/>
              <a:t>	</a:t>
            </a:r>
          </a:p>
          <a:p>
            <a:pPr algn="just"/>
            <a:r>
              <a:rPr lang="pt-PT" sz="1800" dirty="0" smtClean="0">
                <a:latin typeface="Arial Black" pitchFamily="34" charset="0"/>
              </a:rPr>
              <a:t>	</a:t>
            </a:r>
            <a:endParaRPr lang="pt-PT" dirty="0" smtClean="0"/>
          </a:p>
          <a:p>
            <a:r>
              <a:rPr lang="pt-PT" dirty="0" smtClean="0"/>
              <a:t> 	</a:t>
            </a:r>
            <a:endParaRPr lang="pt-PT" sz="1800" dirty="0">
              <a:latin typeface="Arial Black" pitchFamily="34" charset="0"/>
            </a:endParaRPr>
          </a:p>
        </p:txBody>
      </p:sp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856162" y="1118499"/>
            <a:ext cx="7487738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dirty="0" smtClean="0"/>
              <a:t>	</a:t>
            </a:r>
            <a:endParaRPr lang="pt-PT" sz="1800" dirty="0">
              <a:latin typeface="Arial Black" pitchFamily="34" charset="0"/>
            </a:endParaRPr>
          </a:p>
        </p:txBody>
      </p:sp>
      <p:sp>
        <p:nvSpPr>
          <p:cNvPr id="9" name="Rectângulo 2"/>
          <p:cNvSpPr/>
          <p:nvPr/>
        </p:nvSpPr>
        <p:spPr>
          <a:xfrm>
            <a:off x="856162" y="534229"/>
            <a:ext cx="7416824" cy="1080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6000" dirty="0" smtClean="0">
                <a:solidFill>
                  <a:schemeClr val="tx1"/>
                </a:solidFill>
                <a:latin typeface="Bernard MT Condensed" pitchFamily="18" charset="0"/>
              </a:rPr>
              <a:t>ESPINHA BÍFIDA</a:t>
            </a:r>
            <a:endParaRPr lang="pt-PT" sz="60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23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r>
              <a:rPr lang="pt-PT" sz="1800" b="1" cap="none" dirty="0">
                <a:solidFill>
                  <a:srgbClr val="000000"/>
                </a:solidFill>
              </a:rPr>
              <a:t>ESPINHA BÍFIDA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980728"/>
            <a:ext cx="9252520" cy="3699749"/>
          </a:xfrm>
        </p:spPr>
        <p:txBody>
          <a:bodyPr>
            <a:noAutofit/>
          </a:bodyPr>
          <a:lstStyle/>
          <a:p>
            <a:r>
              <a:rPr lang="pt-PT" sz="18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ETIOLOGIA </a:t>
            </a:r>
            <a:r>
              <a:rPr lang="pt-PT" sz="1800" dirty="0" smtClean="0">
                <a:latin typeface="+mj-lt"/>
              </a:rPr>
              <a:t>– </a:t>
            </a:r>
            <a:r>
              <a:rPr lang="pt-PT" sz="1800" b="0" dirty="0" smtClean="0">
                <a:latin typeface="+mj-lt"/>
              </a:rPr>
              <a:t>Drogas, radiação, produtos químicos, desnutrição materna, 		       mutação genética;</a:t>
            </a:r>
          </a:p>
          <a:p>
            <a:endParaRPr lang="pt-PT" sz="1800" b="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r>
              <a:rPr lang="pt-PT" sz="1800" b="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PROFILAXIA </a:t>
            </a:r>
            <a:r>
              <a:rPr lang="pt-PT" sz="1800" b="0" dirty="0" smtClean="0">
                <a:latin typeface="+mj-lt"/>
              </a:rPr>
              <a:t>– Estudo genético, </a:t>
            </a:r>
          </a:p>
          <a:p>
            <a:r>
              <a:rPr lang="pt-PT" sz="1800" b="0" dirty="0">
                <a:latin typeface="+mj-lt"/>
              </a:rPr>
              <a:t>	</a:t>
            </a:r>
            <a:r>
              <a:rPr lang="pt-PT" sz="1800" b="0" dirty="0" smtClean="0">
                <a:latin typeface="+mj-lt"/>
              </a:rPr>
              <a:t>	     - dieta alimentar rica em ácido fólico (cereais, pão, arroz, macarrão, vegetais de folhas verdes e citrinos) e </a:t>
            </a:r>
          </a:p>
          <a:p>
            <a:pPr marL="0" indent="0">
              <a:buNone/>
            </a:pPr>
            <a:r>
              <a:rPr lang="pt-PT" sz="1800" b="0" dirty="0">
                <a:latin typeface="+mj-lt"/>
              </a:rPr>
              <a:t>	</a:t>
            </a:r>
            <a:r>
              <a:rPr lang="pt-PT" sz="1800" b="0" dirty="0" smtClean="0">
                <a:latin typeface="+mj-lt"/>
              </a:rPr>
              <a:t>	     - suplemento de ácido fólico antes da concepção (0,4mg /dia);</a:t>
            </a:r>
          </a:p>
          <a:p>
            <a:endParaRPr lang="pt-PT" sz="1400" b="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endParaRPr lang="pt-PT" sz="1400" b="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r>
              <a:rPr lang="pt-PT" sz="1800" b="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AVALIAÇÃO DIAGNÓSTICA </a:t>
            </a:r>
            <a:r>
              <a:rPr lang="pt-PT" sz="1800" b="0" dirty="0" smtClean="0">
                <a:latin typeface="+mj-lt"/>
              </a:rPr>
              <a:t>- Manifestações clínicas, exame do saco meníngeo e 			avaliação do compromisso do cérebro e medula ( RM e 			TAC) </a:t>
            </a:r>
            <a:r>
              <a:rPr lang="pt-PT" sz="1800" b="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	</a:t>
            </a:r>
            <a:r>
              <a:rPr lang="pt-PT" sz="1800" b="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	                </a:t>
            </a:r>
            <a:r>
              <a:rPr lang="pt-PT" sz="1800" b="0" dirty="0">
                <a:latin typeface="+mj-lt"/>
              </a:rPr>
              <a:t> </a:t>
            </a:r>
            <a:r>
              <a:rPr lang="pt-PT" sz="1800" b="0" dirty="0" smtClean="0">
                <a:latin typeface="+mj-lt"/>
              </a:rPr>
              <a:t>            </a:t>
            </a:r>
          </a:p>
          <a:p>
            <a:r>
              <a:rPr lang="pt-PT" sz="1800" b="0" dirty="0">
                <a:latin typeface="+mj-lt"/>
              </a:rPr>
              <a:t>	</a:t>
            </a:r>
            <a:r>
              <a:rPr lang="pt-PT" sz="1800" b="0" dirty="0" smtClean="0">
                <a:latin typeface="+mj-lt"/>
              </a:rPr>
              <a:t>	                             - Detecção pré-natal (16ª e 18ª semanas);</a:t>
            </a:r>
            <a:endParaRPr lang="pt-PT" sz="18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184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1800" b="1" cap="none" dirty="0">
                <a:solidFill>
                  <a:srgbClr val="000000"/>
                </a:solidFill>
                <a:latin typeface="Arial Black" pitchFamily="34" charset="0"/>
              </a:rPr>
              <a:t>ESPINHA </a:t>
            </a:r>
            <a:r>
              <a:rPr lang="pt-PT" sz="1800" b="1" cap="none" dirty="0" smtClean="0">
                <a:solidFill>
                  <a:srgbClr val="000000"/>
                </a:solidFill>
                <a:latin typeface="Arial Black" pitchFamily="34" charset="0"/>
              </a:rPr>
              <a:t>BÍFIDA / CATEGORIZAÇÃO</a:t>
            </a:r>
            <a:endParaRPr lang="pt-PT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9603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764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326936"/>
          </a:xfrm>
        </p:spPr>
        <p:txBody>
          <a:bodyPr>
            <a:normAutofit fontScale="90000"/>
          </a:bodyPr>
          <a:lstStyle/>
          <a:p>
            <a:r>
              <a:rPr lang="pt-PT" sz="1800" b="1" cap="none" dirty="0">
                <a:solidFill>
                  <a:srgbClr val="000000"/>
                </a:solidFill>
                <a:latin typeface="Arial Black" pitchFamily="34" charset="0"/>
              </a:rPr>
              <a:t>ESPINHA BÍFIDA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7504" y="476672"/>
            <a:ext cx="8856984" cy="4464496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/>
            <a:r>
              <a:rPr lang="pt-PT" sz="1800" u="sng" dirty="0">
                <a:solidFill>
                  <a:srgbClr val="FF0000"/>
                </a:solidFill>
                <a:latin typeface="+mj-lt"/>
              </a:rPr>
              <a:t>ESPINHA BÍFIDA </a:t>
            </a:r>
            <a:r>
              <a:rPr lang="pt-PT" sz="1800" u="sng" dirty="0" smtClean="0">
                <a:solidFill>
                  <a:srgbClr val="FF0000"/>
                </a:solidFill>
                <a:latin typeface="+mj-lt"/>
              </a:rPr>
              <a:t>OCULTA</a:t>
            </a:r>
          </a:p>
          <a:p>
            <a:pPr marL="0" lvl="0" indent="0">
              <a:buNone/>
            </a:pPr>
            <a:r>
              <a:rPr lang="pt-PT" sz="1800" dirty="0">
                <a:latin typeface="+mj-lt"/>
              </a:rPr>
              <a:t>	</a:t>
            </a:r>
            <a:r>
              <a:rPr lang="pt-PT" sz="1800" dirty="0" smtClean="0">
                <a:latin typeface="+mj-lt"/>
              </a:rPr>
              <a:t>	- Habitualmente não visível;</a:t>
            </a:r>
          </a:p>
          <a:p>
            <a:pPr marL="0" lvl="0" indent="0">
              <a:buNone/>
            </a:pPr>
            <a:r>
              <a:rPr lang="pt-PT" sz="1800" dirty="0">
                <a:latin typeface="+mj-lt"/>
              </a:rPr>
              <a:t>	</a:t>
            </a:r>
            <a:r>
              <a:rPr lang="pt-PT" sz="1800" dirty="0" smtClean="0">
                <a:latin typeface="+mj-lt"/>
              </a:rPr>
              <a:t>	- Localizada na área lombo sagrada (L5 e S1);</a:t>
            </a:r>
          </a:p>
          <a:p>
            <a:pPr marL="0" lvl="0" indent="0">
              <a:buNone/>
            </a:pPr>
            <a:r>
              <a:rPr lang="pt-PT" sz="1800" dirty="0">
                <a:latin typeface="+mj-lt"/>
              </a:rPr>
              <a:t>	</a:t>
            </a:r>
            <a:r>
              <a:rPr lang="pt-PT" sz="1800" dirty="0" smtClean="0">
                <a:latin typeface="+mj-lt"/>
              </a:rPr>
              <a:t>	- Pode haver alterações cutâneas (tufos de pelos, lipoma..);</a:t>
            </a:r>
          </a:p>
          <a:p>
            <a:pPr lvl="0"/>
            <a:endParaRPr lang="pt-PT" sz="1800" dirty="0" smtClean="0">
              <a:solidFill>
                <a:srgbClr val="FF0000"/>
              </a:solidFill>
              <a:latin typeface="+mj-lt"/>
            </a:endParaRPr>
          </a:p>
          <a:p>
            <a:pPr lvl="0"/>
            <a:r>
              <a:rPr lang="pt-PT" sz="1800" u="sng" dirty="0" smtClean="0">
                <a:solidFill>
                  <a:srgbClr val="FF0000"/>
                </a:solidFill>
                <a:latin typeface="+mj-lt"/>
              </a:rPr>
              <a:t>MENINGOCELO</a:t>
            </a:r>
          </a:p>
          <a:p>
            <a:pPr marL="0" lvl="0" indent="0">
              <a:buNone/>
            </a:pPr>
            <a:r>
              <a:rPr lang="pt-PT" sz="1800" dirty="0">
                <a:latin typeface="+mj-lt"/>
              </a:rPr>
              <a:t>		</a:t>
            </a:r>
            <a:r>
              <a:rPr lang="pt-PT" sz="1800" dirty="0" smtClean="0">
                <a:latin typeface="+mj-lt"/>
              </a:rPr>
              <a:t>- Visível com protusão externa saculiforme;</a:t>
            </a:r>
          </a:p>
          <a:p>
            <a:pPr marL="0" lvl="0" indent="0">
              <a:buNone/>
            </a:pPr>
            <a:r>
              <a:rPr lang="pt-PT" sz="1800" dirty="0">
                <a:latin typeface="+mj-lt"/>
              </a:rPr>
              <a:t>	</a:t>
            </a:r>
            <a:r>
              <a:rPr lang="pt-PT" sz="1800" dirty="0" smtClean="0">
                <a:latin typeface="+mj-lt"/>
              </a:rPr>
              <a:t>	- Engloba meninges e liquido cefalorraquídeo (LCR);</a:t>
            </a:r>
          </a:p>
          <a:p>
            <a:pPr marL="0" lvl="0" indent="0">
              <a:buNone/>
            </a:pPr>
            <a:r>
              <a:rPr lang="pt-PT" sz="1800" dirty="0">
                <a:latin typeface="+mj-lt"/>
              </a:rPr>
              <a:t>	</a:t>
            </a:r>
            <a:r>
              <a:rPr lang="pt-PT" sz="1800" dirty="0" smtClean="0">
                <a:latin typeface="+mj-lt"/>
              </a:rPr>
              <a:t>	- Não está associado a défices neurológicos;</a:t>
            </a:r>
          </a:p>
          <a:p>
            <a:pPr lvl="0"/>
            <a:endParaRPr lang="pt-PT" sz="1800" dirty="0">
              <a:latin typeface="+mj-lt"/>
            </a:endParaRPr>
          </a:p>
          <a:p>
            <a:pPr lvl="0"/>
            <a:r>
              <a:rPr lang="pt-PT" sz="1800" u="sng" dirty="0" smtClean="0">
                <a:solidFill>
                  <a:srgbClr val="FF0000"/>
                </a:solidFill>
                <a:latin typeface="+mj-lt"/>
              </a:rPr>
              <a:t>MIELOMENINGOCELO</a:t>
            </a:r>
          </a:p>
          <a:p>
            <a:pPr marL="0" lvl="0" indent="0">
              <a:buNone/>
            </a:pPr>
            <a:r>
              <a:rPr lang="pt-PT" sz="1800" dirty="0" smtClean="0">
                <a:latin typeface="+mj-lt"/>
              </a:rPr>
              <a:t>		 </a:t>
            </a:r>
            <a:r>
              <a:rPr lang="pt-PT" sz="1800" dirty="0" smtClean="0">
                <a:solidFill>
                  <a:srgbClr val="000000"/>
                </a:solidFill>
                <a:latin typeface="+mj-lt"/>
              </a:rPr>
              <a:t>- </a:t>
            </a:r>
            <a:r>
              <a:rPr lang="pt-PT" sz="1800" dirty="0">
                <a:solidFill>
                  <a:srgbClr val="000000"/>
                </a:solidFill>
                <a:latin typeface="+mj-lt"/>
              </a:rPr>
              <a:t>Visível com protusão externa saculiforme;</a:t>
            </a:r>
          </a:p>
          <a:p>
            <a:pPr marL="0" lvl="0" indent="0">
              <a:buNone/>
            </a:pPr>
            <a:r>
              <a:rPr lang="pt-PT" sz="1800" dirty="0" smtClean="0">
                <a:latin typeface="+mj-lt"/>
              </a:rPr>
              <a:t>		 - Engloba </a:t>
            </a:r>
            <a:r>
              <a:rPr lang="pt-PT" sz="1800" dirty="0" smtClean="0">
                <a:solidFill>
                  <a:srgbClr val="000000"/>
                </a:solidFill>
                <a:latin typeface="+mj-lt"/>
              </a:rPr>
              <a:t>meninges, </a:t>
            </a:r>
            <a:r>
              <a:rPr lang="pt-PT" sz="1800" dirty="0">
                <a:solidFill>
                  <a:srgbClr val="000000"/>
                </a:solidFill>
                <a:latin typeface="+mj-lt"/>
              </a:rPr>
              <a:t>liquido cefalorraquídeo </a:t>
            </a:r>
            <a:r>
              <a:rPr lang="pt-PT" sz="1800" dirty="0" smtClean="0">
                <a:solidFill>
                  <a:srgbClr val="000000"/>
                </a:solidFill>
                <a:latin typeface="+mj-lt"/>
              </a:rPr>
              <a:t> e nervos;</a:t>
            </a:r>
          </a:p>
          <a:p>
            <a:pPr marL="0" lvl="0" indent="0">
              <a:buNone/>
            </a:pPr>
            <a:r>
              <a:rPr lang="pt-PT" sz="1800" dirty="0">
                <a:solidFill>
                  <a:srgbClr val="000000"/>
                </a:solidFill>
                <a:latin typeface="+mj-lt"/>
              </a:rPr>
              <a:t>	</a:t>
            </a:r>
            <a:r>
              <a:rPr lang="pt-PT" sz="1800" dirty="0" smtClean="0">
                <a:solidFill>
                  <a:srgbClr val="000000"/>
                </a:solidFill>
                <a:latin typeface="+mj-lt"/>
              </a:rPr>
              <a:t>	 - Associado a deficiência neurológica;</a:t>
            </a:r>
            <a:r>
              <a:rPr lang="pt-PT" sz="1400" dirty="0">
                <a:latin typeface="Arial Black" pitchFamily="34" charset="0"/>
              </a:rPr>
              <a:t>	</a:t>
            </a:r>
            <a:endParaRPr lang="pt-PT" sz="1400" dirty="0" smtClean="0">
              <a:latin typeface="Arial Black" pitchFamily="34" charset="0"/>
            </a:endParaRPr>
          </a:p>
          <a:p>
            <a:pPr marL="0" lvl="0" indent="0">
              <a:buNone/>
            </a:pPr>
            <a:r>
              <a:rPr lang="pt-PT" sz="1400" dirty="0">
                <a:latin typeface="Arial Black" pitchFamily="34" charset="0"/>
              </a:rPr>
              <a:t>	</a:t>
            </a:r>
            <a:r>
              <a:rPr lang="pt-PT" sz="1400" dirty="0" smtClean="0">
                <a:latin typeface="Arial Black" pitchFamily="34" charset="0"/>
              </a:rPr>
              <a:t>	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9552" y="5301208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No </a:t>
            </a:r>
            <a:r>
              <a:rPr lang="pt-PT" sz="2000" b="1" dirty="0" err="1" smtClean="0"/>
              <a:t>meningocelo</a:t>
            </a:r>
            <a:r>
              <a:rPr lang="pt-PT" sz="2000" b="1" dirty="0" smtClean="0"/>
              <a:t> </a:t>
            </a:r>
            <a:r>
              <a:rPr lang="pt-PT" sz="2000" b="1" dirty="0"/>
              <a:t>existe uma bolsa que contém membranas que cobrem a espinal-medula e </a:t>
            </a:r>
            <a:r>
              <a:rPr lang="pt-PT" sz="2000" b="1" dirty="0" smtClean="0"/>
              <a:t>LCR. </a:t>
            </a:r>
            <a:r>
              <a:rPr lang="pt-PT" sz="2000" b="1" dirty="0"/>
              <a:t>As raízes nervosas não estão geralmente muito danificadas, por isso existem poucos sinais de deficiência. </a:t>
            </a:r>
            <a:br>
              <a:rPr lang="pt-PT" sz="2000" b="1" dirty="0"/>
            </a:br>
            <a:endParaRPr lang="pt-PT" sz="2000" b="1" dirty="0"/>
          </a:p>
        </p:txBody>
      </p:sp>
    </p:spTree>
    <p:extLst>
      <p:ext uri="{BB962C8B-B14F-4D97-AF65-F5344CB8AC3E}">
        <p14:creationId xmlns:p14="http://schemas.microsoft.com/office/powerpoint/2010/main" val="373063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2869712"/>
            <a:ext cx="8352928" cy="3871655"/>
          </a:xfrm>
          <a:noFill/>
        </p:spPr>
        <p:txBody>
          <a:bodyPr>
            <a:normAutofit/>
          </a:bodyPr>
          <a:lstStyle/>
          <a:p>
            <a:pPr algn="just"/>
            <a:r>
              <a:rPr lang="pt-PT" sz="2100" b="1" dirty="0" smtClean="0">
                <a:latin typeface="Arial" pitchFamily="34" charset="0"/>
                <a:cs typeface="Arial" pitchFamily="34" charset="0"/>
              </a:rPr>
              <a:t>Inflamação </a:t>
            </a:r>
            <a:r>
              <a:rPr lang="pt-PT" sz="2100" b="1" dirty="0">
                <a:latin typeface="Arial" pitchFamily="34" charset="0"/>
                <a:cs typeface="Arial" pitchFamily="34" charset="0"/>
              </a:rPr>
              <a:t>das </a:t>
            </a:r>
            <a:r>
              <a:rPr lang="pt-PT" sz="2100" b="1" dirty="0" smtClean="0">
                <a:latin typeface="Arial" pitchFamily="34" charset="0"/>
                <a:cs typeface="Arial" pitchFamily="34" charset="0"/>
              </a:rPr>
              <a:t>meninges (membranas </a:t>
            </a:r>
            <a:r>
              <a:rPr lang="pt-PT" sz="2100" b="1" dirty="0">
                <a:latin typeface="Arial" pitchFamily="34" charset="0"/>
                <a:cs typeface="Arial" pitchFamily="34" charset="0"/>
              </a:rPr>
              <a:t>que recobrem o encéfalo e a espinal </a:t>
            </a:r>
            <a:r>
              <a:rPr lang="pt-PT" sz="2100" b="1" dirty="0" smtClean="0">
                <a:latin typeface="Arial" pitchFamily="34" charset="0"/>
                <a:cs typeface="Arial" pitchFamily="34" charset="0"/>
              </a:rPr>
              <a:t>medula) e do LCR interposto após invasão por agentes infecciosos, com risco de lesão do SNC. </a:t>
            </a:r>
          </a:p>
          <a:p>
            <a:pPr algn="just"/>
            <a:endParaRPr lang="pt-PT" sz="21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PT" sz="21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sz="2100" b="1" dirty="0" smtClean="0">
                <a:latin typeface="Arial" pitchFamily="34" charset="0"/>
                <a:cs typeface="Arial" pitchFamily="34" charset="0"/>
              </a:rPr>
              <a:t>Pode </a:t>
            </a:r>
            <a:r>
              <a:rPr lang="pt-PT" sz="2100" b="1" dirty="0">
                <a:latin typeface="Arial" pitchFamily="34" charset="0"/>
                <a:cs typeface="Arial" pitchFamily="34" charset="0"/>
              </a:rPr>
              <a:t>ocorrer em consequência de </a:t>
            </a:r>
            <a:r>
              <a:rPr lang="pt-PT" sz="2100" b="1" dirty="0" smtClean="0">
                <a:latin typeface="Arial" pitchFamily="34" charset="0"/>
                <a:cs typeface="Arial" pitchFamily="34" charset="0"/>
              </a:rPr>
              <a:t>infeção (bactéria ou vírus) </a:t>
            </a:r>
            <a:r>
              <a:rPr lang="pt-PT" sz="2100" b="1" dirty="0">
                <a:latin typeface="Arial" pitchFamily="34" charset="0"/>
                <a:cs typeface="Arial" pitchFamily="34" charset="0"/>
              </a:rPr>
              <a:t>que </a:t>
            </a:r>
            <a:r>
              <a:rPr lang="pt-PT" sz="2100" b="1" dirty="0" smtClean="0">
                <a:latin typeface="Arial" pitchFamily="34" charset="0"/>
                <a:cs typeface="Arial" pitchFamily="34" charset="0"/>
              </a:rPr>
              <a:t>consiga </a:t>
            </a:r>
            <a:r>
              <a:rPr lang="pt-PT" sz="2100" b="1" dirty="0">
                <a:latin typeface="Arial" pitchFamily="34" charset="0"/>
                <a:cs typeface="Arial" pitchFamily="34" charset="0"/>
              </a:rPr>
              <a:t>atravessar a barreira </a:t>
            </a:r>
            <a:r>
              <a:rPr lang="pt-PT" sz="2100" b="1" dirty="0" err="1" smtClean="0">
                <a:latin typeface="Arial" pitchFamily="34" charset="0"/>
                <a:cs typeface="Arial" pitchFamily="34" charset="0"/>
              </a:rPr>
              <a:t>hemato</a:t>
            </a:r>
            <a:r>
              <a:rPr lang="pt-PT" sz="2100" b="1" dirty="0" smtClean="0">
                <a:latin typeface="Arial" pitchFamily="34" charset="0"/>
                <a:cs typeface="Arial" pitchFamily="34" charset="0"/>
              </a:rPr>
              <a:t>-encefálica</a:t>
            </a:r>
            <a:r>
              <a:rPr lang="pt-PT" sz="2100" b="1" dirty="0">
                <a:latin typeface="Arial" pitchFamily="34" charset="0"/>
                <a:cs typeface="Arial" pitchFamily="34" charset="0"/>
              </a:rPr>
              <a:t>	</a:t>
            </a:r>
            <a:r>
              <a:rPr lang="pt-PT" sz="21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None/>
            </a:pP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(EX. contacto com alguém infectado, </a:t>
            </a:r>
            <a:r>
              <a:rPr lang="pt-PT" sz="2000" b="1" dirty="0">
                <a:latin typeface="Arial" pitchFamily="34" charset="0"/>
                <a:cs typeface="Arial" pitchFamily="34" charset="0"/>
              </a:rPr>
              <a:t>infecções recentes como otite ou sinusite, traumatismos penetrantes da cabeça, </a:t>
            </a: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saída </a:t>
            </a:r>
            <a:r>
              <a:rPr lang="pt-PT" sz="2000" b="1" dirty="0">
                <a:latin typeface="Arial" pitchFamily="34" charset="0"/>
                <a:cs typeface="Arial" pitchFamily="34" charset="0"/>
              </a:rPr>
              <a:t>de </a:t>
            </a: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LCR pelo </a:t>
            </a:r>
            <a:r>
              <a:rPr lang="pt-PT" sz="2000" b="1" dirty="0">
                <a:latin typeface="Arial" pitchFamily="34" charset="0"/>
                <a:cs typeface="Arial" pitchFamily="34" charset="0"/>
              </a:rPr>
              <a:t>nariz ou ouvidos, procedimentos neurocirúrgicos recentes</a:t>
            </a: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PT" sz="2000" b="1" dirty="0" err="1" smtClean="0">
                <a:latin typeface="Arial" pitchFamily="34" charset="0"/>
                <a:cs typeface="Arial" pitchFamily="34" charset="0"/>
              </a:rPr>
              <a:t>mielomeningocelo</a:t>
            </a:r>
            <a:r>
              <a:rPr lang="pt-PT" sz="2000" b="1" dirty="0">
                <a:latin typeface="Arial" pitchFamily="34" charset="0"/>
                <a:cs typeface="Arial" pitchFamily="34" charset="0"/>
              </a:rPr>
              <a:t>,</a:t>
            </a: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…)</a:t>
            </a:r>
          </a:p>
          <a:p>
            <a:endParaRPr lang="pt-PT" sz="1800" dirty="0">
              <a:latin typeface="Arial" pitchFamily="34" charset="0"/>
              <a:cs typeface="Arial" pitchFamily="34" charset="0"/>
            </a:endParaRPr>
          </a:p>
          <a:p>
            <a:endParaRPr lang="pt-PT" sz="1800" dirty="0">
              <a:latin typeface="Arial" pitchFamily="34" charset="0"/>
              <a:cs typeface="Arial" pitchFamily="34" charset="0"/>
            </a:endParaRPr>
          </a:p>
          <a:p>
            <a:endParaRPr lang="pt-PT" sz="1800" dirty="0">
              <a:latin typeface="Arial Black" pitchFamily="34" charset="0"/>
            </a:endParaRPr>
          </a:p>
        </p:txBody>
      </p:sp>
      <p:pic>
        <p:nvPicPr>
          <p:cNvPr id="46082" name="Picture 2" descr="Cérebro e menin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88785"/>
            <a:ext cx="4181843" cy="2780928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755576" y="771363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MENINGITE</a:t>
            </a:r>
            <a:endParaRPr lang="pt-PT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89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9016061" cy="43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79512" y="455746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Espinha bífida oculta</a:t>
            </a:r>
            <a:endParaRPr lang="pt-PT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3604052" y="4571836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Meningocele</a:t>
            </a:r>
            <a:endParaRPr lang="pt-PT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6344275" y="4571836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Mielomeningocele</a:t>
            </a:r>
            <a:endParaRPr lang="pt-P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16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390900"/>
            <a:ext cx="28575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5" y="3389313"/>
            <a:ext cx="31750" cy="8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3543300"/>
            <a:ext cx="28575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332656"/>
            <a:ext cx="705678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57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5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pt-PT" sz="5400" dirty="0" err="1" smtClean="0"/>
              <a:t>Mielomeningocelo</a:t>
            </a:r>
            <a:endParaRPr lang="pt-PT" sz="5400" dirty="0" smtClean="0"/>
          </a:p>
        </p:txBody>
      </p:sp>
      <p:sp>
        <p:nvSpPr>
          <p:cNvPr id="35845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4932040" y="1988840"/>
            <a:ext cx="3888432" cy="41148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pt-PT" sz="2800" dirty="0" smtClean="0"/>
              <a:t>O deficit neurológico varia de acordo com o nível da lesão na coluna vertebral (torácica, lombar ou sagrada) e do grau de lesão da medula. </a:t>
            </a:r>
          </a:p>
          <a:p>
            <a:pPr eaLnBrk="1" hangingPunct="1"/>
            <a:endParaRPr lang="pt-PT" sz="2800" dirty="0" smtClean="0"/>
          </a:p>
          <a:p>
            <a:pPr eaLnBrk="1" hangingPunct="1"/>
            <a:endParaRPr lang="pt-PT" sz="2800" dirty="0" smtClean="0"/>
          </a:p>
        </p:txBody>
      </p:sp>
      <p:sp>
        <p:nvSpPr>
          <p:cNvPr id="7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pic>
        <p:nvPicPr>
          <p:cNvPr id="35846" name="Picture 4" descr="Espinh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28066"/>
            <a:ext cx="4680520" cy="548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9548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3513" y="50232"/>
            <a:ext cx="8229600" cy="858488"/>
          </a:xfrm>
        </p:spPr>
        <p:txBody>
          <a:bodyPr/>
          <a:lstStyle/>
          <a:p>
            <a:r>
              <a:rPr lang="pt-PT" sz="1800" b="1" cap="none" dirty="0">
                <a:solidFill>
                  <a:srgbClr val="FF0000"/>
                </a:solidFill>
                <a:latin typeface="Arial Black" pitchFamily="34" charset="0"/>
              </a:rPr>
              <a:t>ESPINHA </a:t>
            </a:r>
            <a:r>
              <a:rPr lang="pt-PT" sz="1800" b="1" cap="none" dirty="0" smtClean="0">
                <a:solidFill>
                  <a:srgbClr val="FF0000"/>
                </a:solidFill>
                <a:latin typeface="Arial Black" pitchFamily="34" charset="0"/>
              </a:rPr>
              <a:t>BÍFIDA CÍSTICA</a:t>
            </a:r>
            <a:endParaRPr lang="pt-PT" dirty="0">
              <a:solidFill>
                <a:srgbClr val="FF00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22960" y="1100628"/>
            <a:ext cx="8069520" cy="52086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sz="1800" b="1" dirty="0" smtClean="0">
                <a:solidFill>
                  <a:srgbClr val="FF0000"/>
                </a:solidFill>
              </a:rPr>
              <a:t>TRATAMENTO</a:t>
            </a:r>
            <a:r>
              <a:rPr lang="pt-PT" sz="1800" dirty="0" smtClean="0">
                <a:solidFill>
                  <a:srgbClr val="FF0000"/>
                </a:solidFill>
              </a:rPr>
              <a:t> </a:t>
            </a:r>
            <a:r>
              <a:rPr lang="pt-PT" sz="1800" dirty="0" smtClean="0"/>
              <a:t>– CORRECÇÃO CIRURGICA APÓS O NASCIMENTO</a:t>
            </a:r>
          </a:p>
          <a:p>
            <a:pPr marL="0" indent="0">
              <a:buNone/>
            </a:pPr>
            <a:r>
              <a:rPr lang="pt-PT" sz="1800" dirty="0" smtClean="0"/>
              <a:t>	        -  SUPORTE</a:t>
            </a:r>
          </a:p>
          <a:p>
            <a:endParaRPr lang="pt-PT" sz="1800" dirty="0"/>
          </a:p>
          <a:p>
            <a:pPr marL="0" indent="0">
              <a:buNone/>
            </a:pPr>
            <a:r>
              <a:rPr lang="pt-PT" sz="1800" b="1" dirty="0" smtClean="0">
                <a:solidFill>
                  <a:srgbClr val="FF0000"/>
                </a:solidFill>
              </a:rPr>
              <a:t>PROGNÓSTICO</a:t>
            </a:r>
            <a:r>
              <a:rPr lang="pt-PT" sz="1800" dirty="0" smtClean="0"/>
              <a:t> – MENINGOCELE               BOM PROGNÓSTICO</a:t>
            </a:r>
          </a:p>
          <a:p>
            <a:pPr marL="0" indent="0">
              <a:buNone/>
            </a:pPr>
            <a:r>
              <a:rPr lang="pt-PT" sz="1800" dirty="0" smtClean="0"/>
              <a:t>	         - MIELOMENINGOCELO               COMPLICAÇÕES</a:t>
            </a:r>
          </a:p>
          <a:p>
            <a:pPr lvl="8">
              <a:buFont typeface="Wingdings" pitchFamily="2" charset="2"/>
              <a:buChar char="Ø"/>
            </a:pPr>
            <a:r>
              <a:rPr lang="pt-PT" sz="1800" dirty="0" smtClean="0"/>
              <a:t>INCAPACIDADE MOTORA (PARALISIA)</a:t>
            </a:r>
          </a:p>
          <a:p>
            <a:pPr lvl="8">
              <a:buFont typeface="Wingdings" pitchFamily="2" charset="2"/>
              <a:buChar char="Ø"/>
            </a:pPr>
            <a:r>
              <a:rPr lang="pt-PT" sz="1800" dirty="0" smtClean="0"/>
              <a:t>DESNERVAÇÃO DA BEXIGA (BEXIGA NEUROPÁTICA)</a:t>
            </a:r>
          </a:p>
          <a:p>
            <a:pPr lvl="8">
              <a:buFont typeface="Wingdings" pitchFamily="2" charset="2"/>
              <a:buChar char="Ø"/>
            </a:pPr>
            <a:r>
              <a:rPr lang="pt-PT" sz="1800" dirty="0">
                <a:solidFill>
                  <a:srgbClr val="000000"/>
                </a:solidFill>
              </a:rPr>
              <a:t>DESNERVAÇÃO </a:t>
            </a:r>
            <a:r>
              <a:rPr lang="pt-PT" sz="1800" dirty="0" smtClean="0">
                <a:solidFill>
                  <a:srgbClr val="000000"/>
                </a:solidFill>
              </a:rPr>
              <a:t>DO INTESTINO GROSSO (INT. GROSSO NEUROPÁTICO)</a:t>
            </a:r>
          </a:p>
          <a:p>
            <a:pPr lvl="8">
              <a:buFont typeface="Wingdings" pitchFamily="2" charset="2"/>
              <a:buChar char="Ø"/>
            </a:pPr>
            <a:r>
              <a:rPr lang="pt-PT" sz="1800" dirty="0" smtClean="0">
                <a:solidFill>
                  <a:srgbClr val="000000"/>
                </a:solidFill>
              </a:rPr>
              <a:t>PERDA SENSORIAL ABAIXO DA LESÃO MEDULAR</a:t>
            </a:r>
          </a:p>
          <a:p>
            <a:pPr lvl="8">
              <a:buFont typeface="Wingdings" pitchFamily="2" charset="2"/>
              <a:buChar char="Ø"/>
            </a:pPr>
            <a:r>
              <a:rPr lang="pt-PT" sz="1800" dirty="0" smtClean="0">
                <a:solidFill>
                  <a:srgbClr val="000000"/>
                </a:solidFill>
              </a:rPr>
              <a:t>ESCOLIOSE</a:t>
            </a:r>
          </a:p>
          <a:p>
            <a:pPr lvl="8">
              <a:buFont typeface="Wingdings" pitchFamily="2" charset="2"/>
              <a:buChar char="Ø"/>
            </a:pPr>
            <a:r>
              <a:rPr lang="pt-PT" sz="1800" dirty="0" smtClean="0">
                <a:solidFill>
                  <a:srgbClr val="000000"/>
                </a:solidFill>
              </a:rPr>
              <a:t>CONTRACTURAS ARTICULARES E DEFORMIDADES (JOELHOS, QUADRIS E PÉS)</a:t>
            </a:r>
          </a:p>
          <a:p>
            <a:pPr lvl="8">
              <a:buFont typeface="Wingdings" pitchFamily="2" charset="2"/>
              <a:buChar char="Ø"/>
            </a:pPr>
            <a:r>
              <a:rPr lang="pt-PT" sz="1800" dirty="0" smtClean="0">
                <a:solidFill>
                  <a:srgbClr val="000000"/>
                </a:solidFill>
              </a:rPr>
              <a:t>HIDROCEFALIA</a:t>
            </a:r>
            <a:r>
              <a:rPr lang="pt-PT" sz="1800" dirty="0"/>
              <a:t>	</a:t>
            </a:r>
            <a:r>
              <a:rPr lang="pt-PT" sz="1800" dirty="0" smtClean="0"/>
              <a:t>		</a:t>
            </a:r>
          </a:p>
          <a:p>
            <a:endParaRPr lang="pt-PT" sz="2000" dirty="0" smtClean="0"/>
          </a:p>
          <a:p>
            <a:endParaRPr lang="pt-PT" dirty="0" smtClean="0"/>
          </a:p>
          <a:p>
            <a:endParaRPr lang="pt-PT" dirty="0"/>
          </a:p>
        </p:txBody>
      </p:sp>
      <p:cxnSp>
        <p:nvCxnSpPr>
          <p:cNvPr id="5" name="Conexão recta unidireccional 4"/>
          <p:cNvCxnSpPr/>
          <p:nvPr/>
        </p:nvCxnSpPr>
        <p:spPr>
          <a:xfrm>
            <a:off x="3995936" y="2132856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313" y="2420888"/>
            <a:ext cx="658813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12830"/>
            <a:ext cx="4176464" cy="37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520940" cy="548640"/>
          </a:xfrm>
        </p:spPr>
        <p:txBody>
          <a:bodyPr>
            <a:normAutofit/>
          </a:bodyPr>
          <a:lstStyle/>
          <a:p>
            <a:r>
              <a:rPr lang="pt-PT" sz="2400" cap="none" dirty="0" smtClean="0">
                <a:solidFill>
                  <a:srgbClr val="FF0000"/>
                </a:solidFill>
                <a:latin typeface="Arial Black" pitchFamily="34" charset="0"/>
              </a:rPr>
              <a:t>Intervenções de enfermagem </a:t>
            </a:r>
            <a:endParaRPr lang="pt-PT" sz="5400" dirty="0">
              <a:solidFill>
                <a:srgbClr val="FF00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87016" y="1340768"/>
            <a:ext cx="8856984" cy="5400600"/>
          </a:xfrm>
        </p:spPr>
        <p:txBody>
          <a:bodyPr>
            <a:normAutofit fontScale="92500" lnSpcReduction="20000"/>
          </a:bodyPr>
          <a:lstStyle/>
          <a:p>
            <a:r>
              <a:rPr lang="pt-PT" sz="2400" u="sng" dirty="0"/>
              <a:t>Logo após o nascimento </a:t>
            </a:r>
            <a:r>
              <a:rPr lang="pt-PT" sz="2400" u="sng" dirty="0" smtClean="0"/>
              <a:t>:</a:t>
            </a:r>
          </a:p>
          <a:p>
            <a:endParaRPr lang="pt-PT" dirty="0" smtClean="0"/>
          </a:p>
          <a:p>
            <a:pPr>
              <a:buNone/>
            </a:pPr>
            <a:r>
              <a:rPr lang="pt-PT" sz="2000" dirty="0" smtClean="0"/>
              <a:t>Colocar a criança em incubadora;</a:t>
            </a:r>
          </a:p>
          <a:p>
            <a:pPr>
              <a:buNone/>
            </a:pPr>
            <a:endParaRPr lang="pt-PT" sz="2000" dirty="0" smtClean="0"/>
          </a:p>
          <a:p>
            <a:pPr algn="just">
              <a:buNone/>
            </a:pPr>
            <a:r>
              <a:rPr lang="pt-PT" sz="2000" dirty="0" smtClean="0"/>
              <a:t>Manter a criança </a:t>
            </a:r>
            <a:r>
              <a:rPr lang="pt-PT" sz="2000" dirty="0"/>
              <a:t>com o </a:t>
            </a:r>
            <a:r>
              <a:rPr lang="pt-PT" sz="2000" dirty="0" smtClean="0"/>
              <a:t>abdómen para baixo; a </a:t>
            </a:r>
            <a:r>
              <a:rPr lang="pt-PT" sz="2000" dirty="0"/>
              <a:t>lesão deve ser coberta </a:t>
            </a:r>
            <a:r>
              <a:rPr lang="pt-PT" sz="2000" dirty="0" smtClean="0"/>
              <a:t>com</a:t>
            </a:r>
          </a:p>
          <a:p>
            <a:pPr algn="just">
              <a:buNone/>
            </a:pPr>
            <a:r>
              <a:rPr lang="pt-PT" sz="2000" dirty="0" smtClean="0"/>
              <a:t>compressas esterilizadas, não </a:t>
            </a:r>
            <a:r>
              <a:rPr lang="pt-PT" sz="2000" dirty="0"/>
              <a:t>adesivas, suavemente colocadas, embebidas em </a:t>
            </a:r>
            <a:r>
              <a:rPr lang="pt-PT" sz="2000" dirty="0" smtClean="0"/>
              <a:t>soro</a:t>
            </a:r>
          </a:p>
          <a:p>
            <a:pPr algn="just">
              <a:buNone/>
            </a:pPr>
            <a:r>
              <a:rPr lang="pt-PT" sz="2000" dirty="0" smtClean="0"/>
              <a:t>fisiológico;</a:t>
            </a:r>
          </a:p>
          <a:p>
            <a:pPr algn="just">
              <a:buNone/>
            </a:pPr>
            <a:endParaRPr lang="pt-PT" sz="2000" dirty="0" smtClean="0"/>
          </a:p>
          <a:p>
            <a:pPr algn="just">
              <a:buNone/>
            </a:pPr>
            <a:r>
              <a:rPr lang="pt-PT" sz="2000" dirty="0" smtClean="0"/>
              <a:t>Se </a:t>
            </a:r>
            <a:r>
              <a:rPr lang="pt-PT" sz="2000" dirty="0"/>
              <a:t>a criança tiver que ser transportada, deve ser preparada uma </a:t>
            </a:r>
            <a:r>
              <a:rPr lang="pt-PT" sz="2000" dirty="0" smtClean="0"/>
              <a:t>proteção de</a:t>
            </a:r>
          </a:p>
          <a:p>
            <a:pPr algn="just">
              <a:buNone/>
            </a:pPr>
            <a:r>
              <a:rPr lang="pt-PT" sz="2000" dirty="0" smtClean="0"/>
              <a:t>maneira </a:t>
            </a:r>
            <a:r>
              <a:rPr lang="pt-PT" sz="2000" dirty="0"/>
              <a:t>a não permitir o </a:t>
            </a:r>
            <a:r>
              <a:rPr lang="pt-PT" sz="2000" dirty="0" smtClean="0"/>
              <a:t>contacto </a:t>
            </a:r>
            <a:r>
              <a:rPr lang="pt-PT" sz="2000" dirty="0"/>
              <a:t>da placa neural com qualquer superfície a </a:t>
            </a:r>
            <a:r>
              <a:rPr lang="pt-PT" sz="2000" dirty="0" smtClean="0"/>
              <a:t>não</a:t>
            </a:r>
          </a:p>
          <a:p>
            <a:pPr algn="just">
              <a:buNone/>
            </a:pPr>
            <a:r>
              <a:rPr lang="pt-PT" sz="2000" dirty="0" smtClean="0"/>
              <a:t>ser </a:t>
            </a:r>
            <a:r>
              <a:rPr lang="pt-PT" sz="2000" dirty="0"/>
              <a:t>a compressa embebida no soro </a:t>
            </a:r>
            <a:r>
              <a:rPr lang="pt-PT" sz="2000" dirty="0" smtClean="0"/>
              <a:t>fisiológico;</a:t>
            </a:r>
          </a:p>
          <a:p>
            <a:pPr algn="just">
              <a:buNone/>
            </a:pPr>
            <a:endParaRPr lang="pt-PT" sz="2000" dirty="0" smtClean="0"/>
          </a:p>
          <a:p>
            <a:pPr>
              <a:buNone/>
            </a:pPr>
            <a:r>
              <a:rPr lang="pt-PT" sz="2000" dirty="0" smtClean="0"/>
              <a:t>Cuidados com a pele (incontinência urinária e intestinal);</a:t>
            </a:r>
          </a:p>
          <a:p>
            <a:pPr>
              <a:buNone/>
            </a:pPr>
            <a:endParaRPr lang="pt-PT" sz="2000" dirty="0" smtClean="0"/>
          </a:p>
          <a:p>
            <a:pPr lvl="0">
              <a:buNone/>
            </a:pPr>
            <a:r>
              <a:rPr lang="pt-PT" sz="2000" dirty="0">
                <a:solidFill>
                  <a:srgbClr val="000000"/>
                </a:solidFill>
              </a:rPr>
              <a:t>Suporte emocional aos pais e promover o contacto com o </a:t>
            </a:r>
            <a:r>
              <a:rPr lang="pt-PT" sz="2000" dirty="0" smtClean="0">
                <a:solidFill>
                  <a:srgbClr val="000000"/>
                </a:solidFill>
              </a:rPr>
              <a:t>RN</a:t>
            </a:r>
          </a:p>
          <a:p>
            <a:pPr lvl="0">
              <a:buNone/>
            </a:pPr>
            <a:endParaRPr lang="pt-PT" sz="20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pt-PT" sz="2000" dirty="0" smtClean="0"/>
              <a:t>Cuidados pré-operatórios;</a:t>
            </a:r>
          </a:p>
          <a:p>
            <a:pPr>
              <a:buFontTx/>
              <a:buChar char="-"/>
            </a:pP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9147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396" y="116632"/>
            <a:ext cx="7520940" cy="326936"/>
          </a:xfrm>
        </p:spPr>
        <p:txBody>
          <a:bodyPr>
            <a:noAutofit/>
          </a:bodyPr>
          <a:lstStyle/>
          <a:p>
            <a:r>
              <a:rPr lang="pt-PT" sz="2400" b="1" cap="none" dirty="0">
                <a:solidFill>
                  <a:srgbClr val="FF0000"/>
                </a:solidFill>
                <a:latin typeface="Arial Black" pitchFamily="34" charset="0"/>
              </a:rPr>
              <a:t>Intervenções de enfermagem </a:t>
            </a:r>
            <a:endParaRPr lang="pt-PT" sz="5400" dirty="0">
              <a:solidFill>
                <a:srgbClr val="FF00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512" y="1052736"/>
            <a:ext cx="8352928" cy="432048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pt-PT" sz="2400" u="sng" dirty="0" smtClean="0">
                <a:solidFill>
                  <a:srgbClr val="000000"/>
                </a:solidFill>
              </a:rPr>
              <a:t>Cuidados pós-operatórios</a:t>
            </a:r>
          </a:p>
          <a:p>
            <a:pPr marL="0" lvl="0" indent="0"/>
            <a:endParaRPr lang="pt-PT" sz="1800" u="sng" dirty="0" smtClean="0">
              <a:solidFill>
                <a:srgbClr val="000000"/>
              </a:solidFill>
            </a:endParaRPr>
          </a:p>
          <a:p>
            <a:pPr lvl="0">
              <a:buFontTx/>
              <a:buChar char="-"/>
            </a:pPr>
            <a:r>
              <a:rPr lang="pt-PT" sz="2000" dirty="0" smtClean="0">
                <a:solidFill>
                  <a:srgbClr val="000000"/>
                </a:solidFill>
              </a:rPr>
              <a:t>Monitorização dos SV;</a:t>
            </a:r>
          </a:p>
          <a:p>
            <a:pPr lvl="0">
              <a:buFontTx/>
              <a:buChar char="-"/>
            </a:pPr>
            <a:r>
              <a:rPr lang="pt-PT" sz="2000" dirty="0" smtClean="0">
                <a:solidFill>
                  <a:srgbClr val="000000"/>
                </a:solidFill>
              </a:rPr>
              <a:t>Monitorização da ingesta e eliminação;</a:t>
            </a:r>
          </a:p>
          <a:p>
            <a:pPr lvl="0">
              <a:buFontTx/>
              <a:buChar char="-"/>
            </a:pPr>
            <a:r>
              <a:rPr lang="pt-PT" sz="2000" dirty="0" smtClean="0">
                <a:solidFill>
                  <a:srgbClr val="000000"/>
                </a:solidFill>
              </a:rPr>
              <a:t>Monitorizar posicionamento (Dec. Ventral ou lateral)</a:t>
            </a:r>
          </a:p>
          <a:p>
            <a:pPr lvl="0">
              <a:buFontTx/>
              <a:buChar char="-"/>
            </a:pPr>
            <a:r>
              <a:rPr lang="pt-PT" sz="2000" dirty="0" smtClean="0">
                <a:solidFill>
                  <a:srgbClr val="000000"/>
                </a:solidFill>
              </a:rPr>
              <a:t>Identificar </a:t>
            </a:r>
            <a:r>
              <a:rPr lang="pt-PT" sz="2000" dirty="0">
                <a:solidFill>
                  <a:srgbClr val="000000"/>
                </a:solidFill>
              </a:rPr>
              <a:t>sinais de infecção e </a:t>
            </a:r>
            <a:r>
              <a:rPr lang="pt-PT" sz="2000" dirty="0" smtClean="0">
                <a:solidFill>
                  <a:srgbClr val="000000"/>
                </a:solidFill>
              </a:rPr>
              <a:t>letargia</a:t>
            </a:r>
          </a:p>
          <a:p>
            <a:pPr lvl="0">
              <a:buFontTx/>
              <a:buChar char="-"/>
            </a:pPr>
            <a:r>
              <a:rPr lang="pt-PT" sz="2000" dirty="0" smtClean="0">
                <a:solidFill>
                  <a:srgbClr val="000000"/>
                </a:solidFill>
              </a:rPr>
              <a:t>Promover cuidados afectivos dos pais;</a:t>
            </a:r>
          </a:p>
          <a:p>
            <a:pPr lvl="0">
              <a:buFontTx/>
              <a:buChar char="-"/>
            </a:pPr>
            <a:r>
              <a:rPr lang="pt-PT" sz="2000" dirty="0" smtClean="0">
                <a:solidFill>
                  <a:srgbClr val="000000"/>
                </a:solidFill>
              </a:rPr>
              <a:t>Encorajar os pais a participarem nos cuidados logo que se sintam capazes de lidar com a situação</a:t>
            </a:r>
          </a:p>
          <a:p>
            <a:pPr marL="0" lvl="0" indent="0"/>
            <a:endParaRPr lang="pt-PT" sz="2000" dirty="0">
              <a:solidFill>
                <a:srgbClr val="000000"/>
              </a:solidFill>
            </a:endParaRPr>
          </a:p>
          <a:p>
            <a:pPr lvl="0">
              <a:buFontTx/>
              <a:buChar char="-"/>
            </a:pPr>
            <a:endParaRPr lang="pt-PT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pt-PT" sz="1800" dirty="0" smtClean="0">
                <a:solidFill>
                  <a:srgbClr val="FF0000"/>
                </a:solidFill>
              </a:rPr>
              <a:t>ATENÇÃO : RISCO ACRESCIDO DE ALERGIA  AO LATEX</a:t>
            </a:r>
          </a:p>
          <a:p>
            <a:pPr lvl="0">
              <a:buFontTx/>
              <a:buChar char="-"/>
            </a:pPr>
            <a:endParaRPr lang="pt-PT" dirty="0">
              <a:solidFill>
                <a:srgbClr val="000000"/>
              </a:solidFill>
            </a:endParaRPr>
          </a:p>
          <a:p>
            <a:pPr lvl="0">
              <a:buFontTx/>
              <a:buChar char="-"/>
            </a:pPr>
            <a:endParaRPr lang="pt-PT" dirty="0" smtClean="0">
              <a:solidFill>
                <a:srgbClr val="000000"/>
              </a:solidFill>
            </a:endParaRPr>
          </a:p>
          <a:p>
            <a:pPr lvl="0">
              <a:buFontTx/>
              <a:buChar char="-"/>
            </a:pPr>
            <a:endParaRPr lang="pt-PT" dirty="0">
              <a:solidFill>
                <a:srgbClr val="000000"/>
              </a:solidFill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8873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755576" y="980728"/>
            <a:ext cx="7560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PT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2400" b="1" dirty="0" smtClean="0">
                <a:cs typeface="Arial" pitchFamily="34" charset="0"/>
              </a:rPr>
              <a:t>A via de infeção mais comum é por disseminação vascular a partir de um foco localizado noutra região</a:t>
            </a:r>
          </a:p>
          <a:p>
            <a:pPr algn="just">
              <a:buFont typeface="Arial" pitchFamily="34" charset="0"/>
              <a:buChar char="•"/>
            </a:pPr>
            <a:endParaRPr lang="pt-PT" sz="2400" b="1" dirty="0" smtClean="0"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PT" sz="2400" b="1" dirty="0" smtClean="0">
                <a:cs typeface="Arial" pitchFamily="34" charset="0"/>
              </a:rPr>
              <a:t>A meningite </a:t>
            </a:r>
            <a:r>
              <a:rPr lang="pt-PT" sz="2400" b="1" dirty="0" err="1" smtClean="0">
                <a:cs typeface="Arial" pitchFamily="34" charset="0"/>
              </a:rPr>
              <a:t>vírica</a:t>
            </a:r>
            <a:r>
              <a:rPr lang="pt-PT" sz="2400" b="1" dirty="0" smtClean="0">
                <a:cs typeface="Arial" pitchFamily="34" charset="0"/>
              </a:rPr>
              <a:t> é a mais frequente e a bacteriana é a mais grave, podendo mesmo ser fatal, pelo que constitui uma emergência médica.</a:t>
            </a:r>
          </a:p>
          <a:p>
            <a:pPr algn="just"/>
            <a:endParaRPr lang="pt-PT" sz="2400" b="1" dirty="0" smtClean="0">
              <a:cs typeface="Arial" pitchFamily="34" charset="0"/>
            </a:endParaRPr>
          </a:p>
          <a:p>
            <a:pPr algn="just">
              <a:buNone/>
            </a:pPr>
            <a:r>
              <a:rPr lang="pt-PT" sz="2400" b="1" dirty="0" smtClean="0">
                <a:cs typeface="Arial" pitchFamily="34" charset="0"/>
              </a:rPr>
              <a:t>Nota: A meningite é de notificação obrigatória</a:t>
            </a:r>
            <a:endParaRPr lang="pt-PT" sz="2400" b="1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</a:t>
            </a:r>
            <a:r>
              <a:rPr lang="pt-PT" dirty="0">
                <a:latin typeface="Arial" pitchFamily="34" charset="0"/>
                <a:cs typeface="Arial" pitchFamily="34" charset="0"/>
              </a:rPr>
              <a:t>MENINGITE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2" y="1700808"/>
            <a:ext cx="7520940" cy="3579849"/>
          </a:xfrm>
        </p:spPr>
        <p:txBody>
          <a:bodyPr>
            <a:normAutofit/>
          </a:bodyPr>
          <a:lstStyle/>
          <a:p>
            <a:r>
              <a:rPr lang="pt-PT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Manifestações </a:t>
            </a:r>
          </a:p>
          <a:p>
            <a:endParaRPr lang="pt-PT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PT" sz="2000" b="1" dirty="0">
                <a:latin typeface="Arial" pitchFamily="34" charset="0"/>
                <a:cs typeface="Arial" pitchFamily="34" charset="0"/>
              </a:rPr>
              <a:t>febre, náuseas ou vómitos</a:t>
            </a:r>
          </a:p>
          <a:p>
            <a:pPr>
              <a:buFontTx/>
              <a:buChar char="-"/>
            </a:pP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Cefaleia</a:t>
            </a:r>
            <a:r>
              <a:rPr lang="pt-PT" sz="2000" b="1" dirty="0">
                <a:latin typeface="Arial" pitchFamily="34" charset="0"/>
                <a:cs typeface="Arial" pitchFamily="34" charset="0"/>
              </a:rPr>
              <a:t>, rigidez ou dor do pescoço, </a:t>
            </a: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irritabilidade, prostração</a:t>
            </a:r>
            <a:endParaRPr lang="pt-PT" sz="20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PT" sz="2000" b="1" dirty="0">
                <a:latin typeface="Arial" pitchFamily="34" charset="0"/>
                <a:cs typeface="Arial" pitchFamily="34" charset="0"/>
              </a:rPr>
              <a:t>intolerância à luz ou ao barulho, </a:t>
            </a:r>
            <a:endParaRPr lang="pt-PT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sonolência-torpor-coma</a:t>
            </a:r>
            <a:r>
              <a:rPr lang="pt-PT" sz="2000" b="1" dirty="0">
                <a:latin typeface="Arial" pitchFamily="34" charset="0"/>
                <a:cs typeface="Arial" pitchFamily="34" charset="0"/>
              </a:rPr>
              <a:t>, convulsões</a:t>
            </a:r>
            <a:endParaRPr lang="pt-PT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abaulamento </a:t>
            </a:r>
            <a:r>
              <a:rPr lang="pt-PT" sz="2000" b="1" dirty="0">
                <a:latin typeface="Arial" pitchFamily="34" charset="0"/>
                <a:cs typeface="Arial" pitchFamily="34" charset="0"/>
              </a:rPr>
              <a:t>da fontanela nos lactentes </a:t>
            </a: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pt-PT" sz="2000" b="1" dirty="0" smtClean="0">
                <a:latin typeface="Arial" pitchFamily="34" charset="0"/>
                <a:cs typeface="Arial" pitchFamily="34" charset="0"/>
              </a:rPr>
              <a:t>sinais </a:t>
            </a:r>
            <a:r>
              <a:rPr lang="pt-PT" sz="2000" b="1" dirty="0">
                <a:latin typeface="Arial" pitchFamily="34" charset="0"/>
                <a:cs typeface="Arial" pitchFamily="34" charset="0"/>
              </a:rPr>
              <a:t>meníngeos;</a:t>
            </a:r>
          </a:p>
        </p:txBody>
      </p:sp>
    </p:spTree>
    <p:extLst>
      <p:ext uri="{BB962C8B-B14F-4D97-AF65-F5344CB8AC3E}">
        <p14:creationId xmlns:p14="http://schemas.microsoft.com/office/powerpoint/2010/main" val="1027135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052736"/>
            <a:ext cx="8496944" cy="2808312"/>
          </a:xfrm>
          <a:noFill/>
        </p:spPr>
        <p:txBody>
          <a:bodyPr>
            <a:no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t-PT" sz="2000" b="0" kern="0" dirty="0" smtClean="0">
                <a:solidFill>
                  <a:srgbClr val="000000"/>
                </a:solidFill>
                <a:latin typeface="+mj-lt"/>
              </a:rPr>
              <a:t>Rigidez </a:t>
            </a:r>
            <a:r>
              <a:rPr lang="pt-PT" sz="2000" b="0" kern="0" dirty="0">
                <a:solidFill>
                  <a:srgbClr val="000000"/>
                </a:solidFill>
                <a:latin typeface="+mj-lt"/>
              </a:rPr>
              <a:t>da nuca</a:t>
            </a:r>
            <a:r>
              <a:rPr lang="pt-PT" sz="2000" b="0" kern="0" dirty="0" smtClean="0">
                <a:solidFill>
                  <a:srgbClr val="000000"/>
                </a:solidFill>
                <a:latin typeface="+mj-lt"/>
              </a:rPr>
              <a:t>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pt-PT" sz="1400" b="0" kern="0" dirty="0">
              <a:solidFill>
                <a:srgbClr val="000000"/>
              </a:solidFill>
              <a:latin typeface="+mj-lt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t-PT" sz="2000" b="0" kern="0" dirty="0">
                <a:solidFill>
                  <a:srgbClr val="000000"/>
                </a:solidFill>
                <a:latin typeface="+mj-lt"/>
              </a:rPr>
              <a:t>Sinal de </a:t>
            </a:r>
            <a:r>
              <a:rPr lang="pt-PT" sz="2000" b="0" kern="0" dirty="0" err="1" smtClean="0">
                <a:solidFill>
                  <a:srgbClr val="000000"/>
                </a:solidFill>
                <a:latin typeface="+mj-lt"/>
              </a:rPr>
              <a:t>Brudzinski</a:t>
            </a:r>
            <a:r>
              <a:rPr lang="pt-PT" sz="2000" b="0" kern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pt-PT" sz="2000" b="0" kern="0" dirty="0">
                <a:solidFill>
                  <a:srgbClr val="000000"/>
                </a:solidFill>
                <a:latin typeface="+mj-lt"/>
              </a:rPr>
              <a:t>(em </a:t>
            </a:r>
            <a:r>
              <a:rPr lang="pt-PT" sz="2000" b="0" kern="0" dirty="0" smtClean="0">
                <a:solidFill>
                  <a:srgbClr val="000000"/>
                </a:solidFill>
                <a:latin typeface="+mj-lt"/>
              </a:rPr>
              <a:t>decúbito </a:t>
            </a:r>
            <a:r>
              <a:rPr lang="pt-PT" sz="2000" b="0" kern="0" dirty="0">
                <a:solidFill>
                  <a:srgbClr val="000000"/>
                </a:solidFill>
                <a:latin typeface="+mj-lt"/>
              </a:rPr>
              <a:t>dorsal, </a:t>
            </a:r>
            <a:r>
              <a:rPr lang="pt-PT" sz="2000" b="0" kern="0" dirty="0" smtClean="0">
                <a:solidFill>
                  <a:srgbClr val="000000"/>
                </a:solidFill>
                <a:latin typeface="+mj-lt"/>
              </a:rPr>
              <a:t>a flexão da </a:t>
            </a:r>
            <a:r>
              <a:rPr lang="pt-PT" sz="2000" b="0" kern="0" dirty="0">
                <a:solidFill>
                  <a:srgbClr val="000000"/>
                </a:solidFill>
                <a:latin typeface="+mj-lt"/>
              </a:rPr>
              <a:t>nuca provoca flexão </a:t>
            </a:r>
            <a:r>
              <a:rPr lang="pt-PT" sz="2000" b="0" kern="0" dirty="0" smtClean="0">
                <a:solidFill>
                  <a:srgbClr val="000000"/>
                </a:solidFill>
                <a:latin typeface="+mj-lt"/>
              </a:rPr>
              <a:t>involuntária dos joelhos).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pt-PT" sz="1200" b="0" kern="0" dirty="0">
              <a:solidFill>
                <a:srgbClr val="000000"/>
              </a:solidFill>
              <a:latin typeface="+mj-lt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t-PT" sz="2000" b="0" kern="0" dirty="0">
                <a:solidFill>
                  <a:srgbClr val="000000"/>
                </a:solidFill>
                <a:latin typeface="+mj-lt"/>
              </a:rPr>
              <a:t>Sinal de </a:t>
            </a:r>
            <a:r>
              <a:rPr lang="pt-PT" sz="2000" b="0" kern="0" dirty="0" err="1" smtClean="0">
                <a:solidFill>
                  <a:srgbClr val="000000"/>
                </a:solidFill>
                <a:latin typeface="+mj-lt"/>
              </a:rPr>
              <a:t>Kerning</a:t>
            </a:r>
            <a:r>
              <a:rPr lang="pt-PT" sz="2000" b="0" kern="0" dirty="0" smtClean="0">
                <a:solidFill>
                  <a:srgbClr val="000000"/>
                </a:solidFill>
                <a:latin typeface="+mj-lt"/>
              </a:rPr>
              <a:t> (contractura </a:t>
            </a:r>
            <a:r>
              <a:rPr lang="pt-PT" sz="2000" b="0" kern="0" dirty="0">
                <a:solidFill>
                  <a:srgbClr val="000000"/>
                </a:solidFill>
                <a:latin typeface="+mj-lt"/>
              </a:rPr>
              <a:t>dolorosa ao fazer a flexão da coxa sobre a bacia, </a:t>
            </a:r>
            <a:r>
              <a:rPr lang="pt-PT" sz="2000" b="0" kern="0" dirty="0" smtClean="0">
                <a:solidFill>
                  <a:srgbClr val="000000"/>
                </a:solidFill>
                <a:latin typeface="+mj-lt"/>
              </a:rPr>
              <a:t>seguida de extensão do membro.)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</a:pPr>
            <a:endParaRPr lang="pt-PT" sz="1100" b="0" kern="0" dirty="0">
              <a:solidFill>
                <a:srgbClr val="000000"/>
              </a:solidFill>
              <a:latin typeface="+mj-lt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pt-PT" sz="2000" b="0" kern="0" dirty="0">
                <a:solidFill>
                  <a:srgbClr val="000000"/>
                </a:solidFill>
                <a:latin typeface="+mj-lt"/>
              </a:rPr>
              <a:t>Sinal de Tripé (criança sentada, o dorso rígido obriga a apoiar-se nas mãos).</a:t>
            </a:r>
          </a:p>
          <a:p>
            <a:pPr algn="just">
              <a:buNone/>
            </a:pPr>
            <a:r>
              <a:rPr lang="pt-PT" sz="2000" dirty="0" smtClean="0">
                <a:latin typeface="Arial Black" pitchFamily="34" charset="0"/>
              </a:rPr>
              <a:t>                   </a:t>
            </a:r>
            <a:endParaRPr lang="pt-PT" sz="2000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73932"/>
            <a:ext cx="3167914" cy="253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37112"/>
            <a:ext cx="3096344" cy="248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547664" y="404664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kern="0" dirty="0" smtClean="0">
                <a:solidFill>
                  <a:srgbClr val="FF0000"/>
                </a:solidFill>
                <a:latin typeface="Arial"/>
              </a:rPr>
              <a:t>Sinais meníngeos</a:t>
            </a:r>
            <a:endParaRPr lang="pt-PT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7504" y="764704"/>
            <a:ext cx="9144000" cy="2532856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P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Mais comuns:</a:t>
            </a:r>
          </a:p>
          <a:p>
            <a:pPr>
              <a:lnSpc>
                <a:spcPct val="150000"/>
              </a:lnSpc>
            </a:pPr>
            <a:r>
              <a:rPr lang="pt-P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Meningite 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meningocócica, causada por </a:t>
            </a:r>
            <a:r>
              <a:rPr lang="pt-PT" sz="1800" dirty="0" err="1">
                <a:latin typeface="Arial" panose="020B0604020202020204" pitchFamily="34" charset="0"/>
                <a:cs typeface="Arial" panose="020B0604020202020204" pitchFamily="34" charset="0"/>
              </a:rPr>
              <a:t>Neisseria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800" dirty="0" err="1">
                <a:latin typeface="Arial" panose="020B0604020202020204" pitchFamily="34" charset="0"/>
                <a:cs typeface="Arial" panose="020B0604020202020204" pitchFamily="34" charset="0"/>
              </a:rPr>
              <a:t>meningitidis</a:t>
            </a:r>
            <a:r>
              <a:rPr lang="pt-P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pt-P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Meningite 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pneumocócica, </a:t>
            </a:r>
            <a:r>
              <a:rPr lang="pt-P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causada 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pt-PT" sz="1800" dirty="0" err="1">
                <a:latin typeface="Arial" panose="020B0604020202020204" pitchFamily="34" charset="0"/>
                <a:cs typeface="Arial" panose="020B0604020202020204" pitchFamily="34" charset="0"/>
              </a:rPr>
              <a:t>Streptococcus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800" dirty="0" err="1">
                <a:latin typeface="Arial" panose="020B0604020202020204" pitchFamily="34" charset="0"/>
                <a:cs typeface="Arial" panose="020B0604020202020204" pitchFamily="34" charset="0"/>
              </a:rPr>
              <a:t>pneumoniae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P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meningite 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provocada </a:t>
            </a:r>
            <a:r>
              <a:rPr lang="pt-P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pt-PT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Haemophilus</a:t>
            </a:r>
            <a:r>
              <a:rPr lang="pt-P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800" dirty="0" err="1">
                <a:latin typeface="Arial" panose="020B0604020202020204" pitchFamily="34" charset="0"/>
                <a:cs typeface="Arial" panose="020B0604020202020204" pitchFamily="34" charset="0"/>
              </a:rPr>
              <a:t>influenzae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 tipo </a:t>
            </a:r>
            <a:r>
              <a:rPr lang="pt-P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 (</a:t>
            </a:r>
            <a:r>
              <a:rPr lang="pt-PT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Hib</a:t>
            </a:r>
            <a:r>
              <a:rPr lang="pt-P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é hoje </a:t>
            </a:r>
            <a:r>
              <a:rPr lang="pt-P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rara, 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facto que resulta da introdução no </a:t>
            </a:r>
            <a:r>
              <a:rPr lang="pt-P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PNV </a:t>
            </a:r>
            <a:r>
              <a:rPr lang="pt-PT" sz="1800" dirty="0">
                <a:latin typeface="Arial" panose="020B0604020202020204" pitchFamily="34" charset="0"/>
                <a:cs typeface="Arial" panose="020B0604020202020204" pitchFamily="34" charset="0"/>
              </a:rPr>
              <a:t>da vacina </a:t>
            </a:r>
            <a:r>
              <a:rPr lang="pt-PT" sz="1800" dirty="0" err="1">
                <a:latin typeface="Arial" panose="020B0604020202020204" pitchFamily="34" charset="0"/>
                <a:cs typeface="Arial" panose="020B0604020202020204" pitchFamily="34" charset="0"/>
              </a:rPr>
              <a:t>HibTiter</a:t>
            </a:r>
            <a:r>
              <a:rPr lang="pt-PT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PT" sz="800" dirty="0" smtClean="0">
                <a:latin typeface="Arial Black" pitchFamily="34" charset="0"/>
              </a:rPr>
              <a:t>         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267744" y="260648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>
                <a:solidFill>
                  <a:srgbClr val="FF0000"/>
                </a:solidFill>
              </a:rPr>
              <a:t>MENINGITE BACTERIANA</a:t>
            </a:r>
            <a:endParaRPr lang="pt-PT" sz="2400" dirty="0">
              <a:solidFill>
                <a:srgbClr val="FF0000"/>
              </a:solidFill>
            </a:endParaRPr>
          </a:p>
        </p:txBody>
      </p:sp>
      <p:sp>
        <p:nvSpPr>
          <p:cNvPr id="4" name="Marcador de Posição de Conteúdo 2"/>
          <p:cNvSpPr txBox="1">
            <a:spLocks/>
          </p:cNvSpPr>
          <p:nvPr/>
        </p:nvSpPr>
        <p:spPr>
          <a:xfrm>
            <a:off x="251520" y="2996952"/>
            <a:ext cx="8495928" cy="37444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pt-PT" sz="1800" dirty="0" smtClean="0">
              <a:latin typeface="Arial Black" pitchFamily="34" charset="0"/>
            </a:endParaRPr>
          </a:p>
          <a:p>
            <a:pPr>
              <a:buFont typeface="Arial" pitchFamily="34" charset="0"/>
              <a:buNone/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PT" sz="1900" u="sng" dirty="0" smtClean="0">
                <a:latin typeface="+mj-lt"/>
                <a:cs typeface="Arial" pitchFamily="34" charset="0"/>
              </a:rPr>
              <a:t>Avaliação diagnóstica</a:t>
            </a:r>
          </a:p>
          <a:p>
            <a:r>
              <a:rPr lang="pt-PT" sz="1900" dirty="0" smtClean="0">
                <a:latin typeface="+mj-lt"/>
              </a:rPr>
              <a:t>Punção lombar, hemocultura, cultura de secreções nariz e garganta</a:t>
            </a:r>
            <a:endParaRPr lang="pt-PT" sz="1900" i="1" dirty="0" smtClean="0">
              <a:latin typeface="+mj-lt"/>
            </a:endParaRPr>
          </a:p>
          <a:p>
            <a:pPr algn="just">
              <a:buFont typeface="Arial" pitchFamily="34" charset="0"/>
              <a:buNone/>
            </a:pPr>
            <a:r>
              <a:rPr lang="pt-PT" sz="1900" dirty="0" smtClean="0">
                <a:latin typeface="+mj-lt"/>
              </a:rPr>
              <a:t>          </a:t>
            </a:r>
          </a:p>
          <a:p>
            <a:pPr algn="just">
              <a:buFont typeface="Arial" pitchFamily="34" charset="0"/>
              <a:buNone/>
            </a:pPr>
            <a:r>
              <a:rPr lang="pt-PT" sz="1900" dirty="0" smtClean="0">
                <a:latin typeface="+mj-lt"/>
              </a:rPr>
              <a:t> </a:t>
            </a:r>
            <a:r>
              <a:rPr lang="pt-PT" sz="1900" u="sng" dirty="0" smtClean="0">
                <a:latin typeface="+mj-lt"/>
              </a:rPr>
              <a:t>Tratamento</a:t>
            </a:r>
            <a:r>
              <a:rPr lang="pt-PT" sz="1900" dirty="0" smtClean="0">
                <a:latin typeface="+mj-lt"/>
              </a:rPr>
              <a:t> </a:t>
            </a:r>
          </a:p>
          <a:p>
            <a:pPr algn="just"/>
            <a:endParaRPr lang="pt-PT" sz="1900" dirty="0" smtClean="0">
              <a:latin typeface="+mj-lt"/>
            </a:endParaRPr>
          </a:p>
          <a:p>
            <a:pPr algn="just"/>
            <a:r>
              <a:rPr lang="pt-PT" sz="1900" dirty="0" smtClean="0">
                <a:latin typeface="+mj-lt"/>
              </a:rPr>
              <a:t>Antibioterapia (</a:t>
            </a:r>
            <a:r>
              <a:rPr lang="pt-PT" sz="1900" dirty="0" err="1" smtClean="0">
                <a:latin typeface="+mj-lt"/>
              </a:rPr>
              <a:t>ceftriaxone</a:t>
            </a:r>
            <a:r>
              <a:rPr lang="pt-PT" sz="1900" dirty="0" smtClean="0">
                <a:latin typeface="+mj-lt"/>
              </a:rPr>
              <a:t> e </a:t>
            </a:r>
            <a:r>
              <a:rPr lang="pt-PT" sz="1900" dirty="0" err="1" smtClean="0">
                <a:latin typeface="+mj-lt"/>
              </a:rPr>
              <a:t>ampicilina</a:t>
            </a:r>
            <a:r>
              <a:rPr lang="pt-PT" sz="1900" dirty="0" smtClean="0">
                <a:latin typeface="+mj-lt"/>
              </a:rPr>
              <a:t>);</a:t>
            </a:r>
          </a:p>
          <a:p>
            <a:pPr algn="just"/>
            <a:r>
              <a:rPr lang="pt-PT" sz="1900" dirty="0" smtClean="0">
                <a:latin typeface="+mj-lt"/>
              </a:rPr>
              <a:t>Na meningite meningocócica é indicado </a:t>
            </a:r>
            <a:r>
              <a:rPr lang="pt-PT" sz="1900" dirty="0" err="1" smtClean="0">
                <a:latin typeface="+mj-lt"/>
              </a:rPr>
              <a:t>rifampicina</a:t>
            </a:r>
            <a:r>
              <a:rPr lang="pt-PT" sz="1900" dirty="0" smtClean="0">
                <a:latin typeface="+mj-lt"/>
              </a:rPr>
              <a:t> por 2 dias nas pessoas que contactaram com a criança</a:t>
            </a:r>
          </a:p>
          <a:p>
            <a:pPr algn="just"/>
            <a:endParaRPr lang="pt-PT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24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120680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pt-PT" sz="1800" dirty="0" smtClean="0">
                <a:latin typeface="Arial Black" pitchFamily="34" charset="0"/>
              </a:rPr>
              <a:t> </a:t>
            </a:r>
            <a:r>
              <a:rPr lang="pt-PT" sz="2400" dirty="0" smtClean="0">
                <a:solidFill>
                  <a:srgbClr val="FF0000"/>
                </a:solidFill>
              </a:rPr>
              <a:t>MENINGITE NÃO – BACTERIANA</a:t>
            </a:r>
          </a:p>
          <a:p>
            <a:pPr>
              <a:buNone/>
            </a:pPr>
            <a:endParaRPr lang="pt-PT" sz="2400" dirty="0" smtClean="0">
              <a:solidFill>
                <a:srgbClr val="FF0000"/>
              </a:solidFill>
            </a:endParaRPr>
          </a:p>
          <a:p>
            <a:r>
              <a:rPr lang="pt-PT" sz="2100" dirty="0" smtClean="0"/>
              <a:t>Causada por diversos agentes especialmente virais </a:t>
            </a:r>
          </a:p>
          <a:p>
            <a:pPr algn="just"/>
            <a:r>
              <a:rPr lang="pt-PT" sz="2100" dirty="0" smtClean="0"/>
              <a:t>Frequente/ associada a outras doenças (herpes, sarampo, leucemia);</a:t>
            </a:r>
          </a:p>
          <a:p>
            <a:pPr algn="just"/>
            <a:endParaRPr lang="pt-PT" sz="2100" dirty="0"/>
          </a:p>
          <a:p>
            <a:pPr algn="just">
              <a:buNone/>
            </a:pPr>
            <a:r>
              <a:rPr lang="pt-PT" sz="2100" dirty="0" smtClean="0"/>
              <a:t>Manifestações: </a:t>
            </a:r>
          </a:p>
          <a:p>
            <a:pPr algn="just"/>
            <a:endParaRPr lang="pt-PT" sz="2100" dirty="0" smtClean="0"/>
          </a:p>
          <a:p>
            <a:pPr algn="just"/>
            <a:r>
              <a:rPr lang="pt-PT" sz="2100" dirty="0" smtClean="0"/>
              <a:t>inicio súbito ou gradual, </a:t>
            </a:r>
          </a:p>
          <a:p>
            <a:pPr algn="just"/>
            <a:r>
              <a:rPr lang="pt-PT" sz="2100" dirty="0" smtClean="0"/>
              <a:t>cefaleia, febre, astenia, náuseas, vómitos, dor torácica e nas pernas e sinais meníngeos, mas estado geral conservado. </a:t>
            </a:r>
          </a:p>
          <a:p>
            <a:pPr algn="just"/>
            <a:r>
              <a:rPr lang="pt-PT" sz="2100" dirty="0" smtClean="0"/>
              <a:t>Exantema maculopapular pode coexistir. </a:t>
            </a:r>
          </a:p>
          <a:p>
            <a:pPr algn="just"/>
            <a:r>
              <a:rPr lang="pt-PT" sz="2100" dirty="0" smtClean="0"/>
              <a:t>Os sintomas regridem espontaneamente dentro de 3 a 10 dias, sem efeitos residuais.</a:t>
            </a:r>
            <a:endParaRPr lang="pt-PT" sz="2100" dirty="0"/>
          </a:p>
        </p:txBody>
      </p:sp>
    </p:spTree>
    <p:extLst>
      <p:ext uri="{BB962C8B-B14F-4D97-AF65-F5344CB8AC3E}">
        <p14:creationId xmlns:p14="http://schemas.microsoft.com/office/powerpoint/2010/main" val="324543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764704"/>
            <a:ext cx="4644008" cy="5616624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pt-PT" sz="1800" dirty="0" smtClean="0">
                <a:latin typeface="Arial Black" pitchFamily="34" charset="0"/>
              </a:rPr>
              <a:t>		</a:t>
            </a:r>
          </a:p>
          <a:p>
            <a:endParaRPr lang="pt-PT" sz="1800" dirty="0" smtClean="0">
              <a:latin typeface="Arial Black" pitchFamily="34" charset="0"/>
            </a:endParaRPr>
          </a:p>
          <a:p>
            <a:pPr algn="just"/>
            <a:r>
              <a:rPr lang="pt-PT" sz="2000" dirty="0" smtClean="0">
                <a:latin typeface="+mj-lt"/>
              </a:rPr>
              <a:t>Diagnóstico diferencial: PL sendo que o LCR apresenta aumento de linfócitos;  </a:t>
            </a:r>
          </a:p>
          <a:p>
            <a:pPr algn="just"/>
            <a:endParaRPr lang="pt-PT" sz="2000" dirty="0">
              <a:latin typeface="+mj-lt"/>
            </a:endParaRPr>
          </a:p>
          <a:p>
            <a:pPr marL="0" indent="0" algn="just">
              <a:buNone/>
            </a:pPr>
            <a:r>
              <a:rPr lang="pt-PT" sz="2000" dirty="0" smtClean="0">
                <a:latin typeface="+mj-lt"/>
              </a:rPr>
              <a:t>   </a:t>
            </a:r>
          </a:p>
          <a:p>
            <a:pPr algn="just"/>
            <a:r>
              <a:rPr lang="pt-PT" sz="2000" dirty="0" smtClean="0">
                <a:latin typeface="+mj-lt"/>
              </a:rPr>
              <a:t>Tratamento: Sintomático e antivíricos</a:t>
            </a:r>
            <a:r>
              <a:rPr lang="pt-PT" sz="2000" dirty="0">
                <a:latin typeface="+mj-lt"/>
              </a:rPr>
              <a:t>. </a:t>
            </a:r>
            <a:r>
              <a:rPr lang="pt-PT" sz="2000" dirty="0" smtClean="0">
                <a:latin typeface="+mj-lt"/>
              </a:rPr>
              <a:t>A </a:t>
            </a:r>
            <a:r>
              <a:rPr lang="pt-PT" sz="2000" dirty="0">
                <a:latin typeface="+mj-lt"/>
              </a:rPr>
              <a:t>punção lombar diminui as cefaleias e os vómitos. A hospitalização justifica-se pela persistência dos vómitos </a:t>
            </a:r>
            <a:endParaRPr lang="pt-PT" sz="2000" dirty="0" smtClean="0">
              <a:latin typeface="+mj-lt"/>
            </a:endParaRPr>
          </a:p>
          <a:p>
            <a:pPr algn="just"/>
            <a:endParaRPr lang="pt-PT" sz="2000" dirty="0">
              <a:latin typeface="+mj-lt"/>
            </a:endParaRPr>
          </a:p>
          <a:p>
            <a:pPr algn="just"/>
            <a:r>
              <a:rPr lang="pt-PT" sz="2000" dirty="0" smtClean="0">
                <a:latin typeface="+mj-lt"/>
              </a:rPr>
              <a:t> Prognóstico: bom</a:t>
            </a:r>
            <a:r>
              <a:rPr lang="pt-PT" sz="1800" dirty="0" smtClean="0">
                <a:latin typeface="+mj-lt"/>
              </a:rPr>
              <a:t>	</a:t>
            </a:r>
            <a:r>
              <a:rPr lang="pt-PT" dirty="0" smtClean="0">
                <a:latin typeface="Arial Black" pitchFamily="34" charset="0"/>
              </a:rPr>
              <a:t>        </a:t>
            </a:r>
            <a:endParaRPr lang="pt-PT" dirty="0">
              <a:latin typeface="Arial Black" pitchFamily="34" charset="0"/>
            </a:endParaRPr>
          </a:p>
        </p:txBody>
      </p:sp>
      <p:pic>
        <p:nvPicPr>
          <p:cNvPr id="36866" name="Picture 2" descr="http://www.manualmerck.net/images/thumbnail/p_39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59039"/>
            <a:ext cx="3349628" cy="5565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720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2993</TotalTime>
  <Words>1437</Words>
  <Application>Microsoft Office PowerPoint</Application>
  <PresentationFormat>Apresentação no Ecrã (4:3)</PresentationFormat>
  <Paragraphs>398</Paragraphs>
  <Slides>35</Slides>
  <Notes>31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35</vt:i4>
      </vt:variant>
    </vt:vector>
  </HeadingPairs>
  <TitlesOfParts>
    <vt:vector size="41" baseType="lpstr">
      <vt:lpstr>Arial</vt:lpstr>
      <vt:lpstr>Arial Black</vt:lpstr>
      <vt:lpstr>Bernard MT Condensed</vt:lpstr>
      <vt:lpstr>Calibri</vt:lpstr>
      <vt:lpstr>Wingdings</vt:lpstr>
      <vt:lpstr>Tema do Office</vt:lpstr>
      <vt:lpstr>AFECÇÕES DO SISTEMA NERVOSO CENTRAL NA CRIANÇA </vt:lpstr>
      <vt:lpstr>AFECÇÕES DO SISTEMA NERVOSO CENTRAL NA CRIANÇA</vt:lpstr>
      <vt:lpstr>Apresentação do PowerPoint</vt:lpstr>
      <vt:lpstr>Apresentação do PowerPoint</vt:lpstr>
      <vt:lpstr> MENINGITE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AFECÇÕES DO SISTEMA NERVOSO CENTRAL NA CRIANÇA</vt:lpstr>
      <vt:lpstr>AFECÇÕES DO SISTEMA NERVOSO CENTRAL NA CRIANÇA</vt:lpstr>
      <vt:lpstr>AFECÇÕES DO SISTEMA NERVOSO CENTRAL NA CRIANÇA</vt:lpstr>
      <vt:lpstr>AFECÇÕES DO SISTEMA NERVOSO CENTRAL NA CRIANÇA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ESPINHA BÍFIDA</vt:lpstr>
      <vt:lpstr>ESPINHA BÍFIDA / CATEGORIZAÇÃO</vt:lpstr>
      <vt:lpstr>ESPINHA BÍFIDA</vt:lpstr>
      <vt:lpstr>Apresentação do PowerPoint</vt:lpstr>
      <vt:lpstr>Apresentação do PowerPoint</vt:lpstr>
      <vt:lpstr>Mielomeningocelo</vt:lpstr>
      <vt:lpstr>ESPINHA BÍFIDA CÍSTICA</vt:lpstr>
      <vt:lpstr>Intervenções de enfermagem </vt:lpstr>
      <vt:lpstr>Intervenções de enfermagem </vt:lpstr>
    </vt:vector>
  </TitlesOfParts>
  <Company>ESEnfC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AFECÇÕES DO SISTEMA NERVOSO CENTRAL NA CRIANÇA </dc:title>
  <dc:creator>Regina</dc:creator>
  <cp:lastModifiedBy>mlomba</cp:lastModifiedBy>
  <cp:revision>184</cp:revision>
  <cp:lastPrinted>2015-11-30T12:47:16Z</cp:lastPrinted>
  <dcterms:created xsi:type="dcterms:W3CDTF">2011-10-20T14:03:32Z</dcterms:created>
  <dcterms:modified xsi:type="dcterms:W3CDTF">2016-12-11T00:28:02Z</dcterms:modified>
</cp:coreProperties>
</file>