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  <p:sldMasterId id="2147483765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7" r:id="rId8"/>
    <p:sldMasterId id="2147484804" r:id="rId9"/>
  </p:sldMasterIdLst>
  <p:notesMasterIdLst>
    <p:notesMasterId r:id="rId62"/>
  </p:notesMasterIdLst>
  <p:handoutMasterIdLst>
    <p:handoutMasterId r:id="rId63"/>
  </p:handoutMasterIdLst>
  <p:sldIdLst>
    <p:sldId id="297" r:id="rId10"/>
    <p:sldId id="319" r:id="rId11"/>
    <p:sldId id="302" r:id="rId12"/>
    <p:sldId id="257" r:id="rId13"/>
    <p:sldId id="258" r:id="rId14"/>
    <p:sldId id="260" r:id="rId15"/>
    <p:sldId id="303" r:id="rId16"/>
    <p:sldId id="304" r:id="rId17"/>
    <p:sldId id="305" r:id="rId18"/>
    <p:sldId id="294" r:id="rId19"/>
    <p:sldId id="290" r:id="rId20"/>
    <p:sldId id="306" r:id="rId21"/>
    <p:sldId id="291" r:id="rId22"/>
    <p:sldId id="307" r:id="rId23"/>
    <p:sldId id="296" r:id="rId24"/>
    <p:sldId id="308" r:id="rId25"/>
    <p:sldId id="293" r:id="rId26"/>
    <p:sldId id="309" r:id="rId27"/>
    <p:sldId id="320" r:id="rId28"/>
    <p:sldId id="261" r:id="rId29"/>
    <p:sldId id="311" r:id="rId30"/>
    <p:sldId id="312" r:id="rId31"/>
    <p:sldId id="262" r:id="rId32"/>
    <p:sldId id="263" r:id="rId33"/>
    <p:sldId id="313" r:id="rId34"/>
    <p:sldId id="314" r:id="rId35"/>
    <p:sldId id="267" r:id="rId36"/>
    <p:sldId id="268" r:id="rId37"/>
    <p:sldId id="265" r:id="rId38"/>
    <p:sldId id="266" r:id="rId39"/>
    <p:sldId id="269" r:id="rId40"/>
    <p:sldId id="270" r:id="rId41"/>
    <p:sldId id="315" r:id="rId42"/>
    <p:sldId id="273" r:id="rId43"/>
    <p:sldId id="321" r:id="rId44"/>
    <p:sldId id="275" r:id="rId45"/>
    <p:sldId id="272" r:id="rId46"/>
    <p:sldId id="322" r:id="rId47"/>
    <p:sldId id="336" r:id="rId48"/>
    <p:sldId id="330" r:id="rId49"/>
    <p:sldId id="331" r:id="rId50"/>
    <p:sldId id="333" r:id="rId51"/>
    <p:sldId id="323" r:id="rId52"/>
    <p:sldId id="316" r:id="rId53"/>
    <p:sldId id="325" r:id="rId54"/>
    <p:sldId id="326" r:id="rId55"/>
    <p:sldId id="327" r:id="rId56"/>
    <p:sldId id="328" r:id="rId57"/>
    <p:sldId id="329" r:id="rId58"/>
    <p:sldId id="285" r:id="rId59"/>
    <p:sldId id="299" r:id="rId60"/>
    <p:sldId id="300" r:id="rId61"/>
  </p:sldIdLst>
  <p:sldSz cx="9144000" cy="6858000" type="screen4x3"/>
  <p:notesSz cx="6794500" cy="99314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285" autoAdjust="0"/>
  </p:normalViewPr>
  <p:slideViewPr>
    <p:cSldViewPr>
      <p:cViewPr varScale="1">
        <p:scale>
          <a:sx n="54" d="100"/>
          <a:sy n="54" d="100"/>
        </p:scale>
        <p:origin x="2102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496" y="0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pt-PT"/>
              <a:t>Dionísia Loreto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829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496" y="9433829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fld id="{4AEBFD2E-271E-432D-B5C6-FB35455093BE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3308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0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pt-PT"/>
              <a:t>Dionísia Loreto</a:t>
            </a:r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16914"/>
            <a:ext cx="5436208" cy="446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de texto do modelo global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829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33829"/>
            <a:ext cx="2944486" cy="4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fld id="{A86AED17-6359-4374-B8F1-6314BB54136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302714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556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F8045AE-1042-4CD4-9EF2-694978B9BBD4}" type="slidenum">
              <a:rPr lang="pt-PT" altLang="pt-PT" smtClean="0">
                <a:latin typeface="Arial" charset="0"/>
              </a:rPr>
              <a:pPr eaLnBrk="1" hangingPunct="1"/>
              <a:t>1</a:t>
            </a:fld>
            <a:endParaRPr lang="pt-PT" altLang="pt-PT" smtClean="0">
              <a:latin typeface="Arial" charset="0"/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eaLnBrk="1" hangingPunct="1">
              <a:defRPr/>
            </a:pPr>
            <a:endParaRPr lang="pt-PT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0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659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82F88DD-AC49-4ABB-AA5B-48DF47C019D3}" type="slidenum">
              <a:rPr lang="pt-BR" altLang="pt-PT" smtClean="0"/>
              <a:pPr eaLnBrk="1" hangingPunct="1"/>
              <a:t>12</a:t>
            </a:fld>
            <a:endParaRPr lang="pt-BR" altLang="pt-PT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64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AF04A7B-5861-470F-AC94-3446A6E8FAB5}" type="slidenum">
              <a:rPr lang="pt-PT" altLang="pt-PT" smtClean="0">
                <a:latin typeface="Arial" charset="0"/>
              </a:rPr>
              <a:pPr eaLnBrk="1" hangingPunct="1"/>
              <a:t>13</a:t>
            </a:fld>
            <a:endParaRPr lang="pt-PT" altLang="pt-PT" smtClean="0">
              <a:latin typeface="Arial" charset="0"/>
            </a:endParaRPr>
          </a:p>
        </p:txBody>
      </p:sp>
      <p:sp>
        <p:nvSpPr>
          <p:cNvPr id="164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4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t-PT" altLang="pt-PT" sz="10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04BD20F-8779-4518-B1C9-401ED0345B50}" type="slidenum">
              <a:rPr lang="pt-BR" altLang="pt-PT" smtClean="0"/>
              <a:pPr eaLnBrk="1" hangingPunct="1"/>
              <a:t>14</a:t>
            </a:fld>
            <a:endParaRPr lang="pt-BR" altLang="pt-PT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6352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7158B24-6E3E-4019-8059-27390FD97698}" type="slidenum">
              <a:rPr lang="pt-BR" altLang="pt-PT" smtClean="0"/>
              <a:pPr eaLnBrk="1" hangingPunct="1"/>
              <a:t>16</a:t>
            </a:fld>
            <a:endParaRPr lang="pt-BR" altLang="pt-PT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679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066545-79F6-4477-AAFE-82F133E36DB3}" type="slidenum">
              <a:rPr lang="pt-PT" altLang="pt-PT" smtClean="0">
                <a:latin typeface="Arial" charset="0"/>
              </a:rPr>
              <a:pPr eaLnBrk="1" hangingPunct="1"/>
              <a:t>17</a:t>
            </a:fld>
            <a:endParaRPr lang="pt-PT" altLang="pt-PT" smtClean="0">
              <a:latin typeface="Arial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8963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68964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68965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2B16177-291D-45D6-93D6-450FBF50F8C9}" type="slidenum">
              <a:rPr lang="pt-PT" altLang="pt-PT" smtClean="0">
                <a:latin typeface="Arial" charset="0"/>
              </a:rPr>
              <a:pPr eaLnBrk="1" hangingPunct="1"/>
              <a:t>18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577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5667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smtClean="0"/>
          </a:p>
        </p:txBody>
      </p:sp>
      <p:sp>
        <p:nvSpPr>
          <p:cNvPr id="156676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56677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39C36E8-299F-4463-B166-440B63653C5F}" type="slidenum">
              <a:rPr lang="pt-PT" altLang="pt-PT" smtClean="0">
                <a:latin typeface="Arial" charset="0"/>
              </a:rPr>
              <a:pPr eaLnBrk="1" hangingPunct="1"/>
              <a:t>2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097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998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69988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69989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38C09F0-3BB0-4C97-86F6-BF8D5A69AE0C}" type="slidenum">
              <a:rPr lang="pt-PT" altLang="pt-PT" smtClean="0">
                <a:latin typeface="Arial" charset="0"/>
              </a:rPr>
              <a:pPr eaLnBrk="1" hangingPunct="1"/>
              <a:t>21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1599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1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4E39EBD-2A98-47EB-A944-C24F38D066BD}" type="slidenum">
              <a:rPr lang="pt-PT" altLang="pt-PT" smtClean="0">
                <a:latin typeface="Arial" charset="0"/>
              </a:rPr>
              <a:pPr eaLnBrk="1" hangingPunct="1"/>
              <a:t>23</a:t>
            </a:fld>
            <a:endParaRPr lang="pt-PT" altLang="pt-PT" smtClean="0">
              <a:latin typeface="Arial" charset="0"/>
            </a:endParaRPr>
          </a:p>
        </p:txBody>
      </p:sp>
      <p:sp>
        <p:nvSpPr>
          <p:cNvPr id="171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1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203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72036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2037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7E4732B-51F7-4CBC-9350-59AD9FBD2597}" type="slidenum">
              <a:rPr lang="pt-PT" altLang="pt-PT" smtClean="0">
                <a:latin typeface="Arial" charset="0"/>
              </a:rPr>
              <a:pPr eaLnBrk="1" hangingPunct="1"/>
              <a:t>24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3059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73060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3061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1368B54-4815-44B5-9CD1-538825360C22}" type="slidenum">
              <a:rPr lang="pt-PT" altLang="pt-PT" smtClean="0">
                <a:latin typeface="Arial" charset="0"/>
              </a:rPr>
              <a:pPr eaLnBrk="1" hangingPunct="1"/>
              <a:t>25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4083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74084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4085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DE87874-588E-4614-B265-6996298DFE99}" type="slidenum">
              <a:rPr lang="pt-PT" altLang="pt-PT" smtClean="0">
                <a:latin typeface="Arial" charset="0"/>
              </a:rPr>
              <a:pPr eaLnBrk="1" hangingPunct="1"/>
              <a:t>26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2503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5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CBB9AA2-00C9-47A8-B1DB-A7B4188F9388}" type="slidenum">
              <a:rPr lang="pt-PT" altLang="pt-PT" smtClean="0">
                <a:latin typeface="Arial" charset="0"/>
              </a:rPr>
              <a:pPr eaLnBrk="1" hangingPunct="1"/>
              <a:t>28</a:t>
            </a:fld>
            <a:endParaRPr lang="pt-PT" altLang="pt-PT" smtClean="0">
              <a:latin typeface="Arial" charset="0"/>
            </a:endParaRPr>
          </a:p>
        </p:txBody>
      </p:sp>
      <p:sp>
        <p:nvSpPr>
          <p:cNvPr id="175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7179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9D5CD26-80E0-45C4-96BA-638E464AEC0B}" type="slidenum">
              <a:rPr lang="pt-BR" altLang="pt-PT" smtClean="0"/>
              <a:pPr eaLnBrk="1" hangingPunct="1"/>
              <a:t>3</a:t>
            </a:fld>
            <a:endParaRPr lang="pt-BR" altLang="pt-PT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0785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2123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0415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4414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613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dirty="0" smtClean="0"/>
          </a:p>
        </p:txBody>
      </p:sp>
      <p:sp>
        <p:nvSpPr>
          <p:cNvPr id="176132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6133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7FDB7ED-52C1-4AF1-9F44-466862928EAE}" type="slidenum">
              <a:rPr lang="pt-PT" altLang="pt-PT" smtClean="0">
                <a:latin typeface="Arial" charset="0"/>
              </a:rPr>
              <a:pPr eaLnBrk="1" hangingPunct="1"/>
              <a:t>34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3993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9256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715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dirty="0" smtClean="0"/>
          </a:p>
        </p:txBody>
      </p:sp>
      <p:sp>
        <p:nvSpPr>
          <p:cNvPr id="177156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77157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81D1F00-4651-4659-ADE3-4583E2E7940B}" type="slidenum">
              <a:rPr lang="pt-PT" altLang="pt-PT" smtClean="0">
                <a:latin typeface="Arial" charset="0"/>
              </a:rPr>
              <a:pPr eaLnBrk="1" hangingPunct="1"/>
              <a:t>37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93789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6060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944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BFB50B10-8417-48F5-8CE1-8DAE81B57BEE}" type="slidenum">
              <a:rPr lang="pt-BR" altLang="pt-PT" smtClean="0"/>
              <a:pPr eaLnBrk="1" hangingPunct="1"/>
              <a:t>40</a:t>
            </a:fld>
            <a:endParaRPr lang="pt-BR" altLang="pt-PT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9B1DA39-767C-4EBD-80A4-BF9E01787227}" type="slidenum">
              <a:rPr lang="pt-BR" altLang="pt-PT" smtClean="0"/>
              <a:pPr eaLnBrk="1" hangingPunct="1"/>
              <a:t>41</a:t>
            </a:fld>
            <a:endParaRPr lang="pt-BR" altLang="pt-PT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95E8EDE-45E7-4F26-A5E4-E43CA8ED1189}" type="slidenum">
              <a:rPr lang="pt-BR" altLang="pt-PT" smtClean="0"/>
              <a:pPr eaLnBrk="1" hangingPunct="1"/>
              <a:t>42</a:t>
            </a:fld>
            <a:endParaRPr lang="pt-BR" altLang="pt-PT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08025"/>
            <a:ext cx="5048250" cy="37861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606" y="4729238"/>
            <a:ext cx="4971289" cy="44935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PT" altLang="pt-P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67020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19760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1602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65073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5200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922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8125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81252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81253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071D3AE-AAE0-4FC1-96B4-420FA801A8CB}" type="slidenum">
              <a:rPr lang="pt-PT" altLang="pt-PT" smtClean="0">
                <a:latin typeface="Arial" charset="0"/>
              </a:rPr>
              <a:pPr eaLnBrk="1" hangingPunct="1"/>
              <a:t>49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58723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58724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58725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155A212-48FB-4D74-91EA-33D2E967CFA2}" type="slidenum">
              <a:rPr lang="pt-PT" altLang="pt-PT" smtClean="0">
                <a:latin typeface="Arial" charset="0"/>
              </a:rPr>
              <a:pPr eaLnBrk="1" hangingPunct="1"/>
              <a:t>5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04165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8227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82276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82277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D929C6D-AEA4-4ABA-9830-1A10CA5B6C45}" type="slidenum">
              <a:rPr lang="pt-PT" altLang="pt-PT" smtClean="0">
                <a:latin typeface="Arial" charset="0"/>
              </a:rPr>
              <a:pPr eaLnBrk="1" hangingPunct="1"/>
              <a:t>51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Dionísia Loreto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6AED17-6359-4374-B8F1-6314BB54136A}" type="slidenum">
              <a:rPr lang="pt-PT" smtClean="0"/>
              <a:pPr>
                <a:defRPr/>
              </a:pPr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89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59747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59748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59749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ACBC223-AFCB-4D4D-B7EE-F1E4CCC00AFE}" type="slidenum">
              <a:rPr lang="pt-PT" altLang="pt-PT" smtClean="0">
                <a:latin typeface="Arial" charset="0"/>
              </a:rPr>
              <a:pPr eaLnBrk="1" hangingPunct="1"/>
              <a:t>6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077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/>
          </a:p>
        </p:txBody>
      </p:sp>
      <p:sp>
        <p:nvSpPr>
          <p:cNvPr id="160772" name="Marcador de Posição da Data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smtClean="0">
                <a:latin typeface="Arial" charset="0"/>
              </a:rPr>
              <a:t>Dionísia Loreto</a:t>
            </a:r>
          </a:p>
        </p:txBody>
      </p:sp>
      <p:sp>
        <p:nvSpPr>
          <p:cNvPr id="160773" name="Marcador de Posição do Número do Diapositivo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E5FD2E8-CC76-4B9D-94B2-F205CE9BBF87}" type="slidenum">
              <a:rPr lang="pt-PT" altLang="pt-PT" smtClean="0">
                <a:latin typeface="Arial" charset="0"/>
              </a:rPr>
              <a:pPr eaLnBrk="1" hangingPunct="1"/>
              <a:t>7</a:t>
            </a:fld>
            <a:endParaRPr lang="pt-PT" altLang="pt-P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85BA5E7-EA33-4AB5-AC7C-4174DB2FDF94}" type="slidenum">
              <a:rPr lang="pt-BR" altLang="pt-PT" smtClean="0"/>
              <a:pPr eaLnBrk="1" hangingPunct="1"/>
              <a:t>8</a:t>
            </a:fld>
            <a:endParaRPr lang="pt-BR" altLang="pt-PT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16872" indent="-275720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02881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44033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985185" indent="-220576" defTabSz="95583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26338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867490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08642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749794" indent="-220576" defTabSz="9558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C383CB2-5909-4B82-AC4B-A536F69C7A90}" type="slidenum">
              <a:rPr lang="pt-BR" altLang="pt-PT" smtClean="0"/>
              <a:pPr eaLnBrk="1" hangingPunct="1"/>
              <a:t>9</a:t>
            </a:fld>
            <a:endParaRPr lang="pt-BR" altLang="pt-PT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970ED2B-2BBE-47D0-9297-944993B20D5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94917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AE01825-88F1-4DCF-9F86-A4000687F57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3196147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26A85-805C-4616-9BE8-E0B57E2A25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5365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CED2D-51B8-47B6-8827-CC31E48BFDD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174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30BBEB-2C25-4015-A459-E033FA2975F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5477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4D63EA5-38A9-4153-A35C-42FFC458477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491215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FCE5A8E-1AA8-459A-866C-3F5FA706402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6734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52AA42C-1003-4E12-89BC-95AFB2EF762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883936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24B0CCA-1D24-4003-A72B-F4A68B8FF56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5125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AEB95F2-97E8-4EAC-B74D-3B1494C8493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1957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6747450-7AB7-409E-A24C-32650685A22B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49560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A33F21F-E9B8-4B3C-895E-4CC7E9A4BF4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08741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C95AFEF-CF6C-4746-B547-2BE67542376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448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E95D16F-ABB2-4797-B966-74B683AF80F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83334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864BE0C-4416-478F-8D1C-B4D4DEF7BF7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125442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DBEE04C-294A-417C-AADA-E00ED0ADE8A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023931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66091DB-9A16-4C90-9D93-FFC20B29BB0B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4016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3267B2C-2C50-41D1-A499-7283A58909BB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37167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D33F55D-BF2A-43C0-B921-706A68A75E41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099409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18A2D91-EAF8-4EE3-965E-083058DF174B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49369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78A1F70-ACB6-4AB1-9FDD-5C8C43AE722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68301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5D6AE96-C983-4D11-BEDF-52AE72DB58C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03548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0A65D41-27AA-4FA1-8860-CA213F30CE8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05520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E50C050-EACE-4AC2-A011-56E8D45559B1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8724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67390E9-7E44-4DC7-B7EF-670FD6012CF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93632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F143566-691E-4333-AAF9-750D51B645D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00588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6CE5F25-4538-4929-9C06-57A82245E24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039210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AE325AA-9C26-4CAC-9C20-199E53F0461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926874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75B265F-DFC4-47E7-AA32-21F07F445EB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98797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1B30D60-5622-45E6-BE9C-5906C525506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05648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BC76216-CC72-48D8-810A-ECC654809E8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64539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E1371DE-B052-4120-90D9-B5B55D2FDE1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93985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F4F5EEB-22A3-4BC2-AA63-BFE54AF514E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05379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4BABAFD-5906-4725-928D-19BCB69B564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44063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9867247-B10C-41E1-B4FC-E9F79422E8D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12501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359B3D6-673E-4FEE-B8A8-439D9C327FC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121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93E9377-B2AF-4EBC-8623-40540441954B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113808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563742E-17F9-4A16-94FC-2447705FBDD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355692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2349FAB-BF68-4098-84E7-74D73A14338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8593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0C59A8F-5D20-4FC8-BD73-490EA480067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2954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28EBAD4-CD73-4430-8AC0-22D2D63170B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98409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F6E57CE-78E4-4D8E-9D2C-2FAE2F414C0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69676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A2983B8-2CF2-4FB3-B6C8-C06EE5AA290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8675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6AE1BC7-9CEA-4FDF-8B87-D2B26345810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161864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6656062-CAD7-417F-8949-7BF96F41D09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26324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7ED1177-1507-44D1-A37F-D506E4B989F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5463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609F524-34D8-4A06-AE62-7A2316317A4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58118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82A9632-35D8-4947-B20F-9CCC8EA534D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72658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F6AF65C-F6F0-453B-BF1E-42B1B0B4BD6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64032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EFAB5CA-E98D-4139-A6E8-628A1D00895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91000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6D3DDF8-61B7-4580-8DA3-F3864CDB090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43536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B20F8B5-CFC1-4F36-AB64-02BE4B5733C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95445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C327176-0708-484B-A08A-F74FC9B25D4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219935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3F463BC-22B4-4F1E-A610-87758AC3938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38878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20F2D86-128F-4DC6-8C77-0B4468A3242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99928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DD35D42-0431-404A-B02C-8139574CE79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70290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1881579-6D13-4BE4-9D8D-AA9409D3E1A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99661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35FAA01-3112-4EBA-8264-72BEDADEED8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19849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29A25F0-7BB0-44A8-9F29-05532E9AF7E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4869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90226AC-7F51-4F2A-A787-0A212D8082B1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578828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50EBF37-BF8C-4DCB-8594-753EB848852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74973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8859C1D-6CA5-4DE5-97EE-C7173DD9C8F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26352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7495ADD-D309-48EF-BB42-39A51E50C3A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875867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78F25AE-DDAC-46FC-8112-A6D3079C8C1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185403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6BB6425-6312-4783-8F90-35A3A8A1A5F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04874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BC5FB5B-BB9C-4713-8089-1B41FDF3D77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415310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A69CEBD-8836-41C6-B884-8CF0B74C68E1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086157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50F3C03-97B2-443C-A018-B2F3C9A745F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48126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E3D6C6-FC34-42FA-86C1-424E4C43C59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380912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2131913-CE34-4B66-9DEF-32BA6E52B8F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84546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785D975-138C-46B2-818B-B4F593B5809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76915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0FF8DFF-DFC0-44C2-ACD6-67E208AD621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691144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0756AF1-20E8-4FBA-B6CF-48B0E47C6A4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42120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F981AFE-8C8B-4684-BACA-F4DACB39E4F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1564575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7F02A50-FFC9-4C9B-B3B3-E2437AE0EB8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88217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BCA86D1-3092-4B3D-A716-AF582947FAC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861586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C40C3B8-48DF-4EC5-999E-2729F84AA09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6287127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pt-PT" altLang="en-US" noProof="0" smtClean="0"/>
              <a:t>Clique para editar o estilo do título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pt-PT" altLang="en-US" noProof="0" smtClean="0"/>
              <a:t>Faça clique para editar o estilo do subtítulo do modelo global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725C6F3-DBC2-4EC6-B3FA-17847C42B56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036837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23CDEBA-A58A-4E01-B14C-68BAF856D33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33600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0E046CE-BC6E-47ED-BD3A-9C5AEF7A49D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7404530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F2E9BA1-CC8B-4594-B439-931C0FE3845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57345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D3C2E37-45FC-4D00-B793-ED362B64D719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4166651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B3A93F5-27B0-40E2-86D0-8D000127BB7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114880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BB49D73-8F74-4297-9DDC-5D3E1C2788C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56086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E520402-0BBC-4F61-8913-683D2106867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4501904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B8FB338-E5FD-44E4-A39D-1A84B0CCE1B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58684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5DE1316-3150-4773-9F59-E94265444B5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68874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FBBE2F1-20B2-43A4-BE64-4F57C476418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0675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2EADB1E-6E1E-4F91-B5AE-68C4CF12EE4A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92097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99AC1-64CB-4369-BF30-99E84477D18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759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A99BCAA-9AB6-4D24-B5E8-92FF85BF5AFB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910917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AFD45-8E02-445B-9163-23977A3F734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59016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04F7C-CB24-47B2-950E-77C9EEEA454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8823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F725D-240B-4825-96CD-C54FDFEF144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12029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5C96-725D-4E71-B766-3DC2BDCD876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6014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49016-4E76-44EF-8104-EF45F3CD839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1475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AA0C3-DAD1-4C18-B123-16BEC7F9C2C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32557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4B320-8DD5-4568-AF3F-99242725264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3794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B866E-944C-4D67-8737-E5E984C4820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86649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72D1-89F0-499F-8CCA-452E5B70E43E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1912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2C696-44EC-4641-945C-DCEC2CBE8FF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843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027F0C3-6847-44D3-8BA6-C9DEF1705AF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2057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58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59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0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1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2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3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5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6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7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8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69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0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2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3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4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5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6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7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8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9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0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1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2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3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4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5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6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7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0" r:id="rId1"/>
    <p:sldLayoutId id="2147485681" r:id="rId2"/>
    <p:sldLayoutId id="2147485682" r:id="rId3"/>
    <p:sldLayoutId id="2147485683" r:id="rId4"/>
    <p:sldLayoutId id="2147485684" r:id="rId5"/>
    <p:sldLayoutId id="2147485685" r:id="rId6"/>
    <p:sldLayoutId id="2147485686" r:id="rId7"/>
    <p:sldLayoutId id="2147485687" r:id="rId8"/>
    <p:sldLayoutId id="2147485688" r:id="rId9"/>
    <p:sldLayoutId id="2147485689" r:id="rId10"/>
    <p:sldLayoutId id="214748569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F91D575-40D9-4786-95DF-28BF80FA0E7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308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8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1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1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1" r:id="rId1"/>
    <p:sldLayoutId id="2147485692" r:id="rId2"/>
    <p:sldLayoutId id="2147485693" r:id="rId3"/>
    <p:sldLayoutId id="2147485694" r:id="rId4"/>
    <p:sldLayoutId id="2147485695" r:id="rId5"/>
    <p:sldLayoutId id="2147485696" r:id="rId6"/>
    <p:sldLayoutId id="2147485697" r:id="rId7"/>
    <p:sldLayoutId id="2147485698" r:id="rId8"/>
    <p:sldLayoutId id="2147485699" r:id="rId9"/>
    <p:sldLayoutId id="2147485700" r:id="rId10"/>
    <p:sldLayoutId id="214748570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4D612C7-73BA-4EC2-816C-71B0EAB4B9A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0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1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2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3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3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3" r:id="rId2"/>
    <p:sldLayoutId id="2147485704" r:id="rId3"/>
    <p:sldLayoutId id="2147485705" r:id="rId4"/>
    <p:sldLayoutId id="2147485706" r:id="rId5"/>
    <p:sldLayoutId id="2147485707" r:id="rId6"/>
    <p:sldLayoutId id="2147485708" r:id="rId7"/>
    <p:sldLayoutId id="2147485709" r:id="rId8"/>
    <p:sldLayoutId id="2147485710" r:id="rId9"/>
    <p:sldLayoutId id="2147485711" r:id="rId10"/>
    <p:sldLayoutId id="214748571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36BEE42-8F7B-40A8-849D-96A100B3256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3" r:id="rId1"/>
    <p:sldLayoutId id="2147485714" r:id="rId2"/>
    <p:sldLayoutId id="2147485715" r:id="rId3"/>
    <p:sldLayoutId id="2147485716" r:id="rId4"/>
    <p:sldLayoutId id="2147485717" r:id="rId5"/>
    <p:sldLayoutId id="2147485718" r:id="rId6"/>
    <p:sldLayoutId id="2147485719" r:id="rId7"/>
    <p:sldLayoutId id="2147485720" r:id="rId8"/>
    <p:sldLayoutId id="2147485721" r:id="rId9"/>
    <p:sldLayoutId id="2147485722" r:id="rId10"/>
    <p:sldLayoutId id="214748572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859DE40-669B-4CB0-BC1C-49542F251FD6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4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062F6E2-2C4E-40EA-A494-07F640303C3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5" r:id="rId1"/>
    <p:sldLayoutId id="2147485736" r:id="rId2"/>
    <p:sldLayoutId id="2147485737" r:id="rId3"/>
    <p:sldLayoutId id="2147485738" r:id="rId4"/>
    <p:sldLayoutId id="2147485739" r:id="rId5"/>
    <p:sldLayoutId id="2147485740" r:id="rId6"/>
    <p:sldLayoutId id="2147485741" r:id="rId7"/>
    <p:sldLayoutId id="2147485742" r:id="rId8"/>
    <p:sldLayoutId id="2147485743" r:id="rId9"/>
    <p:sldLayoutId id="2147485744" r:id="rId10"/>
    <p:sldLayoutId id="214748574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7A65946-93CA-4D8F-BA21-8080E6DFD1E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820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0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1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2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3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3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6" r:id="rId1"/>
    <p:sldLayoutId id="2147485747" r:id="rId2"/>
    <p:sldLayoutId id="2147485748" r:id="rId3"/>
    <p:sldLayoutId id="2147485749" r:id="rId4"/>
    <p:sldLayoutId id="2147485750" r:id="rId5"/>
    <p:sldLayoutId id="2147485751" r:id="rId6"/>
    <p:sldLayoutId id="2147485752" r:id="rId7"/>
    <p:sldLayoutId id="2147485753" r:id="rId8"/>
    <p:sldLayoutId id="2147485754" r:id="rId9"/>
    <p:sldLayoutId id="2147485755" r:id="rId10"/>
    <p:sldLayoutId id="214748575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de texto do modelo global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AA8FEC4-9056-485E-B46E-094064589AB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922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2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2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2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2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3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5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5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5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5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5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PT" altLang="pt-PT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7" r:id="rId1"/>
    <p:sldLayoutId id="2147485758" r:id="rId2"/>
    <p:sldLayoutId id="2147485759" r:id="rId3"/>
    <p:sldLayoutId id="2147485760" r:id="rId4"/>
    <p:sldLayoutId id="2147485761" r:id="rId5"/>
    <p:sldLayoutId id="2147485762" r:id="rId6"/>
    <p:sldLayoutId id="2147485763" r:id="rId7"/>
    <p:sldLayoutId id="2147485764" r:id="rId8"/>
    <p:sldLayoutId id="2147485765" r:id="rId9"/>
    <p:sldLayoutId id="2147485766" r:id="rId10"/>
    <p:sldLayoutId id="214748576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smtClean="0"/>
              <a:t>Clique para editar o estilo</a:t>
            </a:r>
          </a:p>
        </p:txBody>
      </p:sp>
      <p:sp>
        <p:nvSpPr>
          <p:cNvPr id="9219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smtClean="0"/>
              <a:t>Clique para editar os estilos</a:t>
            </a:r>
          </a:p>
          <a:p>
            <a:pPr lvl="1"/>
            <a:r>
              <a:rPr lang="pt-PT" altLang="pt-PT" smtClean="0"/>
              <a:t>Segundo nível</a:t>
            </a:r>
          </a:p>
          <a:p>
            <a:pPr lvl="2"/>
            <a:r>
              <a:rPr lang="pt-PT" altLang="pt-PT" smtClean="0"/>
              <a:t>Terceiro nível</a:t>
            </a:r>
          </a:p>
          <a:p>
            <a:pPr lvl="3"/>
            <a:r>
              <a:rPr lang="pt-PT" altLang="pt-PT" smtClean="0"/>
              <a:t>Quarto nível</a:t>
            </a:r>
          </a:p>
          <a:p>
            <a:pPr lvl="4"/>
            <a:r>
              <a:rPr lang="pt-PT" altLang="pt-PT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F4E59C-2037-454B-81B9-2D36499899B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8" r:id="rId1"/>
    <p:sldLayoutId id="2147485669" r:id="rId2"/>
    <p:sldLayoutId id="2147485670" r:id="rId3"/>
    <p:sldLayoutId id="2147485671" r:id="rId4"/>
    <p:sldLayoutId id="2147485672" r:id="rId5"/>
    <p:sldLayoutId id="2147485673" r:id="rId6"/>
    <p:sldLayoutId id="2147485674" r:id="rId7"/>
    <p:sldLayoutId id="2147485675" r:id="rId8"/>
    <p:sldLayoutId id="2147485676" r:id="rId9"/>
    <p:sldLayoutId id="2147485677" r:id="rId10"/>
    <p:sldLayoutId id="2147485678" r:id="rId11"/>
    <p:sldLayoutId id="2147485768" r:id="rId12"/>
    <p:sldLayoutId id="2147485679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mediweb.com.mx/images/rubeola.jpg&amp;imgrefurl=http://www.mediweb.com.mx/scripts/viewart.php?id=159&amp;h=155&amp;w=211&amp;sz=7&amp;tbnid=KpYzttlDKoIJ:&amp;tbnh=74&amp;tbnw=101&amp;hl=pt-BR&amp;start=2&amp;prev=/images?q=rubeola&amp;svnum=10&amp;hl=pt-BR&amp;lr=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1.jpeg"/><Relationship Id="rId5" Type="http://schemas.openxmlformats.org/officeDocument/2006/relationships/hyperlink" Target="http://images.google.com.br/imgres?imgurl=http://www.rch.org.au/emplibrary/clinicalguide/urticaria1a.jpg&amp;imgrefurl=http://www.rch.org.au/clinicalguide/cpg.cfm?doc_id=5249&amp;h=250&amp;w=200&amp;sz=37&amp;tbnid=j7Lz5U62mm4J:&amp;tbnh=106&amp;tbnw=84&amp;hl=pt-BR&amp;start=6&amp;prev=/images?q=urticaria&amp;svnum=10&amp;hl=pt-BR&amp;lr=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dermis.multimedica.de/bilder/CD85/img0052.jpg&amp;imgrefurl=http://dermis.multimedica.de/doia/image.asp?zugr=p&amp;lang=e&amp;cd=85&amp;nr=52&amp;diagnr=52015&amp;h=324&amp;w=500&amp;sz=29&amp;tbnid=GFoljOFHhdEJ:&amp;tbnh=82&amp;tbnw=127&amp;hl=pt-BR&amp;start=4&amp;prev=/images?q=PAPULOVESICULAR&amp;svnum=10&amp;hl=pt-BR&amp;lr=&amp;sa=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conganat.uninet.edu/ICVHAP/comunic/com075/images/escorbuto2.jpg&amp;imgrefurl=http://conganat.uninet.edu/ICVHAP/comunic/com075/iconogr1.htm&amp;h=252&amp;w=405&amp;sz=76&amp;tbnid=dsTkudXwPh0J:&amp;tbnh=75&amp;tbnw=121&amp;hl=pt-BR&amp;start=3&amp;prev=/images?q=PETEQUIAL+&amp;svnum=10&amp;hl=pt-BR&amp;lr=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pt/imgres?imgurl=http://www.ines.gov.br/ines_livros/3/IMAGE112.GIF&amp;imgrefurl=http://www.ines.gov.br/ines_livros/3/3_003.HTM&amp;h=236&amp;w=236&amp;sz=31&amp;hl=pt-PT&amp;start=5&amp;usg=__sZGQI3c3jPDRwZ8aG38kiYLw3ic=&amp;tbnid=xZYLeSGufZaT1M:&amp;tbnh=109&amp;tbnw=109&amp;prev=/images?q=sarampo&amp;gbv=2&amp;hl=pt-PT&amp;sa=G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.jpeg"/><Relationship Id="rId5" Type="http://schemas.openxmlformats.org/officeDocument/2006/relationships/hyperlink" Target="http://images.google.pt/imgres?imgurl=http://www.cambdf.com.br/Saude/images_saude/rubeola1.jpg&amp;imgrefurl=http://www.cambdf.com.br/Saude/Saude_Rubeola.htm&amp;h=124&amp;w=168&amp;sz=5&amp;hl=pt-PT&amp;start=16&amp;usg=__rfTHkM4kiCprpbGDc4w1O8ynRZY=&amp;tbnid=QOncbeZmAe56DM:&amp;tbnh=73&amp;tbnw=99&amp;prev=/images?q=rubeola&amp;gbv=2&amp;hl=pt-PT&amp;sa=G" TargetMode="Externa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nlm.nih.gov/medlineplus/spanish/ency/images/ency/fullsize/17251.jpg&amp;imgrefurl=http://www.nlm.nih.gov/medlineplus/spanish/ency/esp_imagepages/17251.htm&amp;h=320&amp;w=400&amp;sz=10&amp;tbnid=pkjHOJACAbMJ:&amp;tbnh=96&amp;tbnw=120&amp;hl=pt-BR&amp;start=3&amp;prev=/images?q=rub%C3%A9ola&amp;svnum=10&amp;hl=pt-BR&amp;lr=&amp;sa=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4.png"/><Relationship Id="rId5" Type="http://schemas.openxmlformats.org/officeDocument/2006/relationships/image" Target="http://images.google.com.br/images?q=tbn:pkjHOJACAbMJ:www.nlm.nih.gov/medlineplus/spanish/ency/images/ency/fullsize/17251.jpg" TargetMode="Externa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vacunasaep.org/galeria/sarampion_figura6a.jpg&amp;imgrefurl=http://www.vacunasaep.org/profesionales/sarampion.htm&amp;h=404&amp;w=290&amp;sz=90&amp;tbnid=WyGwNH_XS1IJ:&amp;tbnh=121&amp;tbnw=86&amp;hl=pt-BR&amp;start=2&amp;prev=/images?q=exantema+morbiliforme&amp;svnum=10&amp;hl=pt-BR&amp;lr=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.jpeg"/><Relationship Id="rId5" Type="http://schemas.openxmlformats.org/officeDocument/2006/relationships/hyperlink" Target="http://images.google.com.br/imgres?imgurl=http://webs.satlink.com/usuarios/r/ricar/escarlat.jpg&amp;imgrefurl=http://webs.satlink.com/usuarios/r/ricar/difusas.htm&amp;h=90&amp;w=90&amp;sz=2&amp;tbnid=_Z_nH4pzy6AJ:&amp;tbnh=74&amp;tbnw=74&amp;hl=pt-BR&amp;start=2&amp;prev=/images?q=escarlatiniforme&amp;svnum=10&amp;hl=pt-BR&amp;lr=" TargetMode="Externa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upload.wikimedia.org/wikipedia/commons/a/ac/Amoxicillin_rash_11_hours_after_17th_dose.JPG"/>
          <p:cNvPicPr>
            <a:picLocks noChangeAspect="1" noChangeArrowheads="1"/>
          </p:cNvPicPr>
          <p:nvPr/>
        </p:nvPicPr>
        <p:blipFill>
          <a:blip r:embed="rId3" cstate="print"/>
          <a:srcRect t="26565"/>
          <a:stretch>
            <a:fillRect/>
          </a:stretch>
        </p:blipFill>
        <p:spPr bwMode="auto">
          <a:xfrm>
            <a:off x="2627784" y="1844824"/>
            <a:ext cx="3817082" cy="3981128"/>
          </a:xfrm>
          <a:prstGeom prst="rect">
            <a:avLst/>
          </a:prstGeom>
          <a:noFill/>
        </p:spPr>
      </p:pic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PT" altLang="pt-PT" b="1" dirty="0" smtClean="0"/>
              <a:t>Doenças exantemáticas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288" y="3860800"/>
            <a:ext cx="6400800" cy="1752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PT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PT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PT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PT" sz="2000" b="1" dirty="0" smtClean="0">
                <a:solidFill>
                  <a:schemeClr val="tx1"/>
                </a:solidFill>
              </a:rPr>
              <a:t>Professoras Lurdes Lomba, Regina Amado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PT" sz="2000" b="1" dirty="0" smtClean="0">
                <a:solidFill>
                  <a:schemeClr val="tx1"/>
                </a:solidFill>
              </a:rPr>
              <a:t>2016/2017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692275" y="476250"/>
            <a:ext cx="5837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ENFERMAGEM DE SAÚDE INFANTIL </a:t>
            </a:r>
            <a:r>
              <a:rPr lang="pt-P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</a:t>
            </a:r>
            <a:r>
              <a:rPr lang="pt-PT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PEDIATRIA</a:t>
            </a:r>
            <a:endParaRPr lang="pt-PT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exantema súbit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42978" r="21658" b="8595"/>
          <a:stretch>
            <a:fillRect/>
          </a:stretch>
        </p:blipFill>
        <p:spPr bwMode="auto">
          <a:xfrm>
            <a:off x="2195513" y="1196975"/>
            <a:ext cx="3946525" cy="44148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2627313" y="417513"/>
            <a:ext cx="3322637" cy="457200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Exantema morbiliforme</a:t>
            </a:r>
          </a:p>
        </p:txBody>
      </p:sp>
      <p:sp>
        <p:nvSpPr>
          <p:cNvPr id="110596" name="Text Box 5"/>
          <p:cNvSpPr txBox="1">
            <a:spLocks noChangeArrowheads="1"/>
          </p:cNvSpPr>
          <p:nvPr/>
        </p:nvSpPr>
        <p:spPr bwMode="auto">
          <a:xfrm flipH="1">
            <a:off x="8351838" y="188913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endParaRPr lang="pt-PT" altLang="pt-PT" sz="2400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0597" name="Text Box 9"/>
          <p:cNvSpPr txBox="1">
            <a:spLocks noChangeArrowheads="1"/>
          </p:cNvSpPr>
          <p:nvPr/>
        </p:nvSpPr>
        <p:spPr bwMode="auto">
          <a:xfrm>
            <a:off x="6227763" y="3213100"/>
            <a:ext cx="28813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Áreas com pele livre</a:t>
            </a:r>
          </a:p>
        </p:txBody>
      </p:sp>
      <p:sp>
        <p:nvSpPr>
          <p:cNvPr id="110598" name="Rectangle 10"/>
          <p:cNvSpPr>
            <a:spLocks noChangeArrowheads="1"/>
          </p:cNvSpPr>
          <p:nvPr/>
        </p:nvSpPr>
        <p:spPr bwMode="auto">
          <a:xfrm>
            <a:off x="0" y="573405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400"/>
              <a:t>Fonte: Imagem retirada de aula do Dr. Manuel Salgado (CPEESIP- 2007-2008)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11619" name="Picture 2" descr="Dscf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"/>
          <a:stretch>
            <a:fillRect/>
          </a:stretch>
        </p:blipFill>
        <p:spPr bwMode="auto">
          <a:xfrm>
            <a:off x="4284663" y="981075"/>
            <a:ext cx="4859337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3" descr="Dscf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4284663" cy="675005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Line 4"/>
          <p:cNvSpPr>
            <a:spLocks noChangeShapeType="1"/>
          </p:cNvSpPr>
          <p:nvPr/>
        </p:nvSpPr>
        <p:spPr bwMode="auto">
          <a:xfrm>
            <a:off x="4343400" y="0"/>
            <a:ext cx="0" cy="6858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11622" name="Text Box 5"/>
          <p:cNvSpPr txBox="1">
            <a:spLocks noChangeArrowheads="1"/>
          </p:cNvSpPr>
          <p:nvPr/>
        </p:nvSpPr>
        <p:spPr bwMode="auto">
          <a:xfrm>
            <a:off x="288925" y="239713"/>
            <a:ext cx="86042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Escarlatiniforme = “tipo escarlatina” = exantema difuso, </a:t>
            </a:r>
          </a:p>
          <a:p>
            <a:pPr algn="ctr"/>
            <a:r>
              <a:rPr lang="pt-PT" altLang="pt-PT" sz="2400" b="1">
                <a:solidFill>
                  <a:srgbClr val="3333CC"/>
                </a:solidFill>
                <a:latin typeface="Times New Roman" pitchFamily="18" charset="0"/>
                <a:cs typeface="Arial" charset="0"/>
              </a:rPr>
              <a:t>sem pele livre</a:t>
            </a:r>
            <a:r>
              <a:rPr lang="pt-PT" altLang="pt-PT" sz="2400">
                <a:solidFill>
                  <a:srgbClr val="3333CC"/>
                </a:solidFill>
                <a:latin typeface="Times New Roman" pitchFamily="18" charset="0"/>
                <a:cs typeface="Arial" charset="0"/>
              </a:rPr>
              <a:t>, tipo queimadura do Sol, áspero ao toque, prurido</a:t>
            </a:r>
            <a:endParaRPr lang="en-GB" altLang="pt-PT" sz="2400" b="1">
              <a:solidFill>
                <a:srgbClr val="3333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595313" y="5867400"/>
            <a:ext cx="799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400"/>
              <a:t>Fonte: Imagem retirada de aula do Dr. Manuel Salgado (CPEESIP- 2007-2008</a:t>
            </a:r>
            <a:r>
              <a:rPr lang="pt-PT" altLang="pt-PT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765175"/>
            <a:ext cx="4391025" cy="5178425"/>
          </a:xfrm>
        </p:spPr>
        <p:txBody>
          <a:bodyPr/>
          <a:lstStyle/>
          <a:p>
            <a:pPr algn="just" eaLnBrk="1" hangingPunct="1"/>
            <a:r>
              <a:rPr lang="pt-BR" altLang="pt-PT" sz="2400" b="1" dirty="0" smtClean="0">
                <a:solidFill>
                  <a:srgbClr val="FF0000"/>
                </a:solidFill>
              </a:rPr>
              <a:t>RUBEOLIFORME</a:t>
            </a:r>
            <a:r>
              <a:rPr lang="pt-BR" altLang="pt-PT" sz="2400" dirty="0" smtClean="0">
                <a:solidFill>
                  <a:srgbClr val="FF0000"/>
                </a:solidFill>
              </a:rPr>
              <a:t>:</a:t>
            </a:r>
            <a:r>
              <a:rPr lang="pt-BR" altLang="pt-PT" sz="2400" dirty="0" smtClean="0"/>
              <a:t> semelhante ao morbiliforme, porem de coloração rósea, com pápulas um pouco menores. </a:t>
            </a:r>
          </a:p>
          <a:p>
            <a:pPr algn="just" eaLnBrk="1" hangingPunct="1">
              <a:buNone/>
            </a:pPr>
            <a:r>
              <a:rPr lang="pt-BR" altLang="pt-PT" sz="2400" dirty="0" smtClean="0"/>
              <a:t>      Ex: rubéola</a:t>
            </a:r>
          </a:p>
          <a:p>
            <a:pPr eaLnBrk="1" hangingPunct="1">
              <a:buFont typeface="Wingdings" pitchFamily="2" charset="2"/>
              <a:buNone/>
            </a:pPr>
            <a:endParaRPr lang="pt-BR" altLang="pt-PT" sz="2400" dirty="0" smtClean="0"/>
          </a:p>
          <a:p>
            <a:pPr algn="just" eaLnBrk="1" hangingPunct="1"/>
            <a:r>
              <a:rPr lang="pt-BR" altLang="pt-PT" sz="2400" b="1" dirty="0" smtClean="0">
                <a:solidFill>
                  <a:srgbClr val="FF0000"/>
                </a:solidFill>
              </a:rPr>
              <a:t>URTICARIFORME:</a:t>
            </a:r>
            <a:r>
              <a:rPr lang="pt-BR" altLang="pt-PT" sz="2400" dirty="0" smtClean="0">
                <a:solidFill>
                  <a:srgbClr val="FF0000"/>
                </a:solidFill>
              </a:rPr>
              <a:t> </a:t>
            </a:r>
            <a:r>
              <a:rPr lang="pt-BR" altLang="pt-PT" sz="2400" dirty="0" smtClean="0"/>
              <a:t>erupção papuloeritematosa de contornos irregulares. Típico de reações medicamentosas, alergias, mononucleose e malária</a:t>
            </a:r>
          </a:p>
        </p:txBody>
      </p:sp>
      <p:pic>
        <p:nvPicPr>
          <p:cNvPr id="112643" name="Picture 3" descr="rubeola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692150"/>
            <a:ext cx="3097213" cy="2160588"/>
          </a:xfrm>
        </p:spPr>
      </p:pic>
      <p:pic>
        <p:nvPicPr>
          <p:cNvPr id="112644" name="Picture 4" descr="urticaria1a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3429000"/>
            <a:ext cx="3024188" cy="27368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13667" name="Picture 2" descr="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8330"/>
          <a:stretch>
            <a:fillRect/>
          </a:stretch>
        </p:blipFill>
        <p:spPr bwMode="auto">
          <a:xfrm>
            <a:off x="0" y="0"/>
            <a:ext cx="473233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3" descr="Imagem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7"/>
          <a:stretch>
            <a:fillRect/>
          </a:stretch>
        </p:blipFill>
        <p:spPr bwMode="auto">
          <a:xfrm>
            <a:off x="4591050" y="0"/>
            <a:ext cx="45529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3614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pt-PT" altLang="pt-PT" sz="3600" b="1">
                <a:solidFill>
                  <a:srgbClr val="00FF00"/>
                </a:solidFill>
                <a:latin typeface="Times New Roman" pitchFamily="18" charset="0"/>
                <a:cs typeface="Arial" charset="0"/>
              </a:rPr>
              <a:t>Urticária Aguda</a:t>
            </a:r>
          </a:p>
        </p:txBody>
      </p:sp>
      <p:pic>
        <p:nvPicPr>
          <p:cNvPr id="113670" name="Picture 5" descr="urticaria2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221163"/>
            <a:ext cx="19510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Text Box 6"/>
          <p:cNvSpPr txBox="1">
            <a:spLocks noChangeArrowheads="1"/>
          </p:cNvSpPr>
          <p:nvPr/>
        </p:nvSpPr>
        <p:spPr bwMode="auto">
          <a:xfrm>
            <a:off x="250825" y="5661025"/>
            <a:ext cx="88931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/>
              <a:t>Fonte: Imagem retirada de aula do Dr. Manuel Salgado (CPEESIP- 2007-2008)</a:t>
            </a:r>
          </a:p>
          <a:p>
            <a:pPr eaLnBrk="1" hangingPunct="1">
              <a:spcBef>
                <a:spcPct val="50000"/>
              </a:spcBef>
            </a:pPr>
            <a:endParaRPr lang="pt-PT" alt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762000"/>
          </a:xfrm>
        </p:spPr>
        <p:txBody>
          <a:bodyPr/>
          <a:lstStyle/>
          <a:p>
            <a:pPr eaLnBrk="1" hangingPunct="1"/>
            <a:r>
              <a:rPr lang="pt-BR" altLang="pt-PT" sz="3600" smtClean="0">
                <a:solidFill>
                  <a:srgbClr val="FF0000"/>
                </a:solidFill>
              </a:rPr>
              <a:t>2. EXANTEMA PAPULOVESICULAR</a:t>
            </a:r>
            <a:r>
              <a:rPr lang="pt-BR" altLang="pt-PT" sz="3600" smtClean="0">
                <a:solidFill>
                  <a:srgbClr val="FF0000"/>
                </a:solidFill>
                <a:latin typeface="Garamond" pitchFamily="18" charset="0"/>
              </a:rPr>
              <a:t> 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57338"/>
            <a:ext cx="5046662" cy="46482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altLang="pt-PT" sz="2800" dirty="0" smtClean="0"/>
              <a:t>Presença de pápulas e lesões elementares de conteúdo liquido (vesicular). É comum a transformação de maculo-pápulas em vesículas, vesico-pústulas, pústulas e crostas. Podendo ser localizado (herpes simples e zoster) ou generalizado (varicela, varíola, impetigo).</a:t>
            </a:r>
          </a:p>
        </p:txBody>
      </p:sp>
      <p:pic>
        <p:nvPicPr>
          <p:cNvPr id="114692" name="Picture 4" descr="img005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89138"/>
            <a:ext cx="35909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15715" name="Picture 2" descr="Imagem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244600"/>
            <a:ext cx="4635500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3" descr="varicel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4545013" cy="678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1692275" y="836613"/>
            <a:ext cx="1282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Varicela</a:t>
            </a:r>
          </a:p>
        </p:txBody>
      </p:sp>
      <p:sp>
        <p:nvSpPr>
          <p:cNvPr id="115718" name="Text Box 7"/>
          <p:cNvSpPr txBox="1">
            <a:spLocks noChangeArrowheads="1"/>
          </p:cNvSpPr>
          <p:nvPr/>
        </p:nvSpPr>
        <p:spPr bwMode="auto">
          <a:xfrm>
            <a:off x="3203575" y="228600"/>
            <a:ext cx="2747963" cy="457200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Exantema vesicular</a:t>
            </a:r>
          </a:p>
        </p:txBody>
      </p:sp>
      <p:sp>
        <p:nvSpPr>
          <p:cNvPr id="115719" name="Text Box 8"/>
          <p:cNvSpPr txBox="1">
            <a:spLocks noChangeArrowheads="1"/>
          </p:cNvSpPr>
          <p:nvPr/>
        </p:nvSpPr>
        <p:spPr bwMode="auto">
          <a:xfrm>
            <a:off x="4427538" y="549275"/>
            <a:ext cx="4522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Varicela</a:t>
            </a:r>
          </a:p>
        </p:txBody>
      </p:sp>
      <p:sp>
        <p:nvSpPr>
          <p:cNvPr id="115720" name="Text Box 9"/>
          <p:cNvSpPr txBox="1">
            <a:spLocks noChangeArrowheads="1"/>
          </p:cNvSpPr>
          <p:nvPr/>
        </p:nvSpPr>
        <p:spPr bwMode="auto">
          <a:xfrm>
            <a:off x="539750" y="6165850"/>
            <a:ext cx="8135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>
                <a:solidFill>
                  <a:schemeClr val="bg1"/>
                </a:solidFill>
              </a:rPr>
              <a:t>Fonte: Imagem retirada de aula do Dr. Manuel Salgado (CPEESIP- 2007-2008)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8604250" cy="1143000"/>
          </a:xfrm>
        </p:spPr>
        <p:txBody>
          <a:bodyPr/>
          <a:lstStyle/>
          <a:p>
            <a:pPr eaLnBrk="1" hangingPunct="1"/>
            <a:r>
              <a:rPr lang="pt-BR" altLang="pt-PT" sz="3600" smtClean="0">
                <a:solidFill>
                  <a:srgbClr val="FF0000"/>
                </a:solidFill>
              </a:rPr>
              <a:t>3. EXANTEMA PETEQUIAL OU PURPÚRICO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72816"/>
            <a:ext cx="4695056" cy="45561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pt-BR" altLang="pt-PT" sz="2800" dirty="0" smtClean="0"/>
              <a:t>Alterações vasculares com ou sem distúrbio de plaquetas e de coagulação. Pode estar associado a infecções graves como meningococcemia, septicemia bacteriana, febre purpúrica brasileira, febre maculosa. </a:t>
            </a:r>
          </a:p>
        </p:txBody>
      </p:sp>
      <p:pic>
        <p:nvPicPr>
          <p:cNvPr id="116740" name="Picture 4" descr="escorbuto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31432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 lIns="92075" tIns="46038" rIns="92075" bIns="46038"/>
          <a:lstStyle/>
          <a:p>
            <a:pPr eaLnBrk="1" hangingPunct="1"/>
            <a:r>
              <a:rPr lang="pt-PT" altLang="pt-PT" smtClean="0">
                <a:solidFill>
                  <a:srgbClr val="FF00FF"/>
                </a:solidFill>
                <a:latin typeface="Arial" charset="0"/>
              </a:rPr>
              <a:t>Púrpura</a:t>
            </a:r>
          </a:p>
        </p:txBody>
      </p:sp>
      <p:sp>
        <p:nvSpPr>
          <p:cNvPr id="1177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313"/>
            <a:ext cx="9144000" cy="2016125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pt-PT" altLang="pt-PT" sz="2600" b="1" smtClean="0"/>
              <a:t>Exantema que não desaparece à compressão (digito-pressão)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600" b="1" smtClean="0"/>
              <a:t>Por </a:t>
            </a:r>
            <a:r>
              <a:rPr lang="pt-PT" altLang="pt-PT" sz="2600" b="1" smtClean="0">
                <a:solidFill>
                  <a:srgbClr val="FF00FF"/>
                </a:solidFill>
              </a:rPr>
              <a:t>extravasão sanguínea</a:t>
            </a:r>
            <a:r>
              <a:rPr lang="pt-PT" altLang="pt-PT" sz="2600" b="1" smtClean="0"/>
              <a:t> na pele; palpável ou não</a:t>
            </a:r>
          </a:p>
        </p:txBody>
      </p:sp>
      <p:pic>
        <p:nvPicPr>
          <p:cNvPr id="117764" name="Picture 3" descr="DSCF00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9241" b="22533"/>
          <a:stretch>
            <a:fillRect/>
          </a:stretch>
        </p:blipFill>
        <p:spPr>
          <a:xfrm>
            <a:off x="0" y="2492375"/>
            <a:ext cx="9144000" cy="4000500"/>
          </a:xfrm>
          <a:noFill/>
        </p:spPr>
      </p:pic>
      <p:sp>
        <p:nvSpPr>
          <p:cNvPr id="8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117766" name="Text Box 4"/>
          <p:cNvSpPr txBox="1">
            <a:spLocks noChangeArrowheads="1"/>
          </p:cNvSpPr>
          <p:nvPr/>
        </p:nvSpPr>
        <p:spPr bwMode="auto">
          <a:xfrm>
            <a:off x="1403350" y="6491288"/>
            <a:ext cx="1901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pt-PT" altLang="pt-PT" b="1">
                <a:solidFill>
                  <a:schemeClr val="bg2"/>
                </a:solidFill>
                <a:latin typeface="Garamond" pitchFamily="18" charset="0"/>
                <a:cs typeface="Arial" charset="0"/>
              </a:rPr>
              <a:t>6ª hora de doença</a:t>
            </a:r>
            <a:endParaRPr lang="en-GB" altLang="pt-PT" b="1">
              <a:solidFill>
                <a:schemeClr val="bg2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117767" name="Rectangle 6"/>
          <p:cNvSpPr>
            <a:spLocks noChangeArrowheads="1"/>
          </p:cNvSpPr>
          <p:nvPr/>
        </p:nvSpPr>
        <p:spPr bwMode="auto">
          <a:xfrm>
            <a:off x="1042988" y="5994400"/>
            <a:ext cx="7227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600">
                <a:solidFill>
                  <a:schemeClr val="bg1"/>
                </a:solidFill>
              </a:rPr>
              <a:t>Fonte: Imagem retirada de aula do Dr. Manuel Salgado (CPEESIP- 2007-2008)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 b="1" dirty="0" err="1" smtClean="0">
                <a:solidFill>
                  <a:schemeClr val="folHlink"/>
                </a:solidFill>
              </a:rPr>
              <a:t>Sarampo</a:t>
            </a:r>
            <a:endParaRPr lang="en-US" altLang="pt-PT" b="1" dirty="0" smtClean="0">
              <a:solidFill>
                <a:schemeClr val="folHlink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784725"/>
          </a:xfrm>
        </p:spPr>
        <p:txBody>
          <a:bodyPr rtlCol="0">
            <a:normAutofit fontScale="92500"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Doença</a:t>
            </a:r>
            <a:r>
              <a:rPr lang="en-US" sz="2400" b="1" dirty="0" smtClean="0"/>
              <a:t> viral (</a:t>
            </a:r>
            <a:r>
              <a:rPr lang="en-US" sz="2400" b="1" dirty="0" err="1" smtClean="0"/>
              <a:t>paramyxovírus</a:t>
            </a:r>
            <a:r>
              <a:rPr lang="en-US" sz="2400" b="1" dirty="0" smtClean="0"/>
              <a:t>), </a:t>
            </a:r>
            <a:r>
              <a:rPr lang="en-US" sz="2400" b="1" dirty="0" err="1" smtClean="0"/>
              <a:t>contagiosa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causa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vasculite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generalizada</a:t>
            </a:r>
            <a:endParaRPr lang="en-US" sz="2400" b="1" dirty="0" smtClean="0"/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 smtClean="0"/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Transmissão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pessoa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pessoa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através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secreções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nasofaríngeas</a:t>
            </a:r>
            <a:endParaRPr lang="en-US" sz="2400" b="1" dirty="0" smtClean="0"/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 smtClean="0"/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/>
              <a:t>Tempo de </a:t>
            </a:r>
            <a:r>
              <a:rPr lang="en-US" sz="2400" b="1" dirty="0" err="1" smtClean="0"/>
              <a:t>incubação</a:t>
            </a:r>
            <a:r>
              <a:rPr lang="en-US" sz="2400" b="1" dirty="0" smtClean="0"/>
              <a:t>: 8 a 12 </a:t>
            </a:r>
            <a:r>
              <a:rPr lang="en-US" sz="2400" b="1" dirty="0" err="1" smtClean="0"/>
              <a:t>dias</a:t>
            </a:r>
            <a:endParaRPr lang="en-US" sz="2400" b="1" dirty="0" smtClean="0"/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 smtClean="0"/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Período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transmissão</a:t>
            </a:r>
            <a:r>
              <a:rPr lang="en-US" sz="2400" b="1" dirty="0" smtClean="0"/>
              <a:t>: 4 a 6 </a:t>
            </a:r>
            <a:r>
              <a:rPr lang="en-US" sz="2400" b="1" dirty="0" err="1" smtClean="0"/>
              <a:t>dias</a:t>
            </a:r>
            <a:r>
              <a:rPr lang="en-US" sz="2400" b="1" dirty="0" smtClean="0"/>
              <a:t> antes do </a:t>
            </a:r>
            <a:r>
              <a:rPr lang="en-US" sz="2400" b="1" dirty="0" err="1" smtClean="0"/>
              <a:t>surgimento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exantema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até</a:t>
            </a:r>
            <a:r>
              <a:rPr lang="en-US" sz="2400" b="1" dirty="0" smtClean="0"/>
              <a:t> 4 </a:t>
            </a:r>
            <a:r>
              <a:rPr lang="en-US" sz="2400" b="1" dirty="0" err="1" smtClean="0"/>
              <a:t>dias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após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aparecimento</a:t>
            </a:r>
            <a:endParaRPr lang="en-US" sz="2400" b="1" dirty="0" smtClean="0"/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b="1" dirty="0" err="1" smtClean="0"/>
              <a:t>Isolamento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respiratório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máscara</a:t>
            </a:r>
            <a:r>
              <a:rPr lang="en-US" sz="2000" b="1" dirty="0" smtClean="0"/>
              <a:t>) </a:t>
            </a:r>
            <a:r>
              <a:rPr lang="en-US" sz="2000" b="1" dirty="0" err="1" smtClean="0"/>
              <a:t>até</a:t>
            </a:r>
            <a:r>
              <a:rPr lang="en-US" sz="2000" b="1" dirty="0" smtClean="0"/>
              <a:t> 4 </a:t>
            </a:r>
            <a:r>
              <a:rPr lang="en-US" sz="2000" b="1" dirty="0" err="1" smtClean="0"/>
              <a:t>dias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após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surgimento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exantema</a:t>
            </a:r>
            <a:endParaRPr lang="en-US" sz="2000" b="1" dirty="0" smtClean="0"/>
          </a:p>
          <a:p>
            <a:pPr lvl="1"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sz="2000" b="1" dirty="0" smtClean="0"/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Período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Pródomico</a:t>
            </a:r>
            <a:r>
              <a:rPr lang="en-US" sz="2400" b="1" dirty="0" smtClean="0"/>
              <a:t>: 3 a 5 </a:t>
            </a:r>
            <a:r>
              <a:rPr lang="en-US" sz="2400" b="1" dirty="0" err="1" smtClean="0"/>
              <a:t>dias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Febre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alta</a:t>
            </a:r>
            <a:r>
              <a:rPr lang="en-US" sz="2400" b="1" dirty="0" smtClean="0"/>
              <a:t>, mal-</a:t>
            </a:r>
            <a:r>
              <a:rPr lang="en-US" sz="2400" b="1" dirty="0" err="1" smtClean="0"/>
              <a:t>estar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tosse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seca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conjuntivite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fotofobia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Prostração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intensa</a:t>
            </a:r>
            <a:r>
              <a:rPr lang="en-US" sz="2400" b="1" dirty="0" smtClean="0"/>
              <a:t>. 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569912"/>
          </a:xfrm>
        </p:spPr>
        <p:txBody>
          <a:bodyPr/>
          <a:lstStyle/>
          <a:p>
            <a:pPr algn="ctr" eaLnBrk="1" hangingPunct="1"/>
            <a:r>
              <a:rPr lang="pt-PT" altLang="pt-PT" sz="3200" smtClean="0"/>
              <a:t>SARAMPO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PT" altLang="pt-PT" smtClean="0"/>
          </a:p>
        </p:txBody>
      </p:sp>
      <p:pic>
        <p:nvPicPr>
          <p:cNvPr id="119812" name="Picture 4" descr="Imagem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36613"/>
            <a:ext cx="4643437" cy="5472112"/>
          </a:xfrm>
          <a:prstGeom prst="rect">
            <a:avLst/>
          </a:prstGeom>
          <a:solidFill>
            <a:srgbClr val="CC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836613"/>
            <a:ext cx="4572000" cy="6021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just">
              <a:defRPr/>
            </a:pP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- Criança </a:t>
            </a:r>
            <a:r>
              <a:rPr lang="pt-PT" dirty="0">
                <a:solidFill>
                  <a:srgbClr val="000000"/>
                </a:solidFill>
                <a:latin typeface="Arial" charset="0"/>
              </a:rPr>
              <a:t>não vacinada (emigrantes);</a:t>
            </a:r>
          </a:p>
          <a:p>
            <a:pPr algn="just">
              <a:defRPr/>
            </a:pPr>
            <a:endParaRPr lang="pt-PT" dirty="0">
              <a:solidFill>
                <a:srgbClr val="000000"/>
              </a:solidFill>
              <a:latin typeface="Arial" charset="0"/>
            </a:endParaRPr>
          </a:p>
          <a:p>
            <a:pPr algn="just">
              <a:defRPr/>
            </a:pPr>
            <a:endParaRPr lang="pt-PT" dirty="0">
              <a:solidFill>
                <a:srgbClr val="000000"/>
              </a:solidFill>
              <a:latin typeface="Arial" charset="0"/>
            </a:endParaRPr>
          </a:p>
          <a:p>
            <a:pPr algn="just">
              <a:defRPr/>
            </a:pP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- 11d </a:t>
            </a:r>
            <a:r>
              <a:rPr lang="pt-PT" dirty="0">
                <a:solidFill>
                  <a:srgbClr val="000000"/>
                </a:solidFill>
                <a:latin typeface="Arial" charset="0"/>
              </a:rPr>
              <a:t>contágio      febre      s. de constipação;</a:t>
            </a:r>
          </a:p>
          <a:p>
            <a:pPr algn="just">
              <a:defRPr/>
            </a:pPr>
            <a:endParaRPr lang="pt-PT" dirty="0">
              <a:solidFill>
                <a:srgbClr val="000000"/>
              </a:solidFill>
              <a:latin typeface="Arial" charset="0"/>
            </a:endParaRPr>
          </a:p>
          <a:p>
            <a:pPr algn="just">
              <a:defRPr/>
            </a:pPr>
            <a:endParaRPr lang="pt-PT" dirty="0">
              <a:solidFill>
                <a:srgbClr val="000000"/>
              </a:solidFill>
              <a:latin typeface="Arial" charset="0"/>
            </a:endParaRPr>
          </a:p>
          <a:p>
            <a:pPr algn="just">
              <a:defRPr/>
            </a:pPr>
            <a:r>
              <a:rPr lang="pt-PT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pt-PT" b="1" dirty="0">
                <a:solidFill>
                  <a:srgbClr val="000000"/>
                </a:solidFill>
                <a:latin typeface="Arial" charset="0"/>
              </a:rPr>
              <a:t>Exantema morbiliforme</a:t>
            </a:r>
            <a:r>
              <a:rPr lang="pt-PT" dirty="0">
                <a:solidFill>
                  <a:srgbClr val="000000"/>
                </a:solidFill>
                <a:latin typeface="Arial" charset="0"/>
              </a:rPr>
              <a:t> (manchas</a:t>
            </a:r>
          </a:p>
          <a:p>
            <a:pPr algn="just">
              <a:defRPr/>
            </a:pPr>
            <a:r>
              <a:rPr lang="pt-PT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confluentes </a:t>
            </a:r>
            <a:r>
              <a:rPr lang="pt-PT" dirty="0">
                <a:solidFill>
                  <a:srgbClr val="000000"/>
                </a:solidFill>
                <a:latin typeface="Arial" charset="0"/>
              </a:rPr>
              <a:t>vermelho </a:t>
            </a:r>
            <a:r>
              <a:rPr lang="pt-PT" dirty="0" err="1" smtClean="0">
                <a:solidFill>
                  <a:srgbClr val="000000"/>
                </a:solidFill>
                <a:latin typeface="Arial" charset="0"/>
              </a:rPr>
              <a:t>escuro,com</a:t>
            </a: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PT" dirty="0">
                <a:solidFill>
                  <a:srgbClr val="000000"/>
                </a:solidFill>
                <a:latin typeface="Arial" charset="0"/>
              </a:rPr>
              <a:t>inicio </a:t>
            </a: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na</a:t>
            </a:r>
          </a:p>
          <a:p>
            <a:pPr algn="just">
              <a:defRPr/>
            </a:pP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PT" dirty="0">
                <a:solidFill>
                  <a:srgbClr val="000000"/>
                </a:solidFill>
                <a:latin typeface="Arial" charset="0"/>
              </a:rPr>
              <a:t>face e </a:t>
            </a:r>
            <a:r>
              <a:rPr lang="pt-PT" dirty="0" smtClean="0">
                <a:solidFill>
                  <a:srgbClr val="000000"/>
                </a:solidFill>
                <a:latin typeface="Arial" charset="0"/>
              </a:rPr>
              <a:t>pescoço)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+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Koplick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+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Conjuntivite</a:t>
            </a:r>
            <a:endParaRPr lang="en-US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–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4º/5ºd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;</a:t>
            </a:r>
          </a:p>
          <a:p>
            <a:pPr algn="just"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algn="just"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Progressão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: 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craniocaudal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marL="285750" indent="-285750" algn="just">
              <a:defRPr/>
            </a:pPr>
            <a:r>
              <a:rPr lang="pt-PT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 Generalizada</a:t>
            </a:r>
            <a:r>
              <a:rPr lang="pt-PT" dirty="0">
                <a:solidFill>
                  <a:srgbClr val="000000"/>
                </a:solidFill>
                <a:latin typeface="Arial" charset="0"/>
                <a:cs typeface="Arial" charset="0"/>
              </a:rPr>
              <a:t>: 3º dia.</a:t>
            </a:r>
          </a:p>
          <a:p>
            <a:pPr marL="285750" indent="-285750" algn="just">
              <a:defRPr/>
            </a:pPr>
            <a:r>
              <a:rPr lang="pt-PT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 Ocorre </a:t>
            </a:r>
            <a:r>
              <a:rPr lang="pt-PT" dirty="0">
                <a:solidFill>
                  <a:srgbClr val="000000"/>
                </a:solidFill>
                <a:latin typeface="Arial" charset="0"/>
                <a:cs typeface="Arial" charset="0"/>
              </a:rPr>
              <a:t>leve descamação, excepto</a:t>
            </a:r>
          </a:p>
          <a:p>
            <a:pPr algn="just">
              <a:defRPr/>
            </a:pPr>
            <a:r>
              <a:rPr lang="pt-PT" dirty="0">
                <a:solidFill>
                  <a:srgbClr val="000000"/>
                </a:solidFill>
                <a:latin typeface="Arial" charset="0"/>
                <a:cs typeface="Arial" charset="0"/>
              </a:rPr>
              <a:t>      mãos e pés.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>
              <a:buFontTx/>
              <a:buChar char="-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Complicações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: pneumonia,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otite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febre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4º/</a:t>
            </a:r>
          </a:p>
          <a:p>
            <a:pPr algn="just"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5ºd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após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início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exantem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);  </a:t>
            </a: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4500563" y="6308725"/>
            <a:ext cx="4643437" cy="5492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7E9CE8"/>
              </a:buClr>
              <a:buFont typeface="Wingdings" pitchFamily="2" charset="2"/>
              <a:buNone/>
            </a:pPr>
            <a:endParaRPr lang="pt-PT" altLang="pt-PT" sz="100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rgbClr val="7E9CE8"/>
              </a:buClr>
              <a:buFont typeface="Wingdings" pitchFamily="2" charset="2"/>
              <a:buNone/>
            </a:pPr>
            <a:r>
              <a:rPr lang="pt-PT" altLang="pt-PT" sz="1000">
                <a:solidFill>
                  <a:srgbClr val="000000"/>
                </a:solidFill>
                <a:latin typeface="Arial" charset="0"/>
              </a:rPr>
              <a:t>Fonte: MOTA,  Carmona  - </a:t>
            </a:r>
            <a:r>
              <a:rPr lang="pt-PT" altLang="pt-PT" sz="1000" i="1">
                <a:solidFill>
                  <a:srgbClr val="000000"/>
                </a:solidFill>
                <a:latin typeface="Arial" charset="0"/>
              </a:rPr>
              <a:t>Lições de Pediatria </a:t>
            </a:r>
          </a:p>
          <a:p>
            <a:pPr algn="ctr">
              <a:spcBef>
                <a:spcPct val="20000"/>
              </a:spcBef>
              <a:buClr>
                <a:srgbClr val="7E9CE8"/>
              </a:buClr>
              <a:buFont typeface="Wingdings" pitchFamily="2" charset="2"/>
              <a:buNone/>
            </a:pPr>
            <a:r>
              <a:rPr lang="pt-PT" altLang="pt-PT" sz="100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pt-PT" altLang="pt-PT" sz="1000" i="1">
                <a:solidFill>
                  <a:srgbClr val="000000"/>
                </a:solidFill>
                <a:latin typeface="Arial" charset="0"/>
              </a:rPr>
              <a:t>II Parte</a:t>
            </a:r>
            <a:r>
              <a:rPr lang="pt-PT" altLang="pt-PT" sz="1000">
                <a:solidFill>
                  <a:srgbClr val="000000"/>
                </a:solidFill>
                <a:latin typeface="Arial" charset="0"/>
              </a:rPr>
              <a:t>. Coimbra: Hospital Pediátrico – Faculdade de Medicina, 2000.</a:t>
            </a:r>
          </a:p>
          <a:p>
            <a:pPr algn="ctr"/>
            <a:endParaRPr lang="pt-PT" altLang="pt-P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15" name="AutoShape 7"/>
          <p:cNvSpPr>
            <a:spLocks noChangeArrowheads="1"/>
          </p:cNvSpPr>
          <p:nvPr/>
        </p:nvSpPr>
        <p:spPr bwMode="auto">
          <a:xfrm>
            <a:off x="1547813" y="2278063"/>
            <a:ext cx="215900" cy="142875"/>
          </a:xfrm>
          <a:prstGeom prst="rightArrow">
            <a:avLst>
              <a:gd name="adj1" fmla="val 50000"/>
              <a:gd name="adj2" fmla="val 3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>
            <a:off x="2400300" y="2278063"/>
            <a:ext cx="215900" cy="142875"/>
          </a:xfrm>
          <a:prstGeom prst="rightArrow">
            <a:avLst>
              <a:gd name="adj1" fmla="val 50000"/>
              <a:gd name="adj2" fmla="val 3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pt-PT" altLang="pt-PT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1484784"/>
            <a:ext cx="6913562" cy="374491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Sarampo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Escarlatina</a:t>
            </a:r>
            <a:endParaRPr lang="pt-PT" sz="2400" dirty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Varicela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Exantema súbito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 Rubéola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Eritema infeccioso ou </a:t>
            </a:r>
            <a:r>
              <a:rPr lang="pt-PT" sz="2400" dirty="0" err="1" smtClean="0">
                <a:solidFill>
                  <a:schemeClr val="tx1"/>
                </a:solidFill>
              </a:rPr>
              <a:t>megaloeritema</a:t>
            </a:r>
            <a:endParaRPr lang="pt-PT" sz="2400" dirty="0" smtClean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Febre escaro-nodular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pt-PT" sz="2400" dirty="0" smtClean="0">
                <a:solidFill>
                  <a:schemeClr val="tx1"/>
                </a:solidFill>
              </a:rPr>
              <a:t>Exantema medicamentoso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43608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0000"/>
                </a:solidFill>
                <a:latin typeface="+mn-lt"/>
              </a:rPr>
              <a:t>SUMÁRIO</a:t>
            </a:r>
            <a:endParaRPr lang="pt-PT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20835" name="Picture 2" descr="08"/>
          <p:cNvPicPr>
            <a:picLocks noChangeAspect="1" noChangeArrowheads="1"/>
          </p:cNvPicPr>
          <p:nvPr/>
        </p:nvPicPr>
        <p:blipFill>
          <a:blip r:embed="rId3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 b="19977"/>
          <a:stretch>
            <a:fillRect/>
          </a:stretch>
        </p:blipFill>
        <p:spPr bwMode="auto">
          <a:xfrm>
            <a:off x="-23813" y="911225"/>
            <a:ext cx="9144001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3" descr="16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7507" r="3665"/>
          <a:stretch>
            <a:fillRect/>
          </a:stretch>
        </p:blipFill>
        <p:spPr bwMode="auto">
          <a:xfrm>
            <a:off x="0" y="-19050"/>
            <a:ext cx="45148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Line 4"/>
          <p:cNvSpPr>
            <a:spLocks noChangeShapeType="1"/>
          </p:cNvSpPr>
          <p:nvPr/>
        </p:nvSpPr>
        <p:spPr bwMode="auto">
          <a:xfrm>
            <a:off x="-38100" y="3257550"/>
            <a:ext cx="455295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t-PT"/>
          </a:p>
        </p:txBody>
      </p:sp>
      <p:pic>
        <p:nvPicPr>
          <p:cNvPr id="120838" name="Picture 6" descr="17"/>
          <p:cNvPicPr>
            <a:picLocks noChangeAspect="1" noChangeArrowheads="1"/>
          </p:cNvPicPr>
          <p:nvPr/>
        </p:nvPicPr>
        <p:blipFill>
          <a:blip r:embed="rId5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22520" r="8330"/>
          <a:stretch>
            <a:fillRect/>
          </a:stretch>
        </p:blipFill>
        <p:spPr bwMode="auto">
          <a:xfrm>
            <a:off x="4498975" y="0"/>
            <a:ext cx="4645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514850" y="2492375"/>
            <a:ext cx="4629150" cy="457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Exantema morbiliforme</a:t>
            </a:r>
            <a:endParaRPr lang="pt-PT" altLang="pt-PT" sz="2400">
              <a:solidFill>
                <a:srgbClr val="CC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 flipV="1">
            <a:off x="4991100" y="876300"/>
            <a:ext cx="1676400" cy="914400"/>
          </a:xfrm>
          <a:prstGeom prst="line">
            <a:avLst/>
          </a:prstGeom>
          <a:noFill/>
          <a:ln w="12700">
            <a:solidFill>
              <a:srgbClr val="FF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4518025" y="1717675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Koplik</a:t>
            </a:r>
            <a:endParaRPr lang="en-GB" altLang="pt-PT" sz="2400">
              <a:solidFill>
                <a:srgbClr val="CC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7773988" y="0"/>
            <a:ext cx="1370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 b="1">
                <a:solidFill>
                  <a:srgbClr val="FFFF66"/>
                </a:solidFill>
                <a:latin typeface="Times New Roman" pitchFamily="18" charset="0"/>
                <a:cs typeface="Arial" charset="0"/>
              </a:rPr>
              <a:t>Sarampo</a:t>
            </a:r>
            <a:endParaRPr lang="pt-PT" altLang="pt-PT" sz="2400">
              <a:solidFill>
                <a:srgbClr val="FFFF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5280025" y="3432175"/>
            <a:ext cx="1370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 b="1">
                <a:solidFill>
                  <a:srgbClr val="FF9999"/>
                </a:solidFill>
                <a:latin typeface="Times New Roman" pitchFamily="18" charset="0"/>
                <a:cs typeface="Arial" charset="0"/>
              </a:rPr>
              <a:t>Sarampo</a:t>
            </a:r>
            <a:endParaRPr lang="en-GB" altLang="pt-PT" sz="2400" b="1">
              <a:solidFill>
                <a:srgbClr val="FF99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 flipH="1">
            <a:off x="2895600" y="266700"/>
            <a:ext cx="571500" cy="2095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4514850" y="0"/>
            <a:ext cx="0" cy="3238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3489325" y="57150"/>
            <a:ext cx="1406525" cy="40957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000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conjuntivite</a:t>
            </a:r>
            <a:endParaRPr lang="en-GB" altLang="pt-PT" sz="2000">
              <a:solidFill>
                <a:srgbClr val="CC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847" name="Text Box 16"/>
          <p:cNvSpPr txBox="1">
            <a:spLocks noChangeArrowheads="1"/>
          </p:cNvSpPr>
          <p:nvPr/>
        </p:nvSpPr>
        <p:spPr bwMode="auto">
          <a:xfrm>
            <a:off x="107950" y="5589588"/>
            <a:ext cx="878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/>
              <a:t>Fonte: Imagem retirada de aula do Dr. Manuel Salgado (CPEESIP- 2007-2008)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dirty="0" smtClean="0">
                <a:solidFill>
                  <a:schemeClr val="folHlink"/>
                </a:solidFill>
              </a:rPr>
              <a:t>Febre Escaro-Nodular</a:t>
            </a:r>
            <a:br>
              <a:rPr lang="pt-PT" dirty="0" smtClean="0">
                <a:solidFill>
                  <a:schemeClr val="folHlink"/>
                </a:solidFill>
              </a:rPr>
            </a:br>
            <a:r>
              <a:rPr lang="pt-PT" dirty="0" smtClean="0">
                <a:solidFill>
                  <a:srgbClr val="C00000"/>
                </a:solidFill>
              </a:rPr>
              <a:t>(febre da carraça)</a:t>
            </a:r>
            <a:br>
              <a:rPr lang="pt-PT" dirty="0" smtClean="0">
                <a:solidFill>
                  <a:srgbClr val="C00000"/>
                </a:solidFill>
              </a:rPr>
            </a:b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82296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Transmissão</a:t>
            </a:r>
            <a:r>
              <a:rPr lang="en-US" sz="2400" b="1" dirty="0" smtClean="0"/>
              <a:t>: </a:t>
            </a:r>
            <a:r>
              <a:rPr lang="en-US" sz="2400" dirty="0" err="1" smtClean="0"/>
              <a:t>picada</a:t>
            </a:r>
            <a:r>
              <a:rPr lang="en-US" sz="2400" dirty="0" smtClean="0"/>
              <a:t> da </a:t>
            </a:r>
            <a:r>
              <a:rPr lang="en-US" sz="2400" dirty="0" err="1" smtClean="0"/>
              <a:t>carraça</a:t>
            </a:r>
            <a:r>
              <a:rPr lang="en-US" sz="2400" dirty="0" smtClean="0"/>
              <a:t>. </a:t>
            </a:r>
            <a:r>
              <a:rPr lang="en-US" sz="2400" dirty="0" err="1" smtClean="0"/>
              <a:t>Desenvolve</a:t>
            </a:r>
            <a:r>
              <a:rPr lang="en-US" sz="2400" dirty="0" smtClean="0"/>
              <a:t>-se um </a:t>
            </a:r>
            <a:r>
              <a:rPr lang="en-US" sz="2400" dirty="0" err="1" smtClean="0"/>
              <a:t>processo</a:t>
            </a:r>
            <a:r>
              <a:rPr lang="en-US" sz="2400" dirty="0" smtClean="0"/>
              <a:t> de </a:t>
            </a:r>
            <a:r>
              <a:rPr lang="en-US" sz="2400" dirty="0" err="1" smtClean="0"/>
              <a:t>vasculite</a:t>
            </a:r>
            <a:r>
              <a:rPr lang="en-US" sz="2400" dirty="0" smtClean="0"/>
              <a:t> </a:t>
            </a:r>
            <a:r>
              <a:rPr lang="en-US" sz="2400" dirty="0" err="1" smtClean="0"/>
              <a:t>generalizada</a:t>
            </a:r>
            <a:r>
              <a:rPr lang="en-US" sz="2400" dirty="0" smtClean="0"/>
              <a:t> </a:t>
            </a:r>
            <a:r>
              <a:rPr lang="en-US" sz="2400" dirty="0" err="1" smtClean="0"/>
              <a:t>devido</a:t>
            </a:r>
            <a:r>
              <a:rPr lang="en-US" sz="2400" dirty="0" smtClean="0"/>
              <a:t> à </a:t>
            </a:r>
            <a:r>
              <a:rPr lang="en-US" sz="2400" dirty="0" err="1" smtClean="0"/>
              <a:t>destruição</a:t>
            </a:r>
            <a:r>
              <a:rPr lang="en-US" sz="2400" dirty="0" smtClean="0"/>
              <a:t> das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 smtClean="0"/>
              <a:t>endoteliais</a:t>
            </a:r>
            <a:r>
              <a:rPr lang="en-US" sz="2400" dirty="0" smtClean="0"/>
              <a:t> </a:t>
            </a:r>
            <a:r>
              <a:rPr lang="en-US" sz="2400" dirty="0" err="1" smtClean="0"/>
              <a:t>sanguineas</a:t>
            </a:r>
            <a:r>
              <a:rPr lang="en-US" sz="2400" dirty="0" smtClean="0"/>
              <a:t> </a:t>
            </a:r>
            <a:r>
              <a:rPr lang="en-US" sz="2400" dirty="0" err="1" smtClean="0"/>
              <a:t>pela</a:t>
            </a:r>
            <a:r>
              <a:rPr lang="en-US" sz="2400" dirty="0" smtClean="0"/>
              <a:t> </a:t>
            </a:r>
            <a:r>
              <a:rPr lang="en-US" sz="2400" dirty="0" err="1" smtClean="0"/>
              <a:t>Rickttesia</a:t>
            </a:r>
            <a:r>
              <a:rPr lang="en-US" sz="2400" dirty="0" smtClean="0"/>
              <a:t> </a:t>
            </a:r>
            <a:r>
              <a:rPr lang="en-US" sz="2400" dirty="0" err="1" smtClean="0"/>
              <a:t>conorii</a:t>
            </a:r>
            <a:endParaRPr lang="en-US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A </a:t>
            </a:r>
            <a:r>
              <a:rPr lang="en-US" sz="2400" dirty="0" err="1" smtClean="0"/>
              <a:t>escara</a:t>
            </a:r>
            <a:r>
              <a:rPr lang="en-US" sz="2400" dirty="0" smtClean="0"/>
              <a:t> é </a:t>
            </a:r>
            <a:r>
              <a:rPr lang="en-US" sz="2400" dirty="0" err="1" smtClean="0"/>
              <a:t>indolor</a:t>
            </a:r>
            <a:r>
              <a:rPr lang="en-US" sz="2400" dirty="0" smtClean="0"/>
              <a:t>, </a:t>
            </a:r>
            <a:r>
              <a:rPr lang="en-US" sz="2400" dirty="0" err="1" smtClean="0"/>
              <a:t>raramente</a:t>
            </a:r>
            <a:r>
              <a:rPr lang="en-US" sz="2400" dirty="0" smtClean="0"/>
              <a:t> </a:t>
            </a:r>
            <a:r>
              <a:rPr lang="en-US" sz="2400" dirty="0" err="1" smtClean="0"/>
              <a:t>pruriginosa</a:t>
            </a:r>
            <a:r>
              <a:rPr lang="en-US" sz="2400" dirty="0" smtClean="0"/>
              <a:t>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Localização</a:t>
            </a:r>
            <a:r>
              <a:rPr lang="en-US" sz="2400" b="1" dirty="0"/>
              <a:t>:</a:t>
            </a:r>
            <a:r>
              <a:rPr lang="en-US" sz="2400" dirty="0" smtClean="0"/>
              <a:t> </a:t>
            </a:r>
            <a:r>
              <a:rPr lang="en-US" sz="2400" dirty="0" err="1" smtClean="0"/>
              <a:t>nas</a:t>
            </a:r>
            <a:r>
              <a:rPr lang="en-US" sz="2400" dirty="0" smtClean="0"/>
              <a:t> </a:t>
            </a:r>
            <a:r>
              <a:rPr lang="en-US" sz="2400" dirty="0" err="1" smtClean="0"/>
              <a:t>flexuras</a:t>
            </a:r>
            <a:r>
              <a:rPr lang="en-US" sz="2400" dirty="0" smtClean="0"/>
              <a:t> (</a:t>
            </a:r>
            <a:r>
              <a:rPr lang="en-US" sz="2400" dirty="0" err="1" smtClean="0"/>
              <a:t>axilas</a:t>
            </a:r>
            <a:r>
              <a:rPr lang="en-US" sz="2400" dirty="0" smtClean="0"/>
              <a:t>, </a:t>
            </a:r>
            <a:r>
              <a:rPr lang="en-US" sz="2400" dirty="0" err="1" smtClean="0"/>
              <a:t>região</a:t>
            </a:r>
            <a:r>
              <a:rPr lang="en-US" sz="2400" dirty="0" smtClean="0"/>
              <a:t> inguinal, </a:t>
            </a:r>
            <a:r>
              <a:rPr lang="en-US" sz="2400" dirty="0" err="1" smtClean="0"/>
              <a:t>espaço</a:t>
            </a:r>
            <a:r>
              <a:rPr lang="en-US" sz="2400" dirty="0" smtClean="0"/>
              <a:t> </a:t>
            </a:r>
            <a:r>
              <a:rPr lang="en-US" sz="2400" dirty="0" err="1" smtClean="0"/>
              <a:t>retroauricular</a:t>
            </a:r>
            <a:r>
              <a:rPr lang="en-US" sz="2400" dirty="0" smtClean="0"/>
              <a:t>;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criança</a:t>
            </a:r>
            <a:r>
              <a:rPr lang="en-US" sz="2400" dirty="0" smtClean="0"/>
              <a:t> </a:t>
            </a:r>
            <a:r>
              <a:rPr lang="en-US" sz="2400" dirty="0" err="1" smtClean="0"/>
              <a:t>particularmente</a:t>
            </a:r>
            <a:r>
              <a:rPr lang="en-US" sz="2400" dirty="0" smtClean="0"/>
              <a:t> no </a:t>
            </a:r>
            <a:r>
              <a:rPr lang="en-US" sz="2400" dirty="0" err="1" smtClean="0"/>
              <a:t>couro</a:t>
            </a:r>
            <a:r>
              <a:rPr lang="en-US" sz="2400" dirty="0" smtClean="0"/>
              <a:t> </a:t>
            </a:r>
            <a:r>
              <a:rPr lang="en-US" sz="2400" dirty="0" err="1" smtClean="0"/>
              <a:t>cabeludo</a:t>
            </a:r>
            <a:r>
              <a:rPr lang="en-US" sz="2400" dirty="0" smtClean="0"/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Evolução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en-US" sz="2400" dirty="0" err="1" smtClean="0"/>
              <a:t>Começa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pústula</a:t>
            </a:r>
            <a:r>
              <a:rPr lang="en-US" sz="2400" dirty="0" smtClean="0"/>
              <a:t>, </a:t>
            </a:r>
            <a:r>
              <a:rPr lang="en-US" sz="2400" dirty="0" err="1" smtClean="0"/>
              <a:t>transforma</a:t>
            </a:r>
            <a:r>
              <a:rPr lang="en-US" sz="2400" dirty="0" smtClean="0"/>
              <a:t>-se </a:t>
            </a:r>
            <a:r>
              <a:rPr lang="en-US" sz="2400" dirty="0" err="1" smtClean="0"/>
              <a:t>numa</a:t>
            </a:r>
            <a:r>
              <a:rPr lang="en-US" sz="2400" dirty="0" smtClean="0"/>
              <a:t> </a:t>
            </a:r>
            <a:r>
              <a:rPr lang="en-US" sz="2400" dirty="0" err="1" smtClean="0"/>
              <a:t>lesão</a:t>
            </a:r>
            <a:r>
              <a:rPr lang="en-US" sz="2400" dirty="0" smtClean="0"/>
              <a:t> </a:t>
            </a:r>
            <a:r>
              <a:rPr lang="en-US" sz="2400" dirty="0" err="1" smtClean="0"/>
              <a:t>ulcerosa</a:t>
            </a:r>
            <a:r>
              <a:rPr lang="en-US" sz="2400" dirty="0" smtClean="0"/>
              <a:t> </a:t>
            </a:r>
            <a:r>
              <a:rPr lang="en-US" sz="2400" dirty="0" err="1" smtClean="0"/>
              <a:t>coberta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escara</a:t>
            </a:r>
            <a:r>
              <a:rPr lang="en-US" sz="2400" dirty="0" smtClean="0"/>
              <a:t> </a:t>
            </a:r>
            <a:r>
              <a:rPr lang="en-US" sz="2400" dirty="0" err="1" smtClean="0"/>
              <a:t>negra</a:t>
            </a:r>
            <a:r>
              <a:rPr lang="en-US" sz="2400" dirty="0" smtClean="0"/>
              <a:t>, </a:t>
            </a:r>
            <a:r>
              <a:rPr lang="en-US" sz="2400" dirty="0" err="1" smtClean="0"/>
              <a:t>rodeado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um halo </a:t>
            </a:r>
            <a:r>
              <a:rPr lang="en-US" sz="2400" dirty="0" err="1" smtClean="0"/>
              <a:t>eritematoso</a:t>
            </a:r>
            <a:r>
              <a:rPr lang="en-US" sz="2400" dirty="0" smtClean="0"/>
              <a:t> e </a:t>
            </a:r>
            <a:r>
              <a:rPr lang="en-US" sz="2400" dirty="0" err="1" smtClean="0"/>
              <a:t>acompanhado</a:t>
            </a:r>
            <a:r>
              <a:rPr lang="en-US" sz="2400" dirty="0" smtClean="0"/>
              <a:t> </a:t>
            </a:r>
            <a:r>
              <a:rPr lang="en-US" sz="2400" dirty="0" err="1" smtClean="0"/>
              <a:t>maioritariamente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adenopatia</a:t>
            </a:r>
            <a:r>
              <a:rPr lang="en-US" sz="2400" dirty="0" smtClean="0"/>
              <a:t> </a:t>
            </a:r>
            <a:r>
              <a:rPr lang="en-US" sz="2400" dirty="0" err="1" smtClean="0"/>
              <a:t>satélite</a:t>
            </a:r>
            <a:r>
              <a:rPr lang="en-US" sz="2400" dirty="0" smtClean="0"/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dirty="0" smtClean="0">
                <a:solidFill>
                  <a:schemeClr val="folHlink"/>
                </a:solidFill>
              </a:rPr>
              <a:t>Febre Escaro-Nodular</a:t>
            </a:r>
            <a:br>
              <a:rPr lang="pt-PT" dirty="0" smtClean="0">
                <a:solidFill>
                  <a:schemeClr val="folHlink"/>
                </a:solidFill>
              </a:rPr>
            </a:br>
            <a:r>
              <a:rPr lang="pt-PT" dirty="0" smtClean="0">
                <a:solidFill>
                  <a:srgbClr val="C00000"/>
                </a:solidFill>
              </a:rPr>
              <a:t>(febre da carraça)</a:t>
            </a:r>
            <a:br>
              <a:rPr lang="pt-PT" dirty="0" smtClean="0">
                <a:solidFill>
                  <a:srgbClr val="C00000"/>
                </a:solidFill>
              </a:rPr>
            </a:b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229600" cy="45259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MANIFESTAÇÕES: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Febre</a:t>
            </a:r>
            <a:r>
              <a:rPr lang="en-US" sz="2400" dirty="0" smtClean="0"/>
              <a:t> </a:t>
            </a:r>
            <a:r>
              <a:rPr lang="en-US" sz="2400" dirty="0" err="1" smtClean="0"/>
              <a:t>elevada</a:t>
            </a:r>
            <a:r>
              <a:rPr lang="en-US" sz="2400" dirty="0" smtClean="0"/>
              <a:t> (&gt; 39ºC) </a:t>
            </a:r>
            <a:r>
              <a:rPr lang="en-US" sz="2400" dirty="0" err="1" smtClean="0"/>
              <a:t>que</a:t>
            </a:r>
            <a:r>
              <a:rPr lang="en-US" sz="2400" dirty="0" smtClean="0"/>
              <a:t> cede mal </a:t>
            </a:r>
            <a:r>
              <a:rPr lang="en-US" sz="2400" dirty="0" err="1" smtClean="0"/>
              <a:t>aos</a:t>
            </a:r>
            <a:r>
              <a:rPr lang="en-US" sz="2400" dirty="0" smtClean="0"/>
              <a:t> </a:t>
            </a:r>
            <a:r>
              <a:rPr lang="en-US" sz="2400" dirty="0" err="1" smtClean="0"/>
              <a:t>antipiréticos</a:t>
            </a:r>
            <a:r>
              <a:rPr lang="en-US" sz="2400" dirty="0" smtClean="0"/>
              <a:t>, </a:t>
            </a:r>
            <a:r>
              <a:rPr lang="en-US" sz="2400" dirty="0" err="1" smtClean="0"/>
              <a:t>acompanhado</a:t>
            </a:r>
            <a:r>
              <a:rPr lang="en-US" sz="2400" dirty="0" smtClean="0"/>
              <a:t> de </a:t>
            </a:r>
            <a:r>
              <a:rPr lang="en-US" sz="2400" dirty="0" err="1" smtClean="0"/>
              <a:t>mialgias</a:t>
            </a:r>
            <a:r>
              <a:rPr lang="en-US" sz="2400" dirty="0" smtClean="0"/>
              <a:t>, </a:t>
            </a:r>
            <a:r>
              <a:rPr lang="en-US" sz="2400" dirty="0" err="1" smtClean="0"/>
              <a:t>artralgias</a:t>
            </a:r>
            <a:r>
              <a:rPr lang="en-US" sz="2400" dirty="0" smtClean="0"/>
              <a:t>, </a:t>
            </a:r>
            <a:r>
              <a:rPr lang="en-US" sz="2400" dirty="0" err="1" smtClean="0"/>
              <a:t>dor</a:t>
            </a:r>
            <a:r>
              <a:rPr lang="en-US" sz="2400" dirty="0" smtClean="0"/>
              <a:t> abdominal, </a:t>
            </a:r>
            <a:r>
              <a:rPr lang="en-US" sz="2400" dirty="0" err="1" smtClean="0"/>
              <a:t>náuseas</a:t>
            </a:r>
            <a:r>
              <a:rPr lang="en-US" sz="2400" dirty="0" smtClean="0"/>
              <a:t>, </a:t>
            </a:r>
            <a:r>
              <a:rPr lang="en-US" sz="2400" dirty="0" err="1" smtClean="0"/>
              <a:t>diarreia</a:t>
            </a:r>
            <a:r>
              <a:rPr lang="en-US" sz="2400" dirty="0" smtClean="0"/>
              <a:t> e </a:t>
            </a:r>
            <a:r>
              <a:rPr lang="en-US" sz="2400" dirty="0" err="1" smtClean="0"/>
              <a:t>fotofobia</a:t>
            </a:r>
            <a:r>
              <a:rPr lang="en-US" sz="2400" dirty="0" smtClean="0"/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3 a 5 </a:t>
            </a:r>
            <a:r>
              <a:rPr lang="en-US" sz="2400" dirty="0" err="1" smtClean="0"/>
              <a:t>dias</a:t>
            </a:r>
            <a:r>
              <a:rPr lang="en-US" sz="2400" dirty="0" smtClean="0"/>
              <a:t> </a:t>
            </a:r>
            <a:r>
              <a:rPr lang="en-US" sz="2400" dirty="0" err="1" smtClean="0"/>
              <a:t>após</a:t>
            </a:r>
            <a:r>
              <a:rPr lang="en-US" sz="2400" dirty="0" smtClean="0"/>
              <a:t> a </a:t>
            </a:r>
            <a:r>
              <a:rPr lang="en-US" sz="2400" dirty="0" err="1" smtClean="0"/>
              <a:t>febre</a:t>
            </a:r>
            <a:r>
              <a:rPr lang="en-US" sz="2400" dirty="0" smtClean="0"/>
              <a:t> surge o </a:t>
            </a:r>
            <a:r>
              <a:rPr lang="en-US" sz="2400" u="sng" dirty="0" err="1" smtClean="0"/>
              <a:t>exantema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característico</a:t>
            </a:r>
            <a:r>
              <a:rPr lang="en-US" sz="2400" u="sng" dirty="0" smtClean="0"/>
              <a:t> </a:t>
            </a:r>
            <a:r>
              <a:rPr lang="en-US" sz="2400" dirty="0" err="1" smtClean="0"/>
              <a:t>maculo-papular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maculo</a:t>
            </a:r>
            <a:r>
              <a:rPr lang="en-US" sz="2400" dirty="0" smtClean="0"/>
              <a:t>-</a:t>
            </a:r>
            <a:r>
              <a:rPr lang="en-US" sz="2400" dirty="0" err="1" smtClean="0"/>
              <a:t>papular</a:t>
            </a:r>
            <a:r>
              <a:rPr lang="en-US" sz="2400" dirty="0" smtClean="0"/>
              <a:t>-nodular,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pruriginoso</a:t>
            </a:r>
            <a:r>
              <a:rPr lang="en-US" sz="2400" dirty="0" smtClean="0"/>
              <a:t> e </a:t>
            </a:r>
            <a:r>
              <a:rPr lang="en-US" sz="2400" dirty="0" err="1" smtClean="0"/>
              <a:t>ascendente</a:t>
            </a:r>
            <a:r>
              <a:rPr lang="en-US" sz="2400" dirty="0" smtClean="0"/>
              <a:t> (</a:t>
            </a:r>
            <a:r>
              <a:rPr lang="en-US" sz="2400" dirty="0" err="1" smtClean="0"/>
              <a:t>inicio</a:t>
            </a:r>
            <a:r>
              <a:rPr lang="en-US" sz="2400" dirty="0" smtClean="0"/>
              <a:t> </a:t>
            </a:r>
            <a:r>
              <a:rPr lang="en-US" sz="2400" dirty="0" err="1" smtClean="0"/>
              <a:t>nos</a:t>
            </a:r>
            <a:r>
              <a:rPr lang="en-US" sz="2400" dirty="0" smtClean="0"/>
              <a:t> </a:t>
            </a:r>
            <a:r>
              <a:rPr lang="en-US" sz="2400" dirty="0" err="1" smtClean="0"/>
              <a:t>membros</a:t>
            </a:r>
            <a:r>
              <a:rPr lang="en-US" sz="2400" dirty="0" smtClean="0"/>
              <a:t> </a:t>
            </a:r>
            <a:r>
              <a:rPr lang="en-US" sz="2400" dirty="0" err="1" smtClean="0"/>
              <a:t>inferiores</a:t>
            </a:r>
            <a:r>
              <a:rPr lang="en-US" sz="2400" dirty="0" smtClean="0"/>
              <a:t> e </a:t>
            </a:r>
            <a:r>
              <a:rPr lang="en-US" sz="2400" dirty="0" err="1" smtClean="0"/>
              <a:t>generaliza</a:t>
            </a:r>
            <a:r>
              <a:rPr lang="en-US" sz="2400" dirty="0" smtClean="0"/>
              <a:t>-se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tronco</a:t>
            </a:r>
            <a:r>
              <a:rPr lang="en-US" sz="2400" dirty="0" smtClean="0"/>
              <a:t> e </a:t>
            </a:r>
            <a:r>
              <a:rPr lang="en-US" sz="2400" dirty="0" err="1" smtClean="0"/>
              <a:t>membros</a:t>
            </a:r>
            <a:r>
              <a:rPr lang="en-US" sz="2400" dirty="0" smtClean="0"/>
              <a:t> </a:t>
            </a:r>
            <a:r>
              <a:rPr lang="en-US" sz="2400" dirty="0" err="1" smtClean="0"/>
              <a:t>superiores</a:t>
            </a:r>
            <a:r>
              <a:rPr lang="en-US" sz="2400" dirty="0" smtClean="0"/>
              <a:t>,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vezes</a:t>
            </a:r>
            <a:r>
              <a:rPr lang="en-US" sz="2400" dirty="0" smtClean="0"/>
              <a:t> face e </a:t>
            </a:r>
            <a:r>
              <a:rPr lang="en-US" sz="2400" dirty="0" err="1" smtClean="0"/>
              <a:t>couro</a:t>
            </a:r>
            <a:r>
              <a:rPr lang="en-US" sz="2400" dirty="0" smtClean="0"/>
              <a:t> </a:t>
            </a:r>
            <a:r>
              <a:rPr lang="en-US" sz="2400" dirty="0" err="1" smtClean="0"/>
              <a:t>cabeludo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24 a 36 </a:t>
            </a:r>
            <a:r>
              <a:rPr lang="en-US" sz="2400" dirty="0" err="1" smtClean="0"/>
              <a:t>horas</a:t>
            </a:r>
            <a:r>
              <a:rPr lang="en-US" sz="2400" dirty="0" smtClean="0"/>
              <a:t>)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Inicio</a:t>
            </a:r>
            <a:r>
              <a:rPr lang="en-US" sz="2400" dirty="0" smtClean="0"/>
              <a:t> </a:t>
            </a:r>
            <a:r>
              <a:rPr lang="en-US" sz="2400" dirty="0" err="1" smtClean="0"/>
              <a:t>exantema</a:t>
            </a:r>
            <a:r>
              <a:rPr lang="en-US" sz="2400" dirty="0" smtClean="0"/>
              <a:t> </a:t>
            </a:r>
            <a:r>
              <a:rPr lang="en-US" sz="2400" dirty="0" err="1" smtClean="0"/>
              <a:t>róseo</a:t>
            </a:r>
            <a:r>
              <a:rPr lang="en-US" sz="2400" dirty="0" smtClean="0"/>
              <a:t> mas </a:t>
            </a:r>
            <a:r>
              <a:rPr lang="en-US" sz="2400" dirty="0" err="1" smtClean="0"/>
              <a:t>posteriormente</a:t>
            </a:r>
            <a:r>
              <a:rPr lang="en-US" sz="2400" dirty="0" smtClean="0"/>
              <a:t> </a:t>
            </a:r>
            <a:r>
              <a:rPr lang="en-US" sz="2400" dirty="0" err="1" smtClean="0"/>
              <a:t>purpúrico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petequial</a:t>
            </a:r>
            <a:r>
              <a:rPr lang="en-US" sz="2400" dirty="0" smtClean="0"/>
              <a:t> </a:t>
            </a:r>
            <a:r>
              <a:rPr lang="en-US" sz="2400" dirty="0" err="1" smtClean="0"/>
              <a:t>devido</a:t>
            </a:r>
            <a:r>
              <a:rPr lang="en-US" sz="2400" dirty="0" smtClean="0"/>
              <a:t> à </a:t>
            </a:r>
            <a:r>
              <a:rPr lang="en-US" sz="2400" dirty="0" err="1" smtClean="0"/>
              <a:t>vasculite</a:t>
            </a:r>
            <a:r>
              <a:rPr lang="en-US" sz="2400" dirty="0" smtClean="0"/>
              <a:t> da </a:t>
            </a:r>
            <a:r>
              <a:rPr lang="en-US" sz="2400" dirty="0" err="1" smtClean="0"/>
              <a:t>derme</a:t>
            </a:r>
            <a:r>
              <a:rPr lang="en-US" sz="2400" dirty="0" smtClean="0"/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23907" name="Picture 2" descr="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r="6664" b="12485"/>
          <a:stretch>
            <a:fillRect/>
          </a:stretch>
        </p:blipFill>
        <p:spPr bwMode="auto">
          <a:xfrm>
            <a:off x="0" y="836613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467100" y="0"/>
            <a:ext cx="5676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PT" sz="3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Febre Escaro-Nodular</a:t>
            </a:r>
            <a:br>
              <a:rPr lang="pt-PT" sz="3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pt-PT" sz="3000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(febre da carraça)</a:t>
            </a:r>
            <a:endParaRPr lang="pt-PT" sz="2400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8100" y="76200"/>
            <a:ext cx="2743200" cy="742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P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Etiologia: </a:t>
            </a:r>
            <a:br>
              <a:rPr lang="pt-P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pt-P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Rickttesia </a:t>
            </a:r>
            <a:r>
              <a:rPr lang="pt-PT" sz="2400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conorii</a:t>
            </a:r>
            <a:endParaRPr lang="pt-PT" sz="2400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3910" name="Text Box 7"/>
          <p:cNvSpPr txBox="1">
            <a:spLocks noChangeArrowheads="1"/>
          </p:cNvSpPr>
          <p:nvPr/>
        </p:nvSpPr>
        <p:spPr bwMode="auto">
          <a:xfrm>
            <a:off x="6227763" y="1279525"/>
            <a:ext cx="2516187" cy="469900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 b="1">
                <a:latin typeface="Times New Roman" pitchFamily="18" charset="0"/>
                <a:cs typeface="Arial" charset="0"/>
              </a:rPr>
              <a:t>Mialgias intensas</a:t>
            </a:r>
            <a:r>
              <a:rPr lang="pt-PT" altLang="pt-PT" sz="2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123911" name="Text Box 8"/>
          <p:cNvSpPr txBox="1">
            <a:spLocks noChangeArrowheads="1"/>
          </p:cNvSpPr>
          <p:nvPr/>
        </p:nvSpPr>
        <p:spPr bwMode="auto">
          <a:xfrm>
            <a:off x="82550" y="1273175"/>
            <a:ext cx="2916238" cy="469900"/>
          </a:xfrm>
          <a:prstGeom prst="rect">
            <a:avLst/>
          </a:prstGeom>
          <a:solidFill>
            <a:srgbClr val="FFFFCC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000" b="1">
                <a:latin typeface="Times New Roman" pitchFamily="18" charset="0"/>
                <a:cs typeface="Arial" charset="0"/>
              </a:rPr>
              <a:t>P. incubação: 6 – 10 dias</a:t>
            </a:r>
            <a:r>
              <a:rPr lang="pt-PT" altLang="pt-PT" sz="2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0" y="5805488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P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Fonte: MOTA,  Carmona  - </a:t>
            </a:r>
            <a:r>
              <a:rPr lang="pt-PT" sz="1600" i="1">
                <a:effectLst>
                  <a:outerShdw blurRad="38100" dist="38100" dir="2700000" algn="tl">
                    <a:srgbClr val="000000"/>
                  </a:outerShdw>
                </a:effectLst>
              </a:rPr>
              <a:t>Lições de Pediatria </a:t>
            </a:r>
            <a:r>
              <a:rPr lang="pt-P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pt-PT" sz="1600" i="1">
                <a:effectLst>
                  <a:outerShdw blurRad="38100" dist="38100" dir="2700000" algn="tl">
                    <a:srgbClr val="000000"/>
                  </a:outerShdw>
                </a:effectLst>
              </a:rPr>
              <a:t>II Parte</a:t>
            </a:r>
            <a:r>
              <a:rPr lang="pt-PT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. Coimbra: Hospital Pediátrico – Faculdade de Medicina, 2000.</a:t>
            </a:r>
            <a:endParaRPr lang="pt-PT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24931" name="Picture 2" descr="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/>
          <a:stretch>
            <a:fillRect/>
          </a:stretch>
        </p:blipFill>
        <p:spPr bwMode="auto">
          <a:xfrm>
            <a:off x="0" y="0"/>
            <a:ext cx="5019675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3" descr="Cópia de FEN 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t="6239" r="7607"/>
          <a:stretch>
            <a:fillRect/>
          </a:stretch>
        </p:blipFill>
        <p:spPr bwMode="auto">
          <a:xfrm>
            <a:off x="0" y="3749675"/>
            <a:ext cx="50498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Line 4"/>
          <p:cNvSpPr>
            <a:spLocks noChangeShapeType="1"/>
          </p:cNvSpPr>
          <p:nvPr/>
        </p:nvSpPr>
        <p:spPr bwMode="auto">
          <a:xfrm>
            <a:off x="0" y="3771900"/>
            <a:ext cx="501015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24934" name="Line 5"/>
          <p:cNvSpPr>
            <a:spLocks noChangeShapeType="1"/>
          </p:cNvSpPr>
          <p:nvPr/>
        </p:nvSpPr>
        <p:spPr bwMode="auto">
          <a:xfrm>
            <a:off x="5029200" y="0"/>
            <a:ext cx="19050" cy="6858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086350" y="1047750"/>
            <a:ext cx="4019550" cy="2495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pt-P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tríade clássica </a:t>
            </a:r>
            <a:r>
              <a:rPr lang="pt-P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(para além da febre):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P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escara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P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adenopatia </a:t>
            </a:r>
            <a:r>
              <a:rPr lang="pt-PT" sz="24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dolorosa</a:t>
            </a:r>
            <a:endParaRPr lang="pt-PT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pt-PT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exantema maculo-papular (“tipo lentilha”)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8100" y="38100"/>
            <a:ext cx="3371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P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(Rickttesia </a:t>
            </a:r>
            <a:r>
              <a:rPr lang="pt-PT" sz="2400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conorii</a:t>
            </a:r>
            <a:r>
              <a:rPr lang="pt-PT" sz="24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pic>
        <p:nvPicPr>
          <p:cNvPr id="124937" name="Picture 8" descr="32"/>
          <p:cNvPicPr>
            <a:picLocks noChangeAspect="1" noChangeArrowheads="1"/>
          </p:cNvPicPr>
          <p:nvPr/>
        </p:nvPicPr>
        <p:blipFill>
          <a:blip r:embed="rId5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4997"/>
          <a:stretch>
            <a:fillRect/>
          </a:stretch>
        </p:blipFill>
        <p:spPr bwMode="auto">
          <a:xfrm>
            <a:off x="5045075" y="3643313"/>
            <a:ext cx="4098925" cy="32146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3467100" y="0"/>
            <a:ext cx="5676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PT" sz="3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Febre Escaro-Nodular</a:t>
            </a:r>
            <a:br>
              <a:rPr lang="pt-PT" sz="3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pt-PT" sz="2400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611188" y="6491288"/>
            <a:ext cx="806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PT" altLang="pt-PT"/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0" y="6453188"/>
            <a:ext cx="882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/>
              <a:t>Fonte: Imagem retirada de aula do Dr. Manuel Salgado (CPEESIP- 2007-2008)</a:t>
            </a:r>
          </a:p>
        </p:txBody>
      </p:sp>
      <p:sp>
        <p:nvSpPr>
          <p:cNvPr id="124941" name="Rectângulo 1"/>
          <p:cNvSpPr>
            <a:spLocks noChangeArrowheads="1"/>
          </p:cNvSpPr>
          <p:nvPr/>
        </p:nvSpPr>
        <p:spPr bwMode="auto">
          <a:xfrm>
            <a:off x="388938" y="2874963"/>
            <a:ext cx="3462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altLang="pt-PT"/>
              <a:t>-</a:t>
            </a:r>
            <a:r>
              <a:rPr lang="pt-PT" altLang="pt-PT" sz="2000" b="1"/>
              <a:t>Antibiótico (tetraciclina)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543800" cy="1431925"/>
          </a:xfrm>
        </p:spPr>
        <p:txBody>
          <a:bodyPr/>
          <a:lstStyle/>
          <a:p>
            <a:pPr eaLnBrk="1" hangingPunct="1"/>
            <a:r>
              <a:rPr lang="en-US" altLang="pt-PT" smtClean="0">
                <a:solidFill>
                  <a:srgbClr val="FF0000"/>
                </a:solidFill>
              </a:rPr>
              <a:t>Escarlatina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28775"/>
            <a:ext cx="7902575" cy="43211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/>
              <a:t>Etiologia</a:t>
            </a:r>
            <a:r>
              <a:rPr lang="en-US" sz="2800" b="1" dirty="0" smtClean="0"/>
              <a:t>:</a:t>
            </a:r>
            <a:r>
              <a:rPr lang="en-US" sz="2800" dirty="0" smtClean="0"/>
              <a:t> </a:t>
            </a:r>
            <a:r>
              <a:rPr lang="en-US" sz="2800" dirty="0" err="1" smtClean="0"/>
              <a:t>Estreptococo</a:t>
            </a:r>
            <a:r>
              <a:rPr lang="en-US" sz="2800" dirty="0" smtClean="0"/>
              <a:t> </a:t>
            </a:r>
            <a:r>
              <a:rPr lang="el-GR" sz="2800" dirty="0" smtClean="0"/>
              <a:t>β</a:t>
            </a:r>
            <a:r>
              <a:rPr lang="en-US" sz="2800" dirty="0" smtClean="0"/>
              <a:t> </a:t>
            </a:r>
            <a:r>
              <a:rPr lang="en-US" sz="2800" dirty="0" err="1" smtClean="0"/>
              <a:t>hemolítico</a:t>
            </a:r>
            <a:r>
              <a:rPr lang="en-US" sz="2800" dirty="0" smtClean="0"/>
              <a:t> do </a:t>
            </a:r>
            <a:r>
              <a:rPr lang="en-US" sz="2800" dirty="0" err="1" smtClean="0"/>
              <a:t>grupo</a:t>
            </a:r>
            <a:r>
              <a:rPr lang="en-US" sz="2800" dirty="0" smtClean="0"/>
              <a:t> A (</a:t>
            </a:r>
            <a:r>
              <a:rPr lang="en-US" sz="2800" i="1" dirty="0" smtClean="0"/>
              <a:t>Streptococcus </a:t>
            </a:r>
            <a:r>
              <a:rPr lang="en-US" sz="2800" i="1" dirty="0" err="1" smtClean="0"/>
              <a:t>pyogenes</a:t>
            </a:r>
            <a:r>
              <a:rPr lang="en-US" sz="2800" i="1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800" b="1" dirty="0" smtClean="0"/>
              <a:t>Transmissão: </a:t>
            </a:r>
            <a:r>
              <a:rPr lang="pt-PT" sz="2800" dirty="0" smtClean="0"/>
              <a:t>directa (via oral) ou indirecta (objectos contaminado, ar, leite de vaca contaminado)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PT" sz="2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800" dirty="0"/>
              <a:t>TERAPÊUTICA - Penicilina-</a:t>
            </a:r>
            <a:r>
              <a:rPr lang="pt-PT" sz="2800" dirty="0" err="1"/>
              <a:t>benzatinica</a:t>
            </a:r>
            <a:endParaRPr lang="pt-PT" sz="2800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PT" sz="2800" dirty="0" smtClean="0"/>
              <a:t>	Termina </a:t>
            </a:r>
            <a:r>
              <a:rPr lang="pt-PT" sz="2800" dirty="0"/>
              <a:t>o contágio 24h após inicio da medicação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543800" cy="1125538"/>
          </a:xfrm>
        </p:spPr>
        <p:txBody>
          <a:bodyPr/>
          <a:lstStyle/>
          <a:p>
            <a:pPr eaLnBrk="1" hangingPunct="1"/>
            <a:r>
              <a:rPr lang="en-US" altLang="pt-PT" smtClean="0">
                <a:solidFill>
                  <a:srgbClr val="FF0000"/>
                </a:solidFill>
              </a:rPr>
              <a:t>Escarlatina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640763" cy="57324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MANIFESTAÇÕES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400" dirty="0" smtClean="0"/>
              <a:t>Febre </a:t>
            </a:r>
            <a:r>
              <a:rPr lang="pt-PT" sz="2400" dirty="0"/>
              <a:t>alta (cerca de 40°C) </a:t>
            </a:r>
            <a:endParaRPr lang="pt-PT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400" dirty="0"/>
              <a:t>A</a:t>
            </a:r>
            <a:r>
              <a:rPr lang="pt-PT" sz="2400" dirty="0" smtClean="0"/>
              <a:t>migdalite </a:t>
            </a:r>
            <a:r>
              <a:rPr lang="pt-PT" sz="2400" dirty="0"/>
              <a:t>purulenta, Faringite e véu do palato vermelho vivo, </a:t>
            </a:r>
            <a:endParaRPr lang="pt-PT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400" dirty="0" smtClean="0"/>
              <a:t>Língua </a:t>
            </a:r>
            <a:r>
              <a:rPr lang="pt-PT" sz="2400" dirty="0"/>
              <a:t>saburrosa, Adenopatias cervicais, dor </a:t>
            </a:r>
            <a:r>
              <a:rPr lang="pt-PT" sz="2400" dirty="0" err="1"/>
              <a:t>abdominal,vómitos</a:t>
            </a:r>
            <a:endParaRPr lang="en-US" sz="24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Exantema</a:t>
            </a:r>
            <a:r>
              <a:rPr lang="en-US" sz="2400" dirty="0" smtClean="0"/>
              <a:t> </a:t>
            </a:r>
            <a:r>
              <a:rPr lang="en-US" sz="2400" dirty="0" err="1" smtClean="0"/>
              <a:t>escarlatiniforme</a:t>
            </a:r>
            <a:r>
              <a:rPr lang="en-US" sz="2400" dirty="0" smtClean="0"/>
              <a:t> </a:t>
            </a:r>
            <a:r>
              <a:rPr lang="en-US" sz="2400" dirty="0" err="1" smtClean="0"/>
              <a:t>inicia</a:t>
            </a:r>
            <a:r>
              <a:rPr lang="en-US" sz="2400" dirty="0" smtClean="0"/>
              <a:t> no </a:t>
            </a:r>
            <a:r>
              <a:rPr lang="en-US" sz="2400" dirty="0" err="1" smtClean="0"/>
              <a:t>pescoço</a:t>
            </a:r>
            <a:r>
              <a:rPr lang="en-US" sz="2400" dirty="0" smtClean="0"/>
              <a:t> e </a:t>
            </a:r>
            <a:r>
              <a:rPr lang="en-US" sz="2400" dirty="0" err="1" smtClean="0"/>
              <a:t>espalha</a:t>
            </a:r>
            <a:r>
              <a:rPr lang="en-US" sz="2400" dirty="0" smtClean="0"/>
              <a:t> para </a:t>
            </a:r>
            <a:r>
              <a:rPr lang="en-US" sz="2400" dirty="0" err="1" smtClean="0"/>
              <a:t>membros</a:t>
            </a:r>
            <a:r>
              <a:rPr lang="en-US" sz="2400" dirty="0" smtClean="0"/>
              <a:t>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200" dirty="0" smtClean="0"/>
              <a:t>Pele áspera </a:t>
            </a:r>
            <a:r>
              <a:rPr lang="pt-PT" sz="2200" dirty="0"/>
              <a:t>ao toque excepto na </a:t>
            </a:r>
            <a:r>
              <a:rPr lang="pt-PT" sz="2200" dirty="0" smtClean="0"/>
              <a:t>face</a:t>
            </a:r>
            <a:endParaRPr lang="en-US" sz="2200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200" dirty="0" smtClean="0"/>
              <a:t>Mais </a:t>
            </a:r>
            <a:r>
              <a:rPr lang="pt-PT" sz="2200" dirty="0"/>
              <a:t>intenso nas pregas </a:t>
            </a:r>
            <a:r>
              <a:rPr lang="pt-PT" sz="2200" dirty="0" smtClean="0"/>
              <a:t>cutâneas </a:t>
            </a:r>
            <a:r>
              <a:rPr lang="pt-PT" sz="2200" dirty="0"/>
              <a:t>(axila, virilha e flexura</a:t>
            </a:r>
            <a:r>
              <a:rPr lang="pt-PT" sz="2200" dirty="0" smtClean="0"/>
              <a:t>)</a:t>
            </a:r>
            <a:endParaRPr lang="en-US" sz="22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/>
              <a:t>Sinal</a:t>
            </a:r>
            <a:r>
              <a:rPr lang="en-US" sz="2200" dirty="0" smtClean="0"/>
              <a:t> </a:t>
            </a:r>
            <a:r>
              <a:rPr lang="en-US" sz="2200" dirty="0" err="1" smtClean="0"/>
              <a:t>Filatov</a:t>
            </a:r>
            <a:r>
              <a:rPr lang="en-US" sz="2200" dirty="0" smtClean="0"/>
              <a:t> (</a:t>
            </a:r>
            <a:r>
              <a:rPr lang="en-US" sz="2200" dirty="0" err="1" smtClean="0"/>
              <a:t>palidez</a:t>
            </a:r>
            <a:r>
              <a:rPr lang="en-US" sz="2200" dirty="0" smtClean="0"/>
              <a:t> </a:t>
            </a:r>
            <a:r>
              <a:rPr lang="en-US" sz="2200" dirty="0" err="1" smtClean="0"/>
              <a:t>peribucal</a:t>
            </a:r>
            <a:r>
              <a:rPr lang="en-US" sz="2200" dirty="0" smtClean="0"/>
              <a:t>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 smtClean="0"/>
              <a:t>Sinal</a:t>
            </a:r>
            <a:r>
              <a:rPr lang="en-US" sz="2200" dirty="0" smtClean="0"/>
              <a:t> da </a:t>
            </a:r>
            <a:r>
              <a:rPr lang="en-US" sz="2200" dirty="0" err="1" smtClean="0"/>
              <a:t>Pastia</a:t>
            </a:r>
            <a:r>
              <a:rPr lang="en-US" sz="22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Língua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framboesa</a:t>
            </a:r>
            <a:r>
              <a:rPr lang="en-US" sz="2400" dirty="0" smtClean="0"/>
              <a:t> </a:t>
            </a:r>
            <a:r>
              <a:rPr lang="en-US" sz="2400" dirty="0" err="1" smtClean="0"/>
              <a:t>ocorre</a:t>
            </a:r>
            <a:r>
              <a:rPr lang="en-US" sz="2400" dirty="0" smtClean="0"/>
              <a:t> no 4º a 5º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Após</a:t>
            </a:r>
            <a:r>
              <a:rPr lang="en-US" sz="2400" dirty="0" smtClean="0"/>
              <a:t> 3 a 4 </a:t>
            </a:r>
            <a:r>
              <a:rPr lang="en-US" sz="2400" dirty="0" err="1" smtClean="0"/>
              <a:t>dias</a:t>
            </a:r>
            <a:r>
              <a:rPr lang="en-US" sz="2400" dirty="0" smtClean="0"/>
              <a:t> </a:t>
            </a:r>
            <a:r>
              <a:rPr lang="en-US" sz="2400" dirty="0" err="1" smtClean="0"/>
              <a:t>erupção</a:t>
            </a:r>
            <a:r>
              <a:rPr lang="en-US" sz="2400" dirty="0" smtClean="0"/>
              <a:t> </a:t>
            </a:r>
            <a:r>
              <a:rPr lang="en-US" sz="2400" dirty="0" err="1" smtClean="0"/>
              <a:t>começa</a:t>
            </a:r>
            <a:r>
              <a:rPr lang="en-US" sz="2400" dirty="0" smtClean="0"/>
              <a:t> a </a:t>
            </a:r>
            <a:r>
              <a:rPr lang="en-US" sz="2400" dirty="0" err="1" smtClean="0"/>
              <a:t>desaparecer</a:t>
            </a:r>
            <a:r>
              <a:rPr lang="en-US" sz="2400" dirty="0" smtClean="0"/>
              <a:t>, </a:t>
            </a:r>
            <a:r>
              <a:rPr lang="en-US" sz="2400" dirty="0" err="1" smtClean="0"/>
              <a:t>seguida</a:t>
            </a:r>
            <a:r>
              <a:rPr lang="en-US" sz="2400" dirty="0" smtClean="0"/>
              <a:t> de </a:t>
            </a:r>
            <a:r>
              <a:rPr lang="en-US" sz="2400" dirty="0" err="1" smtClean="0"/>
              <a:t>descamação</a:t>
            </a:r>
            <a:r>
              <a:rPr lang="en-US" sz="2400" dirty="0" smtClean="0"/>
              <a:t> </a:t>
            </a:r>
            <a:r>
              <a:rPr lang="en-US" sz="2400" dirty="0" err="1" smtClean="0"/>
              <a:t>fina</a:t>
            </a:r>
            <a:r>
              <a:rPr lang="en-US" sz="2400" dirty="0" smtClean="0"/>
              <a:t>, </a:t>
            </a:r>
            <a:r>
              <a:rPr lang="en-US" sz="2400" dirty="0" err="1" smtClean="0"/>
              <a:t>inicialmente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face com </a:t>
            </a:r>
            <a:r>
              <a:rPr lang="en-US" sz="2400" dirty="0" err="1" smtClean="0"/>
              <a:t>progressão</a:t>
            </a:r>
            <a:r>
              <a:rPr lang="en-US" sz="2400" dirty="0" smtClean="0"/>
              <a:t> caudal, </a:t>
            </a:r>
            <a:r>
              <a:rPr lang="en-US" sz="2400" dirty="0" err="1" smtClean="0"/>
              <a:t>podendo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laminar </a:t>
            </a:r>
            <a:r>
              <a:rPr lang="en-US" sz="2400" dirty="0" err="1" smtClean="0"/>
              <a:t>nas</a:t>
            </a:r>
            <a:r>
              <a:rPr lang="en-US" sz="2400" dirty="0" smtClean="0"/>
              <a:t> </a:t>
            </a:r>
            <a:r>
              <a:rPr lang="en-US" sz="2400" dirty="0" err="1" smtClean="0"/>
              <a:t>regiões</a:t>
            </a:r>
            <a:r>
              <a:rPr lang="en-US" sz="2400" dirty="0" smtClean="0"/>
              <a:t> palmar e plantar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28003" name="Picture 2" descr="13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8" b="33318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3"/>
          <p:cNvSpPr txBox="1">
            <a:spLocks noChangeArrowheads="1"/>
          </p:cNvSpPr>
          <p:nvPr/>
        </p:nvSpPr>
        <p:spPr bwMode="auto">
          <a:xfrm>
            <a:off x="6926263" y="96838"/>
            <a:ext cx="21717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pt-PT" altLang="pt-PT" sz="3200" b="1">
                <a:solidFill>
                  <a:srgbClr val="00FF00"/>
                </a:solidFill>
                <a:latin typeface="Times New Roman" pitchFamily="18" charset="0"/>
                <a:cs typeface="Arial" charset="0"/>
              </a:rPr>
              <a:t>Escarlatina</a:t>
            </a:r>
            <a:endParaRPr lang="pt-PT" altLang="pt-PT" sz="3200">
              <a:solidFill>
                <a:srgbClr val="00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8005" name="Line 4"/>
          <p:cNvSpPr>
            <a:spLocks noChangeShapeType="1"/>
          </p:cNvSpPr>
          <p:nvPr/>
        </p:nvSpPr>
        <p:spPr bwMode="auto">
          <a:xfrm flipV="1">
            <a:off x="3132138" y="2492375"/>
            <a:ext cx="647700" cy="2159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t-PT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179388" y="2492375"/>
            <a:ext cx="2963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pt-PT" altLang="pt-PT" sz="2400" b="1">
                <a:solidFill>
                  <a:srgbClr val="00FFFF"/>
                </a:solidFill>
                <a:latin typeface="Times New Roman" pitchFamily="18" charset="0"/>
                <a:cs typeface="Arial" charset="0"/>
              </a:rPr>
              <a:t> hiperémia petequial</a:t>
            </a:r>
            <a:endParaRPr lang="pt-PT" altLang="pt-PT" sz="2400">
              <a:solidFill>
                <a:srgbClr val="00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981700" y="5084763"/>
            <a:ext cx="3162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Zaragatoa orofaringe: </a:t>
            </a:r>
          </a:p>
          <a:p>
            <a:pPr algn="ctr"/>
            <a:r>
              <a:rPr lang="pt-PT" altLang="pt-PT" sz="2400" b="1" i="1">
                <a:solidFill>
                  <a:srgbClr val="00FFFF"/>
                </a:solidFill>
                <a:latin typeface="Times New Roman" pitchFamily="18" charset="0"/>
                <a:cs typeface="Arial" charset="0"/>
              </a:rPr>
              <a:t>Streptococcus</a:t>
            </a:r>
            <a:endParaRPr lang="en-GB" altLang="pt-PT" sz="2400" b="1" i="1">
              <a:solidFill>
                <a:srgbClr val="00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8008" name="Text Box 9"/>
          <p:cNvSpPr txBox="1">
            <a:spLocks noChangeArrowheads="1"/>
          </p:cNvSpPr>
          <p:nvPr/>
        </p:nvSpPr>
        <p:spPr bwMode="auto">
          <a:xfrm>
            <a:off x="395288" y="6237288"/>
            <a:ext cx="83534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/>
              <a:t>Fonte: Imagem retirada de aula do Dr. Manuel Salgado (CPEESIP- 2007-2008)</a:t>
            </a:r>
          </a:p>
          <a:p>
            <a:pPr eaLnBrk="1" hangingPunct="1">
              <a:spcBef>
                <a:spcPct val="50000"/>
              </a:spcBef>
            </a:pPr>
            <a:endParaRPr lang="pt-PT" altLang="pt-PT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29027" name="Picture 2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8" b="17479"/>
          <a:stretch>
            <a:fillRect/>
          </a:stretch>
        </p:blipFill>
        <p:spPr bwMode="auto">
          <a:xfrm>
            <a:off x="0" y="0"/>
            <a:ext cx="730885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3"/>
          <p:cNvSpPr txBox="1">
            <a:spLocks noChangeArrowheads="1"/>
          </p:cNvSpPr>
          <p:nvPr/>
        </p:nvSpPr>
        <p:spPr bwMode="auto">
          <a:xfrm>
            <a:off x="2195513" y="0"/>
            <a:ext cx="568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4000" b="1">
                <a:solidFill>
                  <a:srgbClr val="FFFF66"/>
                </a:solidFill>
                <a:latin typeface="Times New Roman" pitchFamily="18" charset="0"/>
                <a:cs typeface="Arial" charset="0"/>
              </a:rPr>
              <a:t>Escarlatina</a:t>
            </a:r>
            <a:endParaRPr lang="pt-PT" altLang="pt-PT" sz="4000">
              <a:solidFill>
                <a:srgbClr val="FFFF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9029" name="Text Box 4"/>
          <p:cNvSpPr txBox="1">
            <a:spLocks noChangeArrowheads="1"/>
          </p:cNvSpPr>
          <p:nvPr/>
        </p:nvSpPr>
        <p:spPr bwMode="auto">
          <a:xfrm>
            <a:off x="7143750" y="4619625"/>
            <a:ext cx="1981200" cy="1565275"/>
          </a:xfrm>
          <a:prstGeom prst="rect">
            <a:avLst/>
          </a:prstGeom>
          <a:noFill/>
          <a:ln w="12700">
            <a:solidFill>
              <a:srgbClr val="99FF33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descamação </a:t>
            </a:r>
          </a:p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dos dedos</a:t>
            </a:r>
          </a:p>
          <a:p>
            <a:pPr algn="ctr"/>
            <a:r>
              <a:rPr lang="pt-PT" altLang="pt-PT" sz="240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(diagnóstico </a:t>
            </a:r>
          </a:p>
          <a:p>
            <a:pPr algn="ctr"/>
            <a:r>
              <a:rPr lang="pt-PT" altLang="pt-PT" sz="240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retrospectivo)</a:t>
            </a:r>
            <a:endParaRPr lang="pt-PT" altLang="pt-PT" sz="2400">
              <a:solidFill>
                <a:srgbClr val="FF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9030" name="AutoShape 5"/>
          <p:cNvSpPr>
            <a:spLocks noChangeArrowheads="1"/>
          </p:cNvSpPr>
          <p:nvPr/>
        </p:nvSpPr>
        <p:spPr bwMode="auto">
          <a:xfrm>
            <a:off x="7772400" y="4267200"/>
            <a:ext cx="7620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PT" altLang="pt-PT"/>
          </a:p>
        </p:txBody>
      </p:sp>
      <p:sp>
        <p:nvSpPr>
          <p:cNvPr id="129031" name="Text Box 6"/>
          <p:cNvSpPr txBox="1">
            <a:spLocks noChangeArrowheads="1"/>
          </p:cNvSpPr>
          <p:nvPr/>
        </p:nvSpPr>
        <p:spPr bwMode="auto">
          <a:xfrm>
            <a:off x="7772400" y="3625850"/>
            <a:ext cx="903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b="1">
                <a:latin typeface="Times New Roman" pitchFamily="18" charset="0"/>
                <a:cs typeface="Arial" charset="0"/>
              </a:rPr>
              <a:t>14º </a:t>
            </a:r>
          </a:p>
          <a:p>
            <a:pPr algn="ctr"/>
            <a:r>
              <a:rPr lang="pt-PT" altLang="pt-PT" b="1">
                <a:latin typeface="Times New Roman" pitchFamily="18" charset="0"/>
                <a:cs typeface="Arial" charset="0"/>
              </a:rPr>
              <a:t>dia</a:t>
            </a:r>
          </a:p>
        </p:txBody>
      </p:sp>
      <p:sp>
        <p:nvSpPr>
          <p:cNvPr id="129032" name="Text Box 7"/>
          <p:cNvSpPr txBox="1">
            <a:spLocks noChangeArrowheads="1"/>
          </p:cNvSpPr>
          <p:nvPr/>
        </p:nvSpPr>
        <p:spPr bwMode="auto">
          <a:xfrm>
            <a:off x="250825" y="620713"/>
            <a:ext cx="6607175" cy="8350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>
                <a:solidFill>
                  <a:srgbClr val="FFCC66"/>
                </a:solidFill>
                <a:latin typeface="Times New Roman" pitchFamily="18" charset="0"/>
                <a:cs typeface="Arial" charset="0"/>
              </a:rPr>
              <a:t>Exantema precoce + amigdalite</a:t>
            </a:r>
            <a:r>
              <a:rPr lang="pt-PT" altLang="pt-PT" sz="2400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pt-PT" altLang="pt-PT" sz="24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= toxina = bactérias </a:t>
            </a:r>
          </a:p>
          <a:p>
            <a:pPr algn="ctr"/>
            <a:r>
              <a:rPr lang="pt-PT" altLang="pt-PT" sz="2400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pt-PT" altLang="pt-PT" sz="2400" b="1" i="1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Estreptococo pyogenes</a:t>
            </a:r>
            <a:r>
              <a:rPr lang="pt-PT" altLang="pt-PT" sz="2400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29033" name="AutoShape 9"/>
          <p:cNvSpPr>
            <a:spLocks noChangeArrowheads="1"/>
          </p:cNvSpPr>
          <p:nvPr/>
        </p:nvSpPr>
        <p:spPr bwMode="auto">
          <a:xfrm>
            <a:off x="8153400" y="1828800"/>
            <a:ext cx="180975" cy="1600200"/>
          </a:xfrm>
          <a:prstGeom prst="downArrow">
            <a:avLst>
              <a:gd name="adj1" fmla="val 50000"/>
              <a:gd name="adj2" fmla="val 221053"/>
            </a:avLst>
          </a:prstGeom>
          <a:solidFill>
            <a:srgbClr val="CCFF33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PT" altLang="pt-PT"/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7315200" y="1295400"/>
            <a:ext cx="179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 b="1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Descamação</a:t>
            </a:r>
            <a:endParaRPr lang="pt-PT" altLang="pt-PT" sz="2400">
              <a:solidFill>
                <a:srgbClr val="66FF33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247650" y="4727575"/>
            <a:ext cx="2251075" cy="8302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Incubação: </a:t>
            </a:r>
          </a:p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1 – 3 dias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646113" y="6583363"/>
            <a:ext cx="8497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P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Fonte: MOTA,  Carmona  - </a:t>
            </a:r>
            <a:r>
              <a:rPr lang="pt-PT" sz="1200" i="1">
                <a:effectLst>
                  <a:outerShdw blurRad="38100" dist="38100" dir="2700000" algn="tl">
                    <a:srgbClr val="000000"/>
                  </a:outerShdw>
                </a:effectLst>
              </a:rPr>
              <a:t>Lições de Pediatria </a:t>
            </a:r>
            <a:r>
              <a:rPr lang="pt-P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pt-PT" sz="1200" i="1">
                <a:effectLst>
                  <a:outerShdw blurRad="38100" dist="38100" dir="2700000" algn="tl">
                    <a:srgbClr val="000000"/>
                  </a:outerShdw>
                </a:effectLst>
              </a:rPr>
              <a:t>II Parte</a:t>
            </a:r>
            <a:r>
              <a:rPr lang="pt-P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. Coimbra: Hospital Pediátrico – Faculdade de Medicina, 2000.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30051" name="Picture 2" descr="escarlatina3 melh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21326" r="12303" b="3281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3"/>
          <p:cNvSpPr txBox="1">
            <a:spLocks noChangeArrowheads="1"/>
          </p:cNvSpPr>
          <p:nvPr/>
        </p:nvSpPr>
        <p:spPr bwMode="auto">
          <a:xfrm>
            <a:off x="4787900" y="-47625"/>
            <a:ext cx="2171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32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Escarlatina</a:t>
            </a:r>
          </a:p>
        </p:txBody>
      </p:sp>
      <p:sp>
        <p:nvSpPr>
          <p:cNvPr id="130053" name="Text Box 6"/>
          <p:cNvSpPr txBox="1">
            <a:spLocks noChangeArrowheads="1"/>
          </p:cNvSpPr>
          <p:nvPr/>
        </p:nvSpPr>
        <p:spPr bwMode="auto">
          <a:xfrm>
            <a:off x="76200" y="228600"/>
            <a:ext cx="24622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Char char="•"/>
            </a:pPr>
            <a:r>
              <a:rPr lang="pt-PT" altLang="pt-PT" sz="24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Febre </a:t>
            </a:r>
            <a:r>
              <a:rPr lang="pt-PT" altLang="pt-PT" sz="24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39,5</a:t>
            </a:r>
          </a:p>
          <a:p>
            <a:pPr>
              <a:buFontTx/>
              <a:buChar char="•"/>
            </a:pPr>
            <a:r>
              <a:rPr lang="pt-PT" altLang="pt-PT" sz="24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Exantema no D1</a:t>
            </a:r>
          </a:p>
          <a:p>
            <a:pPr>
              <a:buFontTx/>
              <a:buChar char="•"/>
            </a:pPr>
            <a:r>
              <a:rPr lang="pt-PT" altLang="pt-PT" sz="24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Faringite, uvulite</a:t>
            </a:r>
          </a:p>
          <a:p>
            <a:pPr>
              <a:buFontTx/>
              <a:buChar char="•"/>
            </a:pPr>
            <a:r>
              <a:rPr lang="pt-PT" altLang="pt-PT" sz="240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Amigdalite</a:t>
            </a:r>
          </a:p>
        </p:txBody>
      </p:sp>
      <p:sp>
        <p:nvSpPr>
          <p:cNvPr id="130054" name="Text Box 7"/>
          <p:cNvSpPr txBox="1">
            <a:spLocks noChangeArrowheads="1"/>
          </p:cNvSpPr>
          <p:nvPr/>
        </p:nvSpPr>
        <p:spPr bwMode="auto">
          <a:xfrm>
            <a:off x="6732588" y="4581525"/>
            <a:ext cx="2160587" cy="1158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PT" altLang="pt-PT" sz="2000" b="1">
                <a:latin typeface="Times New Roman" pitchFamily="18" charset="0"/>
                <a:cs typeface="Arial" charset="0"/>
              </a:rPr>
              <a:t>quase sem pele sã</a:t>
            </a:r>
          </a:p>
          <a:p>
            <a:pPr algn="ctr">
              <a:spcBef>
                <a:spcPct val="50000"/>
              </a:spcBef>
            </a:pPr>
            <a:r>
              <a:rPr lang="pt-PT" altLang="pt-PT" sz="2000" b="1">
                <a:latin typeface="Times New Roman" pitchFamily="18" charset="0"/>
                <a:cs typeface="Arial" charset="0"/>
              </a:rPr>
              <a:t>“tipo queimadura do Sol”</a:t>
            </a:r>
          </a:p>
        </p:txBody>
      </p:sp>
      <p:sp>
        <p:nvSpPr>
          <p:cNvPr id="130055" name="Text Box 10"/>
          <p:cNvSpPr txBox="1">
            <a:spLocks noChangeArrowheads="1"/>
          </p:cNvSpPr>
          <p:nvPr/>
        </p:nvSpPr>
        <p:spPr bwMode="auto">
          <a:xfrm>
            <a:off x="323850" y="5805488"/>
            <a:ext cx="76327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/>
              <a:t>Fonte: Imagem retirada de aula do Dr. Manuel Salgado (CPEESIP- 2007-2008)</a:t>
            </a:r>
          </a:p>
          <a:p>
            <a:pPr eaLnBrk="1" hangingPunct="1">
              <a:spcBef>
                <a:spcPct val="50000"/>
              </a:spcBef>
            </a:pPr>
            <a:endParaRPr lang="pt-PT" altLang="pt-PT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PT" dirty="0" smtClean="0">
                <a:solidFill>
                  <a:srgbClr val="C00000"/>
                </a:solidFill>
              </a:rPr>
              <a:t>Doença Exantemática Infantil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205038"/>
            <a:ext cx="8229600" cy="38862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sz="2800" dirty="0" smtClean="0"/>
              <a:t>Patologia infecto-contagiosa </a:t>
            </a:r>
            <a:r>
              <a:rPr lang="pt-PT" sz="2800" dirty="0" smtClean="0"/>
              <a:t>sistémica </a:t>
            </a:r>
            <a:r>
              <a:rPr lang="pt-PT" sz="2800" dirty="0"/>
              <a:t>em que </a:t>
            </a:r>
            <a:r>
              <a:rPr lang="pt-PT" sz="2800" dirty="0" smtClean="0"/>
              <a:t>as manifestações </a:t>
            </a:r>
            <a:r>
              <a:rPr lang="pt-PT" sz="2800" dirty="0"/>
              <a:t>cutâneas acompanham o quadro </a:t>
            </a:r>
            <a:r>
              <a:rPr lang="pt-PT" sz="2800" dirty="0" smtClean="0"/>
              <a:t>clínico. Estas são </a:t>
            </a:r>
            <a:r>
              <a:rPr lang="pt-BR" sz="2800" dirty="0" smtClean="0"/>
              <a:t>determinado pela ação direta do microorganismo ou por seus produtos tóxicos.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pt-PT" sz="2800" dirty="0" smtClean="0"/>
          </a:p>
          <a:p>
            <a:pPr marL="342900" lvl="1" indent="-342900" algn="just" eaLnBrk="1" fontAlgn="auto" hangingPunct="1">
              <a:spcAft>
                <a:spcPts val="0"/>
              </a:spcAft>
              <a:buClr>
                <a:schemeClr val="hlink"/>
              </a:buClr>
              <a:buSzPct val="70000"/>
              <a:buFont typeface="Arial" pitchFamily="34" charset="0"/>
              <a:buChar char="•"/>
              <a:defRPr/>
            </a:pPr>
            <a:r>
              <a:rPr lang="pt-PT" dirty="0"/>
              <a:t>Exantemas virais são comuns em crianças, </a:t>
            </a:r>
            <a:r>
              <a:rPr lang="pt-PT" dirty="0" smtClean="0"/>
              <a:t>na maioria</a:t>
            </a:r>
            <a:r>
              <a:rPr lang="pt-PT" dirty="0"/>
              <a:t>, doenças autolimitadas e </a:t>
            </a:r>
            <a:r>
              <a:rPr lang="pt-PT" dirty="0" smtClean="0"/>
              <a:t>benignas.</a:t>
            </a:r>
            <a:endParaRPr lang="pt-P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PT" dirty="0"/>
          </a:p>
          <a:p>
            <a:pPr lvl="1" eaLnBrk="1" fontAlgn="auto" hangingPunct="1">
              <a:spcAft>
                <a:spcPts val="0"/>
              </a:spcAft>
              <a:buFontTx/>
              <a:buNone/>
              <a:defRPr/>
            </a:pPr>
            <a:endParaRPr lang="pt-BR" sz="3600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31075" name="Picture 2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r="6664" b="250"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5084763"/>
            <a:ext cx="5867400" cy="11382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PT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Sinal de </a:t>
            </a:r>
            <a:r>
              <a:rPr lang="pt-PT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Pastia</a:t>
            </a:r>
            <a:r>
              <a:rPr lang="pt-PT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:</a:t>
            </a:r>
          </a:p>
          <a:p>
            <a:pPr algn="ctr" eaLnBrk="0" hangingPunct="0">
              <a:defRPr/>
            </a:pPr>
            <a:r>
              <a:rPr lang="pt-PT" sz="2000" dirty="0" err="1">
                <a:latin typeface="Times New Roman" pitchFamily="18" charset="0"/>
                <a:cs typeface="Arial" charset="0"/>
              </a:rPr>
              <a:t>hiperpigmentação</a:t>
            </a:r>
            <a:r>
              <a:rPr lang="pt-PT" sz="2000" dirty="0">
                <a:latin typeface="Times New Roman" pitchFamily="18" charset="0"/>
                <a:cs typeface="Arial" charset="0"/>
              </a:rPr>
              <a:t> linear petequial (</a:t>
            </a:r>
            <a:r>
              <a:rPr lang="pt-PT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linhas de </a:t>
            </a:r>
            <a:r>
              <a:rPr lang="pt-PT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Pastia</a:t>
            </a:r>
            <a:r>
              <a:rPr lang="pt-PT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) </a:t>
            </a:r>
            <a:r>
              <a:rPr lang="pt-PT" sz="2000" dirty="0">
                <a:latin typeface="Times New Roman" pitchFamily="18" charset="0"/>
                <a:cs typeface="Arial" charset="0"/>
              </a:rPr>
              <a:t>nas pregas cutâneas, zonas das flexuras</a:t>
            </a:r>
          </a:p>
        </p:txBody>
      </p:sp>
      <p:sp>
        <p:nvSpPr>
          <p:cNvPr id="131077" name="Line 5"/>
          <p:cNvSpPr>
            <a:spLocks noChangeShapeType="1"/>
          </p:cNvSpPr>
          <p:nvPr/>
        </p:nvSpPr>
        <p:spPr bwMode="auto">
          <a:xfrm flipV="1">
            <a:off x="2743200" y="2819400"/>
            <a:ext cx="0" cy="2514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 flipH="1" flipV="1">
            <a:off x="2286000" y="3962400"/>
            <a:ext cx="381000" cy="1371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 flipV="1">
            <a:off x="2771775" y="4005263"/>
            <a:ext cx="381000" cy="14478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1080" name="Text Box 9"/>
          <p:cNvSpPr txBox="1">
            <a:spLocks noChangeArrowheads="1"/>
          </p:cNvSpPr>
          <p:nvPr/>
        </p:nvSpPr>
        <p:spPr bwMode="auto">
          <a:xfrm>
            <a:off x="7413625" y="114300"/>
            <a:ext cx="1673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 b="1">
                <a:solidFill>
                  <a:srgbClr val="00FF00"/>
                </a:solidFill>
                <a:latin typeface="Times New Roman" pitchFamily="18" charset="0"/>
                <a:cs typeface="Arial" charset="0"/>
              </a:rPr>
              <a:t>Escarlatina</a:t>
            </a:r>
            <a:endParaRPr lang="pt-PT" altLang="pt-PT" sz="2400">
              <a:solidFill>
                <a:srgbClr val="00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1081" name="Text Box 10"/>
          <p:cNvSpPr txBox="1">
            <a:spLocks noChangeArrowheads="1"/>
          </p:cNvSpPr>
          <p:nvPr/>
        </p:nvSpPr>
        <p:spPr bwMode="auto">
          <a:xfrm>
            <a:off x="5307013" y="5934075"/>
            <a:ext cx="42116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600"/>
              <a:t>Fonte: Imagem retirada de aula do Dr. Manuel Salgado (CPEESIP- 2007-2008)</a:t>
            </a:r>
          </a:p>
          <a:p>
            <a:pPr eaLnBrk="1" hangingPunct="1">
              <a:spcBef>
                <a:spcPct val="50000"/>
              </a:spcBef>
            </a:pPr>
            <a:endParaRPr lang="pt-PT" altLang="pt-PT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32099" name="Picture 2" descr="descamação mão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9" b="24771"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14300" y="6350"/>
            <a:ext cx="40433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8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Diagnóstico retrospectivo</a:t>
            </a:r>
            <a:endParaRPr lang="en-GB" altLang="pt-PT" sz="2800" b="1">
              <a:solidFill>
                <a:schemeClr val="bg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2101" name="AutoShape 6"/>
          <p:cNvSpPr>
            <a:spLocks noChangeArrowheads="1"/>
          </p:cNvSpPr>
          <p:nvPr/>
        </p:nvSpPr>
        <p:spPr bwMode="auto">
          <a:xfrm>
            <a:off x="6065838" y="6111875"/>
            <a:ext cx="3079750" cy="509588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10 - 14º dia</a:t>
            </a:r>
            <a:endParaRPr lang="en-GB" altLang="pt-PT" sz="2400" b="1">
              <a:solidFill>
                <a:schemeClr val="bg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2102" name="Text Box 7"/>
          <p:cNvSpPr txBox="1">
            <a:spLocks noChangeArrowheads="1"/>
          </p:cNvSpPr>
          <p:nvPr/>
        </p:nvSpPr>
        <p:spPr bwMode="auto">
          <a:xfrm>
            <a:off x="7054850" y="101600"/>
            <a:ext cx="1920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8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Escarlatina</a:t>
            </a:r>
          </a:p>
        </p:txBody>
      </p:sp>
      <p:sp>
        <p:nvSpPr>
          <p:cNvPr id="132103" name="Text Box 8"/>
          <p:cNvSpPr txBox="1">
            <a:spLocks noChangeArrowheads="1"/>
          </p:cNvSpPr>
          <p:nvPr/>
        </p:nvSpPr>
        <p:spPr bwMode="auto">
          <a:xfrm>
            <a:off x="179388" y="6524625"/>
            <a:ext cx="8569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>
                <a:solidFill>
                  <a:schemeClr val="bg1"/>
                </a:solidFill>
              </a:rPr>
              <a:t>Fonte: Imagem retirada de aula do Dr. Manuel Salgado (CPEESIP- 2007-2008)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33123" name="Picture 2" descr="descamação pé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b="1836"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3"/>
          <p:cNvSpPr txBox="1">
            <a:spLocks noChangeArrowheads="1"/>
          </p:cNvSpPr>
          <p:nvPr/>
        </p:nvSpPr>
        <p:spPr bwMode="auto">
          <a:xfrm>
            <a:off x="7185025" y="161925"/>
            <a:ext cx="1920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8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Escarlatina</a:t>
            </a:r>
          </a:p>
        </p:txBody>
      </p:sp>
      <p:sp>
        <p:nvSpPr>
          <p:cNvPr id="133125" name="Text Box 6"/>
          <p:cNvSpPr txBox="1">
            <a:spLocks noChangeArrowheads="1"/>
          </p:cNvSpPr>
          <p:nvPr/>
        </p:nvSpPr>
        <p:spPr bwMode="auto">
          <a:xfrm>
            <a:off x="7394575" y="5413375"/>
            <a:ext cx="146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♂, </a:t>
            </a:r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4 anos</a:t>
            </a:r>
            <a:r>
              <a:rPr lang="pt-PT" altLang="pt-PT" sz="2400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 </a:t>
            </a:r>
            <a:endParaRPr lang="en-GB" altLang="pt-PT" sz="2400">
              <a:solidFill>
                <a:srgbClr val="CC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3126" name="Text Box 7"/>
          <p:cNvSpPr txBox="1">
            <a:spLocks noChangeArrowheads="1"/>
          </p:cNvSpPr>
          <p:nvPr/>
        </p:nvSpPr>
        <p:spPr bwMode="auto">
          <a:xfrm>
            <a:off x="3663950" y="977900"/>
            <a:ext cx="21764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800" b="1">
                <a:latin typeface="Times New Roman" pitchFamily="18" charset="0"/>
                <a:cs typeface="Arial" charset="0"/>
              </a:rPr>
              <a:t>Diagnóstico </a:t>
            </a:r>
          </a:p>
          <a:p>
            <a:pPr algn="ctr"/>
            <a:r>
              <a:rPr lang="pt-PT" altLang="pt-PT" sz="2800" b="1">
                <a:latin typeface="Times New Roman" pitchFamily="18" charset="0"/>
                <a:cs typeface="Arial" charset="0"/>
              </a:rPr>
              <a:t>retrospectivo</a:t>
            </a:r>
            <a:endParaRPr lang="en-GB" altLang="pt-PT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133127" name="AutoShape 8"/>
          <p:cNvSpPr>
            <a:spLocks noChangeArrowheads="1"/>
          </p:cNvSpPr>
          <p:nvPr/>
        </p:nvSpPr>
        <p:spPr bwMode="auto">
          <a:xfrm>
            <a:off x="3354388" y="280988"/>
            <a:ext cx="3078162" cy="509587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pt-PT" altLang="pt-PT" sz="2400" b="1">
                <a:solidFill>
                  <a:schemeClr val="bg2"/>
                </a:solidFill>
                <a:latin typeface="Times New Roman" pitchFamily="18" charset="0"/>
                <a:cs typeface="Arial" charset="0"/>
              </a:rPr>
              <a:t>10 - 14º dia</a:t>
            </a:r>
            <a:endParaRPr lang="en-GB" altLang="pt-PT" sz="2400" b="1">
              <a:solidFill>
                <a:schemeClr val="bg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3128" name="Text Box 10"/>
          <p:cNvSpPr txBox="1">
            <a:spLocks noChangeArrowheads="1"/>
          </p:cNvSpPr>
          <p:nvPr/>
        </p:nvSpPr>
        <p:spPr bwMode="auto">
          <a:xfrm>
            <a:off x="0" y="6586538"/>
            <a:ext cx="658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>
                <a:solidFill>
                  <a:schemeClr val="bg1"/>
                </a:solidFill>
              </a:rPr>
              <a:t>Fonte: Imagem retirada de aula do Dr. Manuel Salgado (CPEESIP- 2007-2008)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 smtClean="0">
                <a:solidFill>
                  <a:schemeClr val="folHlink"/>
                </a:solidFill>
              </a:rPr>
              <a:t>Varicela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Etiologia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en-US" sz="2400" dirty="0" err="1" smtClean="0"/>
              <a:t>Vírus</a:t>
            </a:r>
            <a:r>
              <a:rPr lang="en-US" sz="2400" dirty="0" smtClean="0"/>
              <a:t> da </a:t>
            </a:r>
            <a:r>
              <a:rPr lang="en-US" sz="2400" dirty="0" err="1" smtClean="0"/>
              <a:t>varicela</a:t>
            </a:r>
            <a:r>
              <a:rPr lang="en-US" sz="2400" dirty="0" smtClean="0"/>
              <a:t>-zoster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Transmissão</a:t>
            </a:r>
            <a:r>
              <a:rPr lang="en-US" sz="2400" b="1" dirty="0" smtClean="0"/>
              <a:t>: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Direta</a:t>
            </a:r>
            <a:r>
              <a:rPr lang="en-US" sz="2400" b="1" dirty="0" smtClean="0"/>
              <a:t>: </a:t>
            </a:r>
            <a:r>
              <a:rPr lang="en-US" sz="2400" dirty="0" smtClean="0"/>
              <a:t>Pessoa a </a:t>
            </a:r>
            <a:r>
              <a:rPr lang="en-US" sz="2400" dirty="0" err="1" smtClean="0"/>
              <a:t>pessoa</a:t>
            </a:r>
            <a:r>
              <a:rPr lang="en-US" sz="2400" dirty="0" smtClean="0"/>
              <a:t>, </a:t>
            </a:r>
            <a:r>
              <a:rPr lang="en-US" sz="2400" dirty="0" err="1" smtClean="0"/>
              <a:t>através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contato</a:t>
            </a:r>
            <a:r>
              <a:rPr lang="en-US" sz="2400" dirty="0" smtClean="0"/>
              <a:t> </a:t>
            </a:r>
            <a:r>
              <a:rPr lang="en-US" sz="2400" dirty="0" err="1" smtClean="0"/>
              <a:t>direto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secreções</a:t>
            </a:r>
            <a:r>
              <a:rPr lang="en-US" sz="2400" dirty="0" smtClean="0"/>
              <a:t> </a:t>
            </a:r>
            <a:r>
              <a:rPr lang="en-US" sz="2400" dirty="0" err="1" smtClean="0"/>
              <a:t>respiratórias</a:t>
            </a:r>
            <a:r>
              <a:rPr lang="en-US" sz="2400" dirty="0" smtClean="0"/>
              <a:t> e </a:t>
            </a:r>
            <a:r>
              <a:rPr lang="en-US" sz="2400" dirty="0" err="1" smtClean="0"/>
              <a:t>contato</a:t>
            </a:r>
            <a:r>
              <a:rPr lang="en-US" sz="2400" dirty="0" smtClean="0"/>
              <a:t> com </a:t>
            </a:r>
            <a:r>
              <a:rPr lang="en-US" sz="2400" dirty="0" err="1" smtClean="0"/>
              <a:t>lesões</a:t>
            </a:r>
            <a:r>
              <a:rPr lang="en-US" sz="2400" dirty="0" smtClean="0"/>
              <a:t>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Indireta</a:t>
            </a:r>
            <a:r>
              <a:rPr lang="en-US" sz="2400" b="1" dirty="0" smtClean="0"/>
              <a:t>: </a:t>
            </a:r>
            <a:r>
              <a:rPr lang="en-US" sz="2400" dirty="0" err="1"/>
              <a:t>através</a:t>
            </a:r>
            <a:r>
              <a:rPr lang="en-US" sz="2400" dirty="0"/>
              <a:t> de </a:t>
            </a:r>
            <a:r>
              <a:rPr lang="en-US" sz="2400" dirty="0" err="1"/>
              <a:t>objetos</a:t>
            </a:r>
            <a:r>
              <a:rPr lang="en-US" sz="2400" dirty="0"/>
              <a:t> </a:t>
            </a:r>
            <a:r>
              <a:rPr lang="en-US" sz="2400" dirty="0" err="1"/>
              <a:t>contaminados</a:t>
            </a:r>
            <a:r>
              <a:rPr lang="en-US" sz="2400" dirty="0"/>
              <a:t> com </a:t>
            </a:r>
            <a:r>
              <a:rPr lang="en-US" sz="2400" dirty="0" err="1"/>
              <a:t>secreções</a:t>
            </a:r>
            <a:r>
              <a:rPr lang="en-US" sz="2400" dirty="0"/>
              <a:t> de </a:t>
            </a:r>
            <a:r>
              <a:rPr lang="en-US" sz="2400" dirty="0" err="1"/>
              <a:t>vesículas</a:t>
            </a:r>
            <a:r>
              <a:rPr lang="en-US" sz="2400" dirty="0"/>
              <a:t> e </a:t>
            </a:r>
            <a:r>
              <a:rPr lang="en-US" sz="2400" dirty="0" err="1"/>
              <a:t>membranas</a:t>
            </a:r>
            <a:r>
              <a:rPr lang="en-US" sz="2400" dirty="0"/>
              <a:t> </a:t>
            </a:r>
            <a:r>
              <a:rPr lang="en-US" sz="2400" dirty="0" err="1"/>
              <a:t>mucosas</a:t>
            </a:r>
            <a:r>
              <a:rPr lang="en-US" sz="2400" dirty="0"/>
              <a:t> de </a:t>
            </a:r>
            <a:r>
              <a:rPr lang="en-US" sz="2400" dirty="0" err="1"/>
              <a:t>pacientes</a:t>
            </a:r>
            <a:r>
              <a:rPr lang="en-US" sz="2400" dirty="0"/>
              <a:t> </a:t>
            </a:r>
            <a:r>
              <a:rPr lang="en-US" sz="2400" dirty="0" err="1"/>
              <a:t>infectados</a:t>
            </a:r>
            <a:r>
              <a:rPr lang="en-US" sz="2000" dirty="0"/>
              <a:t>. </a:t>
            </a:r>
          </a:p>
          <a:p>
            <a:pPr marL="457200"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/>
              <a:t>Isolamento</a:t>
            </a:r>
            <a:r>
              <a:rPr lang="en-US" sz="2400" dirty="0" smtClean="0"/>
              <a:t> </a:t>
            </a:r>
            <a:r>
              <a:rPr lang="en-US" sz="2400" dirty="0" err="1" smtClean="0"/>
              <a:t>respiratório</a:t>
            </a:r>
            <a:r>
              <a:rPr lang="en-US" sz="2400" dirty="0" smtClean="0"/>
              <a:t> e </a:t>
            </a:r>
            <a:r>
              <a:rPr lang="en-US" sz="2400" dirty="0" err="1" smtClean="0"/>
              <a:t>contacto</a:t>
            </a:r>
            <a:r>
              <a:rPr lang="en-US" sz="2400" dirty="0" smtClean="0"/>
              <a:t>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Line 2"/>
          <p:cNvSpPr>
            <a:spLocks noChangeShapeType="1"/>
          </p:cNvSpPr>
          <p:nvPr/>
        </p:nvSpPr>
        <p:spPr bwMode="auto">
          <a:xfrm>
            <a:off x="1143000" y="2446338"/>
            <a:ext cx="74676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2959100" y="19700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7</a:t>
            </a:r>
          </a:p>
        </p:txBody>
      </p:sp>
      <p:sp>
        <p:nvSpPr>
          <p:cNvPr id="135173" name="Text Box 4"/>
          <p:cNvSpPr txBox="1">
            <a:spLocks noChangeArrowheads="1"/>
          </p:cNvSpPr>
          <p:nvPr/>
        </p:nvSpPr>
        <p:spPr bwMode="auto">
          <a:xfrm>
            <a:off x="4838700" y="197008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14</a:t>
            </a:r>
          </a:p>
        </p:txBody>
      </p:sp>
      <p:sp>
        <p:nvSpPr>
          <p:cNvPr id="135174" name="Text Box 5"/>
          <p:cNvSpPr txBox="1">
            <a:spLocks noChangeArrowheads="1"/>
          </p:cNvSpPr>
          <p:nvPr/>
        </p:nvSpPr>
        <p:spPr bwMode="auto">
          <a:xfrm>
            <a:off x="6788150" y="195103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21</a:t>
            </a:r>
          </a:p>
        </p:txBody>
      </p:sp>
      <p:sp>
        <p:nvSpPr>
          <p:cNvPr id="135175" name="Line 6"/>
          <p:cNvSpPr>
            <a:spLocks noChangeShapeType="1"/>
          </p:cNvSpPr>
          <p:nvPr/>
        </p:nvSpPr>
        <p:spPr bwMode="auto">
          <a:xfrm>
            <a:off x="3048000" y="1066800"/>
            <a:ext cx="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76" name="Line 7"/>
          <p:cNvSpPr>
            <a:spLocks noChangeShapeType="1"/>
          </p:cNvSpPr>
          <p:nvPr/>
        </p:nvSpPr>
        <p:spPr bwMode="auto">
          <a:xfrm flipH="1">
            <a:off x="3124200" y="2370138"/>
            <a:ext cx="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77" name="Line 8"/>
          <p:cNvSpPr>
            <a:spLocks noChangeShapeType="1"/>
          </p:cNvSpPr>
          <p:nvPr/>
        </p:nvSpPr>
        <p:spPr bwMode="auto">
          <a:xfrm flipH="1">
            <a:off x="7029450" y="2370138"/>
            <a:ext cx="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78" name="Line 9"/>
          <p:cNvSpPr>
            <a:spLocks noChangeShapeType="1"/>
          </p:cNvSpPr>
          <p:nvPr/>
        </p:nvSpPr>
        <p:spPr bwMode="auto">
          <a:xfrm flipH="1">
            <a:off x="5067300" y="2370138"/>
            <a:ext cx="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79" name="Line 10"/>
          <p:cNvSpPr>
            <a:spLocks noChangeShapeType="1"/>
          </p:cNvSpPr>
          <p:nvPr/>
        </p:nvSpPr>
        <p:spPr bwMode="auto">
          <a:xfrm>
            <a:off x="1066800" y="1066800"/>
            <a:ext cx="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80" name="Line 11"/>
          <p:cNvSpPr>
            <a:spLocks noChangeShapeType="1"/>
          </p:cNvSpPr>
          <p:nvPr/>
        </p:nvSpPr>
        <p:spPr bwMode="auto">
          <a:xfrm flipH="1">
            <a:off x="1143000" y="2370138"/>
            <a:ext cx="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35181" name="Text Box 12"/>
          <p:cNvSpPr txBox="1">
            <a:spLocks noChangeArrowheads="1"/>
          </p:cNvSpPr>
          <p:nvPr/>
        </p:nvSpPr>
        <p:spPr bwMode="auto">
          <a:xfrm>
            <a:off x="990600" y="19700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latin typeface="Times New Roman" pitchFamily="18" charset="0"/>
                <a:cs typeface="Arial" charset="0"/>
              </a:rPr>
              <a:t>0</a:t>
            </a:r>
          </a:p>
        </p:txBody>
      </p:sp>
      <p:sp>
        <p:nvSpPr>
          <p:cNvPr id="135182" name="Text Box 13"/>
          <p:cNvSpPr txBox="1">
            <a:spLocks noChangeArrowheads="1"/>
          </p:cNvSpPr>
          <p:nvPr/>
        </p:nvSpPr>
        <p:spPr bwMode="auto">
          <a:xfrm>
            <a:off x="7775575" y="18780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400" b="1">
                <a:solidFill>
                  <a:srgbClr val="CC00CC"/>
                </a:solidFill>
                <a:latin typeface="Times New Roman" pitchFamily="18" charset="0"/>
                <a:cs typeface="Arial" charset="0"/>
              </a:rPr>
              <a:t>DIAS</a:t>
            </a:r>
          </a:p>
        </p:txBody>
      </p:sp>
      <p:sp>
        <p:nvSpPr>
          <p:cNvPr id="135183" name="Rectangle 14"/>
          <p:cNvSpPr>
            <a:spLocks noChangeArrowheads="1"/>
          </p:cNvSpPr>
          <p:nvPr/>
        </p:nvSpPr>
        <p:spPr bwMode="auto">
          <a:xfrm>
            <a:off x="1143000" y="304800"/>
            <a:ext cx="7467600" cy="125253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pt-PT" altLang="pt-PT" sz="4000" b="1">
                <a:latin typeface="Arial" charset="0"/>
                <a:cs typeface="Arial" charset="0"/>
              </a:rPr>
              <a:t>VARICELA</a:t>
            </a:r>
            <a:r>
              <a:rPr lang="pt-PT" altLang="pt-PT" sz="4000" b="1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5184" name="Text Box 15"/>
          <p:cNvSpPr txBox="1">
            <a:spLocks noChangeArrowheads="1"/>
          </p:cNvSpPr>
          <p:nvPr/>
        </p:nvSpPr>
        <p:spPr bwMode="auto">
          <a:xfrm>
            <a:off x="1158875" y="2708275"/>
            <a:ext cx="381635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pt-PT" altLang="pt-PT">
                <a:latin typeface="Garamond" pitchFamily="18" charset="0"/>
                <a:cs typeface="Arial" charset="0"/>
              </a:rPr>
              <a:t>Período de incubação</a:t>
            </a:r>
            <a:endParaRPr lang="en-GB" altLang="pt-PT">
              <a:latin typeface="Garamond" pitchFamily="18" charset="0"/>
              <a:cs typeface="Arial" charset="0"/>
            </a:endParaRPr>
          </a:p>
        </p:txBody>
      </p:sp>
      <p:sp>
        <p:nvSpPr>
          <p:cNvPr id="135185" name="Rectangle 16"/>
          <p:cNvSpPr>
            <a:spLocks noChangeArrowheads="1"/>
          </p:cNvSpPr>
          <p:nvPr/>
        </p:nvSpPr>
        <p:spPr bwMode="auto">
          <a:xfrm>
            <a:off x="5076825" y="2781300"/>
            <a:ext cx="2168525" cy="4572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PT" altLang="pt-PT" sz="2400" b="1">
                <a:latin typeface="Times New Roman" pitchFamily="18" charset="0"/>
                <a:cs typeface="Arial" charset="0"/>
              </a:rPr>
              <a:t>EXANTEMA </a:t>
            </a:r>
          </a:p>
        </p:txBody>
      </p:sp>
      <p:sp>
        <p:nvSpPr>
          <p:cNvPr id="135186" name="Rectangle 17"/>
          <p:cNvSpPr>
            <a:spLocks noChangeArrowheads="1"/>
          </p:cNvSpPr>
          <p:nvPr/>
        </p:nvSpPr>
        <p:spPr bwMode="auto">
          <a:xfrm>
            <a:off x="5091113" y="3389313"/>
            <a:ext cx="12334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pt-PT" altLang="pt-PT" sz="2400" b="1">
                <a:latin typeface="Times New Roman" pitchFamily="18" charset="0"/>
                <a:cs typeface="Arial" charset="0"/>
              </a:rPr>
              <a:t>FEBRE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250825" y="5589588"/>
            <a:ext cx="8713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P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Fonte: MOTA,  Carmona  - </a:t>
            </a:r>
            <a:r>
              <a:rPr lang="pt-PT" sz="1200" i="1">
                <a:effectLst>
                  <a:outerShdw blurRad="38100" dist="38100" dir="2700000" algn="tl">
                    <a:srgbClr val="000000"/>
                  </a:outerShdw>
                </a:effectLst>
              </a:rPr>
              <a:t>Lições de Pediatria </a:t>
            </a:r>
            <a:r>
              <a:rPr lang="pt-P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pt-PT" sz="1200" i="1">
                <a:effectLst>
                  <a:outerShdw blurRad="38100" dist="38100" dir="2700000" algn="tl">
                    <a:srgbClr val="000000"/>
                  </a:outerShdw>
                </a:effectLst>
              </a:rPr>
              <a:t>II Parte</a:t>
            </a:r>
            <a:r>
              <a:rPr lang="pt-PT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. Coimbra: Hospital Pediátrico – Faculdade de Medicina, 2000.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22238"/>
            <a:ext cx="3600450" cy="569912"/>
          </a:xfrm>
        </p:spPr>
        <p:txBody>
          <a:bodyPr/>
          <a:lstStyle/>
          <a:p>
            <a:pPr algn="ctr" eaLnBrk="1" hangingPunct="1"/>
            <a:r>
              <a:rPr lang="pt-PT" altLang="pt-PT" sz="3200" smtClean="0"/>
              <a:t>VARICELA</a:t>
            </a:r>
          </a:p>
        </p:txBody>
      </p:sp>
      <p:pic>
        <p:nvPicPr>
          <p:cNvPr id="136195" name="Picture 3" descr="pápul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"/>
          <a:stretch>
            <a:fillRect/>
          </a:stretch>
        </p:blipFill>
        <p:spPr>
          <a:xfrm>
            <a:off x="36513" y="5300663"/>
            <a:ext cx="2232025" cy="1557337"/>
          </a:xfrm>
          <a:noFill/>
          <a:ln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136196" name="Picture 4" descr="vesicu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00663"/>
            <a:ext cx="2303463" cy="155733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7" name="Picture 5" descr="pustu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"/>
          <a:stretch>
            <a:fillRect/>
          </a:stretch>
        </p:blipFill>
        <p:spPr bwMode="auto">
          <a:xfrm>
            <a:off x="4719638" y="5300663"/>
            <a:ext cx="2157412" cy="151288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8" name="Picture 6" descr="crosta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300663"/>
            <a:ext cx="2160587" cy="151288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179388" y="692150"/>
            <a:ext cx="8785225" cy="41052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PT" altLang="pt-PT" sz="2000" dirty="0" smtClean="0">
                <a:solidFill>
                  <a:srgbClr val="000000"/>
                </a:solidFill>
                <a:latin typeface="Arial" charset="0"/>
              </a:rPr>
              <a:t>Após </a:t>
            </a:r>
            <a:r>
              <a:rPr lang="pt-PT" altLang="pt-PT" sz="2000" b="1" dirty="0">
                <a:solidFill>
                  <a:srgbClr val="000000"/>
                </a:solidFill>
                <a:latin typeface="Arial" charset="0"/>
              </a:rPr>
              <a:t>incubação</a:t>
            </a:r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 (2 semanas)</a:t>
            </a:r>
          </a:p>
          <a:p>
            <a:pPr>
              <a:buFontTx/>
              <a:buChar char="•"/>
            </a:pPr>
            <a:endParaRPr lang="pt-PT" altLang="pt-PT" sz="20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pt-PT" altLang="pt-PT" sz="200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000" b="1" dirty="0">
                <a:solidFill>
                  <a:srgbClr val="C00000"/>
                </a:solidFill>
                <a:latin typeface="Arial" charset="0"/>
              </a:rPr>
              <a:t>Tratamento: </a:t>
            </a:r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- atenuar </a:t>
            </a:r>
            <a:r>
              <a:rPr lang="pt-PT" altLang="pt-PT" sz="2000" b="1" dirty="0">
                <a:solidFill>
                  <a:srgbClr val="000000"/>
                </a:solidFill>
                <a:latin typeface="Arial" charset="0"/>
              </a:rPr>
              <a:t>prurido (constante)  -  </a:t>
            </a:r>
            <a:r>
              <a:rPr lang="pt-PT" altLang="pt-PT" sz="2000" dirty="0" err="1">
                <a:solidFill>
                  <a:srgbClr val="000000"/>
                </a:solidFill>
                <a:latin typeface="Arial" charset="0"/>
              </a:rPr>
              <a:t>antihistamínico</a:t>
            </a:r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 oral</a:t>
            </a:r>
          </a:p>
          <a:p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	         - evitar </a:t>
            </a:r>
            <a:r>
              <a:rPr lang="pt-PT" altLang="pt-PT" sz="2000" dirty="0" err="1">
                <a:solidFill>
                  <a:srgbClr val="000000"/>
                </a:solidFill>
                <a:latin typeface="Arial" charset="0"/>
              </a:rPr>
              <a:t>infecção</a:t>
            </a:r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 das lesões abertas (</a:t>
            </a:r>
            <a:r>
              <a:rPr lang="pt-PT" altLang="pt-PT" sz="2000" dirty="0" err="1">
                <a:solidFill>
                  <a:srgbClr val="000000"/>
                </a:solidFill>
                <a:latin typeface="Arial" charset="0"/>
              </a:rPr>
              <a:t>antiséptico</a:t>
            </a:r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)	</a:t>
            </a:r>
          </a:p>
          <a:p>
            <a:pPr>
              <a:buFontTx/>
              <a:buChar char="•"/>
            </a:pPr>
            <a:endParaRPr lang="pt-PT" altLang="pt-PT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pt-PT" altLang="pt-P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Progressão do exantema</a:t>
            </a:r>
            <a:r>
              <a:rPr lang="pt-PT" altLang="pt-P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  <a:p>
            <a:r>
              <a:rPr lang="pt-PT" altLang="pt-PT" sz="2400" dirty="0" smtClean="0">
                <a:solidFill>
                  <a:srgbClr val="000000"/>
                </a:solidFill>
                <a:latin typeface="Arial" charset="0"/>
              </a:rPr>
              <a:t>pápula/mácula- </a:t>
            </a:r>
            <a:r>
              <a:rPr lang="pt-PT" altLang="pt-PT" sz="2400" dirty="0">
                <a:solidFill>
                  <a:srgbClr val="000000"/>
                </a:solidFill>
                <a:latin typeface="Arial" charset="0"/>
              </a:rPr>
              <a:t>pápula          vesícula        pústula         crosta </a:t>
            </a:r>
          </a:p>
          <a:p>
            <a:endParaRPr lang="pt-PT" altLang="pt-PT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pt-PT" altLang="pt-PT" sz="2000" dirty="0">
                <a:solidFill>
                  <a:srgbClr val="000000"/>
                </a:solidFill>
                <a:latin typeface="Arial" charset="0"/>
              </a:rPr>
              <a:t>	(evolução rápida : 2 a 3 dias</a:t>
            </a:r>
            <a:r>
              <a:rPr lang="pt-PT" altLang="pt-PT" sz="20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pt-PT" altLang="pt-PT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250825" y="5013325"/>
            <a:ext cx="172878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PÁPULA</a:t>
            </a: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2555875" y="5013325"/>
            <a:ext cx="172878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VESÍCULA</a:t>
            </a:r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4930775" y="5013325"/>
            <a:ext cx="172878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PÚSTULA</a:t>
            </a:r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7415213" y="5013325"/>
            <a:ext cx="1477962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CROSTA</a:t>
            </a:r>
          </a:p>
        </p:txBody>
      </p:sp>
      <p:sp>
        <p:nvSpPr>
          <p:cNvPr id="136204" name="AutoShape 12"/>
          <p:cNvSpPr>
            <a:spLocks noChangeArrowheads="1"/>
          </p:cNvSpPr>
          <p:nvPr/>
        </p:nvSpPr>
        <p:spPr bwMode="auto">
          <a:xfrm>
            <a:off x="2051050" y="4957763"/>
            <a:ext cx="433388" cy="342900"/>
          </a:xfrm>
          <a:prstGeom prst="rightArrow">
            <a:avLst>
              <a:gd name="adj1" fmla="val 50000"/>
              <a:gd name="adj2" fmla="val 3159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205" name="AutoShape 13"/>
          <p:cNvSpPr>
            <a:spLocks noChangeArrowheads="1"/>
          </p:cNvSpPr>
          <p:nvPr/>
        </p:nvSpPr>
        <p:spPr bwMode="auto">
          <a:xfrm>
            <a:off x="4425950" y="4941888"/>
            <a:ext cx="433388" cy="342900"/>
          </a:xfrm>
          <a:prstGeom prst="rightArrow">
            <a:avLst>
              <a:gd name="adj1" fmla="val 50000"/>
              <a:gd name="adj2" fmla="val 3159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206" name="AutoShape 14"/>
          <p:cNvSpPr>
            <a:spLocks noChangeArrowheads="1"/>
          </p:cNvSpPr>
          <p:nvPr/>
        </p:nvSpPr>
        <p:spPr bwMode="auto">
          <a:xfrm>
            <a:off x="6877050" y="4941888"/>
            <a:ext cx="433388" cy="342900"/>
          </a:xfrm>
          <a:prstGeom prst="rightArrow">
            <a:avLst>
              <a:gd name="adj1" fmla="val 50000"/>
              <a:gd name="adj2" fmla="val 3159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207" name="AutoShape 15"/>
          <p:cNvSpPr>
            <a:spLocks/>
          </p:cNvSpPr>
          <p:nvPr/>
        </p:nvSpPr>
        <p:spPr bwMode="auto">
          <a:xfrm>
            <a:off x="4535487" y="1134586"/>
            <a:ext cx="73025" cy="649288"/>
          </a:xfrm>
          <a:prstGeom prst="leftBrace">
            <a:avLst>
              <a:gd name="adj1" fmla="val 740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208" name="Rectangle 16"/>
          <p:cNvSpPr>
            <a:spLocks noChangeArrowheads="1"/>
          </p:cNvSpPr>
          <p:nvPr/>
        </p:nvSpPr>
        <p:spPr bwMode="auto">
          <a:xfrm>
            <a:off x="4662488" y="1163002"/>
            <a:ext cx="1728788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1400" b="1">
                <a:solidFill>
                  <a:srgbClr val="000000"/>
                </a:solidFill>
                <a:latin typeface="Arial" charset="0"/>
              </a:rPr>
              <a:t>FEBRE</a:t>
            </a:r>
          </a:p>
        </p:txBody>
      </p:sp>
      <p:sp>
        <p:nvSpPr>
          <p:cNvPr id="136209" name="Rectangle 17"/>
          <p:cNvSpPr>
            <a:spLocks noChangeArrowheads="1"/>
          </p:cNvSpPr>
          <p:nvPr/>
        </p:nvSpPr>
        <p:spPr bwMode="auto">
          <a:xfrm>
            <a:off x="4691063" y="1555750"/>
            <a:ext cx="1728787" cy="2524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1400" b="1">
                <a:solidFill>
                  <a:srgbClr val="000000"/>
                </a:solidFill>
                <a:latin typeface="Arial" charset="0"/>
              </a:rPr>
              <a:t>EXANTEMA</a:t>
            </a:r>
          </a:p>
        </p:txBody>
      </p:sp>
      <p:sp>
        <p:nvSpPr>
          <p:cNvPr id="136210" name="AutoShape 18"/>
          <p:cNvSpPr>
            <a:spLocks noChangeArrowheads="1"/>
          </p:cNvSpPr>
          <p:nvPr/>
        </p:nvSpPr>
        <p:spPr bwMode="auto">
          <a:xfrm flipV="1">
            <a:off x="3491706" y="3493612"/>
            <a:ext cx="360362" cy="46038"/>
          </a:xfrm>
          <a:prstGeom prst="rightArrow">
            <a:avLst>
              <a:gd name="adj1" fmla="val 50000"/>
              <a:gd name="adj2" fmla="val 1252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211" name="AutoShape 19"/>
          <p:cNvSpPr>
            <a:spLocks noChangeArrowheads="1"/>
          </p:cNvSpPr>
          <p:nvPr/>
        </p:nvSpPr>
        <p:spPr bwMode="auto">
          <a:xfrm flipV="1">
            <a:off x="3819976" y="1243330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6212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72" y="3491231"/>
            <a:ext cx="38417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3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4" y="3451544"/>
            <a:ext cx="38417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14" name="CaixaDeTexto 1"/>
          <p:cNvSpPr txBox="1">
            <a:spLocks noChangeArrowheads="1"/>
          </p:cNvSpPr>
          <p:nvPr/>
        </p:nvSpPr>
        <p:spPr bwMode="auto">
          <a:xfrm>
            <a:off x="1435100" y="5445125"/>
            <a:ext cx="1665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Mesmo dia!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37219" name="Picture 2" descr="fascei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76200" y="115888"/>
            <a:ext cx="1058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pt-PT" altLang="pt-PT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♂, </a:t>
            </a:r>
            <a:r>
              <a:rPr lang="pt-PT" altLang="pt-PT" sz="20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21 M</a:t>
            </a:r>
            <a:endParaRPr lang="en-GB" altLang="pt-PT" sz="2000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7221" name="Text Box 7"/>
          <p:cNvSpPr txBox="1">
            <a:spLocks noChangeArrowheads="1"/>
          </p:cNvSpPr>
          <p:nvPr/>
        </p:nvSpPr>
        <p:spPr bwMode="auto">
          <a:xfrm>
            <a:off x="539750" y="5373688"/>
            <a:ext cx="813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>
                <a:solidFill>
                  <a:srgbClr val="000000"/>
                </a:solidFill>
              </a:rPr>
              <a:t>Fonte: Imagem retirada de aula do Dr. Manuel Salgado (CPEESIP- 2007-2008)</a:t>
            </a:r>
          </a:p>
        </p:txBody>
      </p:sp>
      <p:sp>
        <p:nvSpPr>
          <p:cNvPr id="137222" name="Text Box 8"/>
          <p:cNvSpPr txBox="1">
            <a:spLocks noChangeArrowheads="1"/>
          </p:cNvSpPr>
          <p:nvPr/>
        </p:nvSpPr>
        <p:spPr bwMode="auto">
          <a:xfrm>
            <a:off x="5076825" y="404813"/>
            <a:ext cx="2305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3200" b="1">
                <a:solidFill>
                  <a:schemeClr val="folHlink"/>
                </a:solidFill>
              </a:rPr>
              <a:t>Varicela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762000"/>
          </a:xfrm>
        </p:spPr>
        <p:txBody>
          <a:bodyPr/>
          <a:lstStyle/>
          <a:p>
            <a:pPr eaLnBrk="1" hangingPunct="1"/>
            <a:r>
              <a:rPr lang="pt-PT" altLang="pt-PT" smtClean="0">
                <a:solidFill>
                  <a:srgbClr val="00FF00"/>
                </a:solidFill>
                <a:latin typeface="Arial" charset="0"/>
              </a:rPr>
              <a:t>VARICELA - CONTÁGIO </a:t>
            </a:r>
            <a:endParaRPr lang="en-GB" altLang="pt-PT" smtClean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916113"/>
            <a:ext cx="8001000" cy="410368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pt-PT" altLang="pt-PT" sz="3300" smtClean="0">
                <a:solidFill>
                  <a:schemeClr val="tx2"/>
                </a:solidFill>
                <a:latin typeface="Arial" charset="0"/>
              </a:rPr>
              <a:t>Muito contagiosa (90% meio familiar) – desde o 1º dia da pápula até à aparição da ultima crosta</a:t>
            </a:r>
          </a:p>
          <a:p>
            <a:pPr eaLnBrk="1" hangingPunct="1">
              <a:buFont typeface="Wingdings" pitchFamily="2" charset="2"/>
              <a:buChar char="§"/>
            </a:pPr>
            <a:endParaRPr lang="pt-PT" altLang="pt-PT" sz="330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PT" altLang="pt-PT" sz="3300" smtClean="0">
                <a:solidFill>
                  <a:schemeClr val="tx2"/>
                </a:solidFill>
                <a:latin typeface="Arial" charset="0"/>
              </a:rPr>
              <a:t>Local de inoculação</a:t>
            </a:r>
            <a:r>
              <a:rPr lang="pt-PT" altLang="pt-PT" sz="3300" smtClean="0">
                <a:latin typeface="Arial" charset="0"/>
              </a:rPr>
              <a:t>:</a:t>
            </a:r>
            <a:r>
              <a:rPr lang="pt-PT" altLang="pt-PT" sz="3300" smtClean="0">
                <a:solidFill>
                  <a:srgbClr val="66FF33"/>
                </a:solidFill>
                <a:latin typeface="Arial" charset="0"/>
              </a:rPr>
              <a:t> </a:t>
            </a:r>
            <a:r>
              <a:rPr lang="pt-PT" altLang="pt-PT" sz="3300" smtClean="0">
                <a:latin typeface="Arial" charset="0"/>
              </a:rPr>
              <a:t>mucosas das vias aéreas superiores e conjuntivas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2" y="332656"/>
            <a:ext cx="5050972" cy="792163"/>
          </a:xfrm>
        </p:spPr>
        <p:txBody>
          <a:bodyPr/>
          <a:lstStyle/>
          <a:p>
            <a:pPr algn="ctr" eaLnBrk="1" hangingPunct="1"/>
            <a:r>
              <a:rPr lang="pt-PT" altLang="pt-PT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EXANTEMA SÙBITO</a:t>
            </a:r>
            <a:br>
              <a:rPr lang="pt-PT" altLang="pt-PT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altLang="pt-PT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 «ROSEOLA INFANTUM»</a:t>
            </a:r>
          </a:p>
        </p:txBody>
      </p:sp>
      <p:sp>
        <p:nvSpPr>
          <p:cNvPr id="139267" name="Rectangle 5"/>
          <p:cNvSpPr>
            <a:spLocks noChangeArrowheads="1"/>
          </p:cNvSpPr>
          <p:nvPr/>
        </p:nvSpPr>
        <p:spPr bwMode="auto">
          <a:xfrm>
            <a:off x="179512" y="1557338"/>
            <a:ext cx="4824288" cy="259238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r>
              <a:rPr lang="pt-PT" altLang="pt-PT" sz="2000" b="1" dirty="0">
                <a:solidFill>
                  <a:srgbClr val="000000"/>
                </a:solidFill>
                <a:latin typeface="Arial" charset="0"/>
              </a:rPr>
              <a:t>A doença exantemática mais frequente</a:t>
            </a:r>
          </a:p>
          <a:p>
            <a:pPr>
              <a:buFont typeface="Wingdings" pitchFamily="2" charset="2"/>
              <a:buNone/>
            </a:pPr>
            <a:r>
              <a:rPr lang="pt-PT" altLang="pt-PT" sz="2000" b="1" dirty="0">
                <a:solidFill>
                  <a:srgbClr val="000000"/>
                </a:solidFill>
                <a:latin typeface="Arial" charset="0"/>
              </a:rPr>
              <a:t> no lactente;</a:t>
            </a:r>
          </a:p>
          <a:p>
            <a:pPr>
              <a:buFont typeface="Wingdings" pitchFamily="2" charset="2"/>
              <a:buNone/>
            </a:pPr>
            <a:r>
              <a:rPr lang="pt-PT" altLang="pt-PT" sz="20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FontTx/>
              <a:buChar char="•"/>
            </a:pP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Agente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vírus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herpes 6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ou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7;</a:t>
            </a:r>
          </a:p>
          <a:p>
            <a:pPr>
              <a:buFontTx/>
              <a:buChar char="•"/>
            </a:pPr>
            <a:endParaRPr lang="en-US" altLang="pt-PT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Char char="•"/>
            </a:pP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Período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incubação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11d; </a:t>
            </a:r>
          </a:p>
          <a:p>
            <a:pPr>
              <a:buFontTx/>
              <a:buChar char="•"/>
            </a:pPr>
            <a:endParaRPr lang="en-US" altLang="pt-PT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Char char="•"/>
            </a:pP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contagiosidade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reduzida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;</a:t>
            </a:r>
          </a:p>
        </p:txBody>
      </p:sp>
      <p:pic>
        <p:nvPicPr>
          <p:cNvPr id="13926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44" y="115888"/>
            <a:ext cx="4001156" cy="45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116013" y="4219575"/>
            <a:ext cx="33909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800" u="sng">
                <a:latin typeface="Times New Roman" pitchFamily="18" charset="0"/>
                <a:cs typeface="Arial" charset="0"/>
              </a:rPr>
              <a:t>Localização do exantema:</a:t>
            </a:r>
          </a:p>
          <a:p>
            <a:r>
              <a:rPr lang="pt-PT" altLang="pt-PT" sz="2800">
                <a:latin typeface="Times New Roman" pitchFamily="18" charset="0"/>
                <a:cs typeface="Arial" charset="0"/>
              </a:rPr>
              <a:t>- tronco</a:t>
            </a:r>
          </a:p>
          <a:p>
            <a:r>
              <a:rPr lang="pt-PT" altLang="pt-PT" sz="2800">
                <a:latin typeface="Times New Roman" pitchFamily="18" charset="0"/>
                <a:cs typeface="Arial" charset="0"/>
              </a:rPr>
              <a:t>- pescoço</a:t>
            </a:r>
          </a:p>
          <a:p>
            <a:r>
              <a:rPr lang="pt-PT" altLang="pt-PT" sz="2800">
                <a:latin typeface="Times New Roman" pitchFamily="18" charset="0"/>
                <a:cs typeface="Arial" charset="0"/>
              </a:rPr>
              <a:t>- membros</a:t>
            </a:r>
          </a:p>
          <a:p>
            <a:r>
              <a:rPr lang="pt-PT" altLang="pt-PT" sz="2800">
                <a:latin typeface="Times New Roman" pitchFamily="18" charset="0"/>
                <a:cs typeface="Arial" charset="0"/>
              </a:rPr>
              <a:t>- menos vezes a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8027988" cy="642937"/>
          </a:xfrm>
        </p:spPr>
        <p:txBody>
          <a:bodyPr/>
          <a:lstStyle/>
          <a:p>
            <a:pPr algn="ctr" eaLnBrk="1" hangingPunct="1"/>
            <a:r>
              <a:rPr lang="pt-PT" altLang="pt-PT" sz="2400" smtClean="0"/>
              <a:t>EXANTEMA SÙBITO OU «ROSEOLA INFANTUM»</a:t>
            </a:r>
          </a:p>
        </p:txBody>
      </p:sp>
      <p:pic>
        <p:nvPicPr>
          <p:cNvPr id="140291" name="Picture 4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47" b="37456"/>
          <a:stretch>
            <a:fillRect/>
          </a:stretch>
        </p:blipFill>
        <p:spPr bwMode="auto">
          <a:xfrm>
            <a:off x="0" y="3141663"/>
            <a:ext cx="9144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Rectangle 5"/>
          <p:cNvSpPr>
            <a:spLocks noChangeArrowheads="1"/>
          </p:cNvSpPr>
          <p:nvPr/>
        </p:nvSpPr>
        <p:spPr bwMode="auto">
          <a:xfrm>
            <a:off x="468313" y="981075"/>
            <a:ext cx="7704137" cy="21605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r>
              <a:rPr lang="pt-PT" altLang="pt-PT" sz="2000" b="1" dirty="0" err="1">
                <a:solidFill>
                  <a:srgbClr val="000000"/>
                </a:solidFill>
                <a:latin typeface="Arial" charset="0"/>
              </a:rPr>
              <a:t>Súbitamente</a:t>
            </a:r>
            <a:r>
              <a:rPr lang="pt-PT" altLang="pt-PT" sz="2000" b="1" dirty="0">
                <a:solidFill>
                  <a:srgbClr val="000000"/>
                </a:solidFill>
                <a:latin typeface="Arial" charset="0"/>
              </a:rPr>
              <a:t> ocorre febre elevada (39 - 40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ºC)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durante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3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dias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;</a:t>
            </a:r>
          </a:p>
          <a:p>
            <a:pPr>
              <a:buFontTx/>
              <a:buChar char="•"/>
            </a:pPr>
            <a:r>
              <a:rPr lang="en-US" altLang="pt-PT" sz="2000" b="1" dirty="0">
                <a:solidFill>
                  <a:srgbClr val="000000"/>
                </a:solidFill>
                <a:latin typeface="Arial" charset="0"/>
              </a:rPr>
              <a:t>Edema no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</a:rPr>
              <a:t>bordo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</a:rPr>
              <a:t> das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</a:rPr>
              <a:t>pálpebras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</a:rPr>
              <a:t>; </a:t>
            </a:r>
          </a:p>
          <a:p>
            <a:pPr>
              <a:buFontTx/>
              <a:buChar char="•"/>
            </a:pP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Pode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ocorrer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convulsão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;</a:t>
            </a:r>
          </a:p>
          <a:p>
            <a:pPr>
              <a:buFontTx/>
              <a:buChar char="•"/>
            </a:pP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Exantema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(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após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desaparecer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a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febre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durante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1 a 2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dias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;</a:t>
            </a:r>
          </a:p>
          <a:p>
            <a:pPr>
              <a:buFontTx/>
              <a:buChar char="•"/>
            </a:pP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Exantema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eritematoso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de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pequenas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máculas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róseas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que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habitualmente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pt-PT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poupa</a:t>
            </a:r>
            <a:r>
              <a:rPr lang="en-US" altLang="pt-PT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a face;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084888" y="3941763"/>
            <a:ext cx="2879725" cy="549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Fonte: MOTA,  Carmona  - </a:t>
            </a:r>
            <a:r>
              <a:rPr lang="pt-PT" sz="10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Lições de Pediatria </a:t>
            </a:r>
            <a:r>
              <a:rPr lang="pt-PT"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- </a:t>
            </a:r>
            <a:r>
              <a:rPr lang="pt-PT" sz="1000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II Parte</a:t>
            </a:r>
            <a:r>
              <a:rPr lang="pt-PT"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Coimbra: Hospital Pediátrico – Faculdade de Medicina, 2000.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76825" y="4581525"/>
            <a:ext cx="3209925" cy="8350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kern="0" dirty="0" smtClean="0">
                <a:solidFill>
                  <a:srgbClr val="00CC00"/>
                </a:solidFill>
                <a:latin typeface="Times New Roman" pitchFamily="18" charset="0"/>
                <a:cs typeface="Arial" charset="0"/>
              </a:rPr>
              <a:t>Início do exantema até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kern="0" dirty="0" smtClean="0">
                <a:solidFill>
                  <a:srgbClr val="00CC00"/>
                </a:solidFill>
                <a:latin typeface="Times New Roman" pitchFamily="18" charset="0"/>
                <a:cs typeface="Arial" charset="0"/>
              </a:rPr>
              <a:t>à 36ª hora de apirexia </a:t>
            </a:r>
            <a:endParaRPr lang="en-GB" sz="2400" b="1" kern="0" dirty="0" smtClean="0">
              <a:solidFill>
                <a:srgbClr val="00CC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4029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5416550"/>
            <a:ext cx="1825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7543800" cy="1431925"/>
          </a:xfrm>
        </p:spPr>
        <p:txBody>
          <a:bodyPr/>
          <a:lstStyle/>
          <a:p>
            <a:pPr eaLnBrk="1" hangingPunct="1"/>
            <a:r>
              <a:rPr lang="pt-PT" altLang="pt-PT" smtClean="0">
                <a:solidFill>
                  <a:schemeClr val="folHlink"/>
                </a:solidFill>
              </a:rPr>
              <a:t>Exantemas na criança</a:t>
            </a:r>
          </a:p>
        </p:txBody>
      </p:sp>
      <p:sp>
        <p:nvSpPr>
          <p:cNvPr id="104451" name="Text Box 6"/>
          <p:cNvSpPr txBox="1">
            <a:spLocks noChangeArrowheads="1"/>
          </p:cNvSpPr>
          <p:nvPr/>
        </p:nvSpPr>
        <p:spPr bwMode="auto">
          <a:xfrm>
            <a:off x="1187450" y="4797425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PT" altLang="pt-PT"/>
          </a:p>
        </p:txBody>
      </p:sp>
      <p:pic>
        <p:nvPicPr>
          <p:cNvPr id="104452" name="Picture 9" descr="IMAGE11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8"/>
          <a:stretch>
            <a:fillRect/>
          </a:stretch>
        </p:blipFill>
        <p:spPr bwMode="auto">
          <a:xfrm>
            <a:off x="4284663" y="1730375"/>
            <a:ext cx="33115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10"/>
          <p:cNvSpPr txBox="1">
            <a:spLocks noChangeArrowheads="1"/>
          </p:cNvSpPr>
          <p:nvPr/>
        </p:nvSpPr>
        <p:spPr bwMode="auto">
          <a:xfrm>
            <a:off x="6156325" y="3789363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/>
              <a:t>Sarampo</a:t>
            </a:r>
          </a:p>
        </p:txBody>
      </p:sp>
      <p:pic>
        <p:nvPicPr>
          <p:cNvPr id="104454" name="Picture 12" descr="rubeola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25923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Text Box 14"/>
          <p:cNvSpPr txBox="1">
            <a:spLocks noChangeArrowheads="1"/>
          </p:cNvSpPr>
          <p:nvPr/>
        </p:nvSpPr>
        <p:spPr bwMode="auto">
          <a:xfrm>
            <a:off x="6732588" y="6092825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/>
              <a:t>Rubéola</a:t>
            </a:r>
          </a:p>
        </p:txBody>
      </p:sp>
      <p:pic>
        <p:nvPicPr>
          <p:cNvPr id="104456" name="Picture 16" descr="DSC04843450px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381635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Text Box 17"/>
          <p:cNvSpPr txBox="1">
            <a:spLocks noChangeArrowheads="1"/>
          </p:cNvSpPr>
          <p:nvPr/>
        </p:nvSpPr>
        <p:spPr bwMode="auto">
          <a:xfrm>
            <a:off x="1547813" y="4149725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/>
              <a:t>Febre escaro-nodular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pt-PT" smtClean="0">
                <a:solidFill>
                  <a:srgbClr val="C00000"/>
                </a:solidFill>
              </a:rPr>
              <a:t>Rubeóla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96975"/>
            <a:ext cx="8839200" cy="4456113"/>
          </a:xfrm>
        </p:spPr>
        <p:txBody>
          <a:bodyPr/>
          <a:lstStyle/>
          <a:p>
            <a:pPr eaLnBrk="1" hangingPunct="1"/>
            <a:r>
              <a:rPr lang="en-US" altLang="pt-PT" sz="2400" smtClean="0"/>
              <a:t>Sem sinais prodrómicos (como o sarampo)</a:t>
            </a:r>
          </a:p>
          <a:p>
            <a:pPr eaLnBrk="1" hangingPunct="1"/>
            <a:r>
              <a:rPr lang="en-US" altLang="pt-PT" sz="2400" b="1" smtClean="0"/>
              <a:t>Período de incubação</a:t>
            </a:r>
            <a:r>
              <a:rPr lang="en-US" altLang="pt-PT" sz="2400" smtClean="0"/>
              <a:t>: 14-21 dias</a:t>
            </a:r>
          </a:p>
          <a:p>
            <a:pPr eaLnBrk="1" hangingPunct="1"/>
            <a:r>
              <a:rPr lang="pt-PT" altLang="pt-PT" sz="2400" b="1" smtClean="0"/>
              <a:t>Período de transmissão</a:t>
            </a:r>
            <a:r>
              <a:rPr lang="pt-PT" altLang="pt-PT" sz="2400" smtClean="0"/>
              <a:t>: 5 a 7 dias antes do início do exantema até 5 a 7 dias após</a:t>
            </a:r>
          </a:p>
          <a:p>
            <a:pPr eaLnBrk="1" hangingPunct="1"/>
            <a:r>
              <a:rPr lang="pt-PT" altLang="pt-PT" sz="2400" b="1" smtClean="0"/>
              <a:t>Transmissão</a:t>
            </a:r>
            <a:r>
              <a:rPr lang="pt-PT" altLang="pt-PT" sz="2400" smtClean="0"/>
              <a:t>: contacto com secreções nasofaríngeas de pessoas infectadas, objectos contaminados, sangue e urina</a:t>
            </a:r>
            <a:endParaRPr lang="en-US" altLang="pt-PT" sz="2400" smtClean="0"/>
          </a:p>
          <a:p>
            <a:pPr eaLnBrk="1" hangingPunct="1"/>
            <a:r>
              <a:rPr lang="pt-PT" altLang="pt-PT" sz="2400" b="1" smtClean="0"/>
              <a:t>Sintomas habituais</a:t>
            </a:r>
            <a:r>
              <a:rPr lang="pt-PT" altLang="pt-PT" sz="2400" smtClean="0"/>
              <a:t>: cefaleias, febre baixa, falta de apetite e aumento de secrecção nasal.</a:t>
            </a:r>
            <a:endParaRPr lang="en-US" altLang="pt-PT" sz="2400" smtClean="0"/>
          </a:p>
          <a:p>
            <a:pPr eaLnBrk="1" hangingPunct="1"/>
            <a:r>
              <a:rPr lang="en-US" altLang="pt-PT" sz="2400" smtClean="0"/>
              <a:t>Linfoadenopatia retro-auricular/cervical</a:t>
            </a:r>
          </a:p>
          <a:p>
            <a:pPr eaLnBrk="1" hangingPunct="1"/>
            <a:r>
              <a:rPr lang="en-US" altLang="pt-PT" sz="2400" smtClean="0"/>
              <a:t>Discreto exantema  máculo-papular no segundo dia</a:t>
            </a:r>
          </a:p>
          <a:p>
            <a:pPr eaLnBrk="1" hangingPunct="1"/>
            <a:r>
              <a:rPr lang="en-US" altLang="pt-PT" sz="2400" smtClean="0"/>
              <a:t>Exantema pode durar 5-10 dias e coincide com a ocorrência da febre</a:t>
            </a:r>
          </a:p>
          <a:p>
            <a:pPr eaLnBrk="1" hangingPunct="1"/>
            <a:r>
              <a:rPr lang="en-US" altLang="pt-PT" sz="2400" smtClean="0"/>
              <a:t>Nos adultos,  artralgias e mialgias  </a:t>
            </a:r>
          </a:p>
          <a:p>
            <a:pPr eaLnBrk="1" hangingPunct="1"/>
            <a:endParaRPr lang="en-US" altLang="pt-PT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images.google.com.br/images?q=tbn:pkjHOJACAbMJ:www.nlm.nih.gov/medlineplus/spanish/ency/images/ency/fullsize/17251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5"/>
          <a:stretch>
            <a:fillRect/>
          </a:stretch>
        </p:blipFill>
        <p:spPr bwMode="auto">
          <a:xfrm>
            <a:off x="5257800" y="533400"/>
            <a:ext cx="3429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533400" y="1066800"/>
            <a:ext cx="4800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pt-BR" altLang="pt-PT" sz="2800"/>
              <a:t>Erupção: rósea discreta.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pt-BR" altLang="pt-PT" sz="2800"/>
              <a:t>Inicio: face e pescoço.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pt-BR" altLang="pt-PT" sz="2800"/>
              <a:t>Progressão: craniocaudal.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Tx/>
              <a:buChar char="•"/>
            </a:pPr>
            <a:r>
              <a:rPr lang="pt-BR" altLang="pt-PT" sz="2800"/>
              <a:t>Generalizada: 24 a 48 hs.</a:t>
            </a: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13138"/>
            <a:ext cx="35972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20800"/>
            <a:ext cx="3817938" cy="47752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spcBef>
                <a:spcPct val="35000"/>
              </a:spcBef>
              <a:buFont typeface="Wingdings" pitchFamily="2" charset="2"/>
              <a:buNone/>
              <a:defRPr/>
            </a:pPr>
            <a:r>
              <a:rPr lang="pt-BR" altLang="pt-PT" sz="2400" smtClean="0">
                <a:latin typeface="Arial" charset="0"/>
              </a:rPr>
              <a:t>&gt; 50% no primeiro mês gestação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Catarata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Retinopatia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Glaucoma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Doença cardíaca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Surdez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Problemas neurológicos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Baixo Peso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Hepatoesplenomegalia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Tx/>
              <a:buChar char="•"/>
              <a:defRPr/>
            </a:pPr>
            <a:r>
              <a:rPr lang="pt-BR" altLang="pt-PT" sz="2400" smtClean="0">
                <a:latin typeface="Arial" charset="0"/>
              </a:rPr>
              <a:t>Trombocitopenia</a:t>
            </a:r>
            <a:endParaRPr lang="pt-BR" altLang="pt-PT" sz="2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43363" name="Picture 4" descr="rubeola congenita iac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7413" y="2032000"/>
            <a:ext cx="4446587" cy="3783013"/>
          </a:xfr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97315" name="Rectangle 3"/>
          <p:cNvSpPr>
            <a:spLocks noChangeArrowheads="1"/>
          </p:cNvSpPr>
          <p:nvPr/>
        </p:nvSpPr>
        <p:spPr bwMode="auto">
          <a:xfrm>
            <a:off x="690563" y="325438"/>
            <a:ext cx="6437312" cy="63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pt-BR" sz="3600" b="1" i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Síndrome da Rubéola Congênita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843463" y="6121400"/>
            <a:ext cx="4300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pt-PT" b="1">
                <a:solidFill>
                  <a:srgbClr val="FFCC66"/>
                </a:solidFill>
                <a:latin typeface="Arial" charset="0"/>
              </a:rPr>
              <a:t>www.vaccineinformation.org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569912"/>
          </a:xfrm>
        </p:spPr>
        <p:txBody>
          <a:bodyPr/>
          <a:lstStyle/>
          <a:p>
            <a:pPr eaLnBrk="1" hangingPunct="1"/>
            <a:r>
              <a:rPr lang="pt-PT" altLang="pt-PT" sz="2800" b="1" dirty="0" smtClean="0">
                <a:solidFill>
                  <a:srgbClr val="C00000"/>
                </a:solidFill>
              </a:rPr>
              <a:t>ERITEMA INFECCIOSO OU MEGALOERITEMA</a:t>
            </a:r>
          </a:p>
        </p:txBody>
      </p:sp>
      <p:pic>
        <p:nvPicPr>
          <p:cNvPr id="144387" name="Picture 4" descr="megaloeritema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221088"/>
            <a:ext cx="3816350" cy="2623056"/>
          </a:xfrm>
          <a:noFill/>
        </p:spPr>
      </p:pic>
      <p:pic>
        <p:nvPicPr>
          <p:cNvPr id="144388" name="Picture 5" descr="megaloeritem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24" y="4221088"/>
            <a:ext cx="4105275" cy="259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Rectangle 6"/>
          <p:cNvSpPr>
            <a:spLocks noChangeArrowheads="1"/>
          </p:cNvSpPr>
          <p:nvPr/>
        </p:nvSpPr>
        <p:spPr bwMode="auto">
          <a:xfrm>
            <a:off x="235744" y="708566"/>
            <a:ext cx="8641655" cy="3368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50000"/>
              </a:spcBef>
              <a:buFontTx/>
              <a:buChar char="-"/>
              <a:defRPr/>
            </a:pPr>
            <a:r>
              <a:rPr lang="pt-PT" altLang="pt-PT" sz="2000" b="1" dirty="0" smtClean="0">
                <a:latin typeface="Tahoma" pitchFamily="34" charset="0"/>
              </a:rPr>
              <a:t>Doença </a:t>
            </a:r>
            <a:r>
              <a:rPr lang="pt-PT" altLang="pt-PT" sz="2000" b="1" dirty="0" err="1" smtClean="0">
                <a:latin typeface="Tahoma" pitchFamily="34" charset="0"/>
              </a:rPr>
              <a:t>vírica</a:t>
            </a:r>
            <a:r>
              <a:rPr lang="pt-PT" altLang="pt-PT" sz="2000" b="1" dirty="0" smtClean="0">
                <a:latin typeface="Tahoma" pitchFamily="34" charset="0"/>
              </a:rPr>
              <a:t> benigna (</a:t>
            </a:r>
            <a:r>
              <a:rPr lang="pt-PT" altLang="pt-PT" sz="2000" b="1" dirty="0" err="1" smtClean="0">
                <a:latin typeface="Tahoma" pitchFamily="34" charset="0"/>
              </a:rPr>
              <a:t>parvovirus</a:t>
            </a:r>
            <a:r>
              <a:rPr lang="pt-PT" altLang="pt-PT" sz="2000" b="1" dirty="0" smtClean="0">
                <a:latin typeface="Tahoma" pitchFamily="34" charset="0"/>
              </a:rPr>
              <a:t> B19),</a:t>
            </a:r>
          </a:p>
          <a:p>
            <a:pPr>
              <a:spcBef>
                <a:spcPct val="50000"/>
              </a:spcBef>
              <a:buNone/>
              <a:defRPr/>
            </a:pPr>
            <a:endParaRPr lang="pt-PT" altLang="pt-PT" sz="1100" b="1" dirty="0" smtClean="0">
              <a:latin typeface="Tahoma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pt-PT" altLang="pt-PT" sz="2000" b="1" dirty="0" err="1" smtClean="0">
                <a:latin typeface="Tahoma" pitchFamily="34" charset="0"/>
              </a:rPr>
              <a:t>Cefaléia</a:t>
            </a:r>
            <a:r>
              <a:rPr lang="pt-PT" altLang="pt-PT" sz="2000" b="1" dirty="0" smtClean="0">
                <a:latin typeface="Tahoma" pitchFamily="34" charset="0"/>
              </a:rPr>
              <a:t>, febre baixa, faringite, mal estar 7-10 dias antes do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pt-PT" altLang="pt-PT" sz="2000" b="1" dirty="0" smtClean="0">
                <a:latin typeface="Tahoma" pitchFamily="34" charset="0"/>
              </a:rPr>
              <a:t>Eritema típico sobre as bochechas como uma queimadura de sol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pt-PT" altLang="pt-PT" sz="2000" b="1" dirty="0" smtClean="0">
                <a:latin typeface="Tahoma" pitchFamily="34" charset="0"/>
              </a:rPr>
              <a:t>(2-4 dias)</a:t>
            </a:r>
          </a:p>
          <a:p>
            <a:pPr>
              <a:spcBef>
                <a:spcPct val="0"/>
              </a:spcBef>
              <a:buNone/>
              <a:defRPr/>
            </a:pPr>
            <a:endParaRPr lang="pt-PT" altLang="pt-PT" sz="1050" b="1" dirty="0" smtClean="0">
              <a:latin typeface="Tahoma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pt-PT" altLang="pt-PT" sz="2000" b="1" dirty="0" smtClean="0">
                <a:latin typeface="Tahoma" pitchFamily="34" charset="0"/>
              </a:rPr>
              <a:t>Após 4.º dia é substituído por </a:t>
            </a:r>
            <a:r>
              <a:rPr lang="pt-PT" altLang="pt-PT" sz="2000" b="1" dirty="0" err="1" smtClean="0">
                <a:latin typeface="Tahoma" pitchFamily="34" charset="0"/>
              </a:rPr>
              <a:t>eritma</a:t>
            </a:r>
            <a:r>
              <a:rPr lang="pt-PT" altLang="pt-PT" sz="2000" b="1" dirty="0" smtClean="0">
                <a:latin typeface="Tahoma" pitchFamily="34" charset="0"/>
              </a:rPr>
              <a:t> macular  e erupção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pt-PT" altLang="pt-PT" sz="2000" b="1" dirty="0" smtClean="0">
                <a:latin typeface="Tahoma" pitchFamily="34" charset="0"/>
              </a:rPr>
              <a:t>morbiliforme</a:t>
            </a:r>
          </a:p>
          <a:p>
            <a:pPr>
              <a:spcBef>
                <a:spcPct val="0"/>
              </a:spcBef>
              <a:buNone/>
              <a:defRPr/>
            </a:pPr>
            <a:endParaRPr lang="pt-PT" altLang="pt-PT" sz="1100" b="1" dirty="0" smtClean="0">
              <a:latin typeface="Tahoma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  <a:defRPr/>
            </a:pPr>
            <a:r>
              <a:rPr lang="pt-PT" altLang="pt-PT" sz="2000" b="1" dirty="0" smtClean="0">
                <a:latin typeface="Tahoma" pitchFamily="34" charset="0"/>
              </a:rPr>
              <a:t>3.ª fase - Exantema facial em forma de borboleta 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pt-PT" altLang="pt-PT" sz="2000" b="1" dirty="0" smtClean="0">
                <a:latin typeface="Tahoma" pitchFamily="34" charset="0"/>
              </a:rPr>
              <a:t>(“face esbofeteada”).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 descr="a02fig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8481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3657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7" descr="eritema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2590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27038" y="5245100"/>
            <a:ext cx="822960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PT" dirty="0"/>
              <a:t>-   Exantema </a:t>
            </a:r>
            <a:r>
              <a:rPr lang="pt-PT" dirty="0" err="1"/>
              <a:t>maculopápular</a:t>
            </a:r>
            <a:r>
              <a:rPr lang="pt-PT" dirty="0"/>
              <a:t> evolui para o corpo sendo as palmas das mãos e    plantas dos pés poupados (pode persistir por mais de 10 dias)</a:t>
            </a:r>
          </a:p>
          <a:p>
            <a:pPr marL="285750" indent="-285750">
              <a:buFontTx/>
              <a:buChar char="-"/>
              <a:defRPr/>
            </a:pPr>
            <a:r>
              <a:rPr lang="pt-PT" dirty="0"/>
              <a:t>Recidiva da erupção cutânea com exposição ao sol, stress, calor e exercício</a:t>
            </a:r>
          </a:p>
          <a:p>
            <a:pPr marL="285750" indent="-285750">
              <a:buFontTx/>
              <a:buChar char="-"/>
              <a:defRPr/>
            </a:pPr>
            <a:r>
              <a:rPr lang="pt-PT" dirty="0"/>
              <a:t>Pode haver artralgias e artrites (joelhos, mãos, punhos e tornozelos)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58837"/>
          </a:xfrm>
        </p:spPr>
        <p:txBody>
          <a:bodyPr/>
          <a:lstStyle/>
          <a:p>
            <a:pPr algn="ctr" eaLnBrk="1" hangingPunct="1"/>
            <a:r>
              <a:rPr lang="pt-PT" altLang="pt-PT" sz="2800" smtClean="0"/>
              <a:t>EXANTEMA «MEDICAMENTOSO»</a:t>
            </a:r>
            <a:br>
              <a:rPr lang="pt-PT" altLang="pt-PT" sz="2800" smtClean="0"/>
            </a:br>
            <a:r>
              <a:rPr lang="pt-PT" altLang="pt-PT" sz="2800" smtClean="0"/>
              <a:t>(ANTIBIÓTICOS) 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pt-PT" altLang="pt-PT" smtClean="0"/>
              <a:t>   Em idade pediátrica a maioria (</a:t>
            </a:r>
            <a:r>
              <a:rPr lang="en-US" altLang="pt-PT" smtClean="0">
                <a:cs typeface="Arial" charset="0"/>
              </a:rPr>
              <a:t>± </a:t>
            </a:r>
            <a:r>
              <a:rPr lang="pt-PT" altLang="pt-PT" smtClean="0"/>
              <a:t>85%) das reacções cutâneas aos antibióticos</a:t>
            </a:r>
          </a:p>
        </p:txBody>
      </p:sp>
      <p:sp>
        <p:nvSpPr>
          <p:cNvPr id="146436" name="Rectangle 5"/>
          <p:cNvSpPr>
            <a:spLocks noChangeArrowheads="1"/>
          </p:cNvSpPr>
          <p:nvPr/>
        </p:nvSpPr>
        <p:spPr bwMode="auto">
          <a:xfrm>
            <a:off x="4427538" y="2565400"/>
            <a:ext cx="3960812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NÂO SÂO ALÉRGICAS (</a:t>
            </a:r>
            <a:r>
              <a:rPr lang="en-US" altLang="pt-PT" sz="2000" b="1" u="sng">
                <a:solidFill>
                  <a:srgbClr val="000000"/>
                </a:solidFill>
                <a:latin typeface="Arial" charset="0"/>
                <a:cs typeface="Arial" charset="0"/>
              </a:rPr>
              <a:t>&gt;</a:t>
            </a:r>
            <a:r>
              <a:rPr lang="en-US" altLang="pt-PT" sz="2000" b="1">
                <a:solidFill>
                  <a:srgbClr val="000000"/>
                </a:solidFill>
                <a:latin typeface="Arial" charset="0"/>
                <a:cs typeface="Arial" charset="0"/>
              </a:rPr>
              <a:t> 85%)</a:t>
            </a:r>
          </a:p>
        </p:txBody>
      </p:sp>
      <p:sp>
        <p:nvSpPr>
          <p:cNvPr id="146437" name="Rectangle 6"/>
          <p:cNvSpPr>
            <a:spLocks noChangeArrowheads="1"/>
          </p:cNvSpPr>
          <p:nvPr/>
        </p:nvSpPr>
        <p:spPr bwMode="auto">
          <a:xfrm>
            <a:off x="2124075" y="3644900"/>
            <a:ext cx="583247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RESULTAM DA INTERACÇÃO FÁRMACO-VÍRUS</a:t>
            </a:r>
          </a:p>
        </p:txBody>
      </p:sp>
      <p:sp>
        <p:nvSpPr>
          <p:cNvPr id="146438" name="Rectangle 7"/>
          <p:cNvSpPr>
            <a:spLocks noChangeArrowheads="1"/>
          </p:cNvSpPr>
          <p:nvPr/>
        </p:nvSpPr>
        <p:spPr bwMode="auto">
          <a:xfrm>
            <a:off x="827088" y="4797425"/>
            <a:ext cx="6697662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COINCIDENCIA - EXANTEMA DA DOENÇA</a:t>
            </a:r>
          </a:p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E A PRESCRIÇÂO DE ANTIBIÒTICO – o mais comum</a:t>
            </a:r>
          </a:p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 (ex. exantema súbito)</a:t>
            </a:r>
          </a:p>
        </p:txBody>
      </p:sp>
      <p:sp>
        <p:nvSpPr>
          <p:cNvPr id="146439" name="AutoShape 9"/>
          <p:cNvSpPr>
            <a:spLocks noChangeArrowheads="1"/>
          </p:cNvSpPr>
          <p:nvPr/>
        </p:nvSpPr>
        <p:spPr bwMode="auto">
          <a:xfrm>
            <a:off x="3708400" y="2349500"/>
            <a:ext cx="503238" cy="925513"/>
          </a:xfrm>
          <a:prstGeom prst="curvedRightArrow">
            <a:avLst>
              <a:gd name="adj1" fmla="val 36782"/>
              <a:gd name="adj2" fmla="val 735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6440" name="AutoShape 10"/>
          <p:cNvSpPr>
            <a:spLocks noChangeArrowheads="1"/>
          </p:cNvSpPr>
          <p:nvPr/>
        </p:nvSpPr>
        <p:spPr bwMode="auto">
          <a:xfrm>
            <a:off x="2843213" y="24209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6441" name="AutoShape 12"/>
          <p:cNvSpPr>
            <a:spLocks noChangeArrowheads="1"/>
          </p:cNvSpPr>
          <p:nvPr/>
        </p:nvSpPr>
        <p:spPr bwMode="auto">
          <a:xfrm rot="1700241">
            <a:off x="1485900" y="2286000"/>
            <a:ext cx="393700" cy="2379663"/>
          </a:xfrm>
          <a:prstGeom prst="downArrow">
            <a:avLst>
              <a:gd name="adj1" fmla="val 50000"/>
              <a:gd name="adj2" fmla="val 1511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85812"/>
          </a:xfrm>
        </p:spPr>
        <p:txBody>
          <a:bodyPr/>
          <a:lstStyle/>
          <a:p>
            <a:pPr algn="ctr" eaLnBrk="1" hangingPunct="1"/>
            <a:r>
              <a:rPr lang="pt-PT" altLang="pt-PT" sz="2400" smtClean="0"/>
              <a:t>EXANTEMA «MEDICAMENTOSO»</a:t>
            </a:r>
            <a:br>
              <a:rPr lang="pt-PT" altLang="pt-PT" sz="2400" smtClean="0"/>
            </a:br>
            <a:r>
              <a:rPr lang="pt-PT" altLang="pt-PT" sz="2400" smtClean="0"/>
              <a:t>(ANTIBIÓTICOS)</a:t>
            </a:r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468313" y="1196975"/>
            <a:ext cx="4175125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TÓXIDERMIA</a:t>
            </a:r>
            <a:r>
              <a:rPr lang="pt-PT" altLang="pt-P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t-PT" altLang="pt-PT" sz="2000">
                <a:solidFill>
                  <a:srgbClr val="000000"/>
                </a:solidFill>
                <a:latin typeface="Arial" charset="0"/>
              </a:rPr>
              <a:t>               </a:t>
            </a:r>
          </a:p>
        </p:txBody>
      </p:sp>
      <p:sp>
        <p:nvSpPr>
          <p:cNvPr id="147460" name="Rectangle 6"/>
          <p:cNvSpPr>
            <a:spLocks noChangeArrowheads="1"/>
          </p:cNvSpPr>
          <p:nvPr/>
        </p:nvSpPr>
        <p:spPr bwMode="auto">
          <a:xfrm>
            <a:off x="2051050" y="2276475"/>
            <a:ext cx="6264275" cy="1223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MANIFESTAÇÂO </a:t>
            </a:r>
            <a:r>
              <a:rPr lang="pt-PT" altLang="pt-PT" sz="2000" b="1" u="sng">
                <a:solidFill>
                  <a:srgbClr val="000000"/>
                </a:solidFill>
                <a:latin typeface="Arial" charset="0"/>
              </a:rPr>
              <a:t>NÂO</a:t>
            </a:r>
            <a:r>
              <a:rPr lang="pt-PT" altLang="pt-PT" sz="2000" b="1">
                <a:solidFill>
                  <a:srgbClr val="000000"/>
                </a:solidFill>
                <a:latin typeface="Arial" charset="0"/>
              </a:rPr>
              <a:t> ALÉRGICAS</a:t>
            </a:r>
            <a:r>
              <a:rPr lang="pt-PT" altLang="pt-PT" sz="200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pt-PT" sz="2000" b="1" u="sng">
                <a:solidFill>
                  <a:srgbClr val="000000"/>
                </a:solidFill>
                <a:latin typeface="Arial" charset="0"/>
                <a:cs typeface="Arial" charset="0"/>
              </a:rPr>
              <a:t>&gt; </a:t>
            </a:r>
            <a:r>
              <a:rPr lang="en-US" altLang="pt-PT" sz="2000" b="1">
                <a:solidFill>
                  <a:srgbClr val="000000"/>
                </a:solidFill>
                <a:latin typeface="Arial" charset="0"/>
                <a:cs typeface="Arial" charset="0"/>
              </a:rPr>
              <a:t>85%</a:t>
            </a:r>
          </a:p>
        </p:txBody>
      </p:sp>
      <p:sp>
        <p:nvSpPr>
          <p:cNvPr id="14746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55650" y="3860800"/>
            <a:ext cx="7488238" cy="1223963"/>
          </a:xfrm>
          <a:solidFill>
            <a:srgbClr val="FFCC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pt-PT" altLang="pt-PT" sz="2000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pt-PT" altLang="pt-PT" sz="2000" b="1" smtClean="0"/>
              <a:t>MANIFESTAÇÂO</a:t>
            </a:r>
            <a:r>
              <a:rPr lang="pt-PT" altLang="pt-PT" sz="2000" b="1" u="sng" smtClean="0"/>
              <a:t> ALÉRGICA</a:t>
            </a:r>
            <a:r>
              <a:rPr lang="pt-PT" altLang="pt-PT" sz="2000" b="1" smtClean="0"/>
              <a:t>: 13 a 15% DOS CASOS</a:t>
            </a:r>
          </a:p>
        </p:txBody>
      </p:sp>
      <p:sp>
        <p:nvSpPr>
          <p:cNvPr id="147462" name="AutoShape 8"/>
          <p:cNvSpPr>
            <a:spLocks noChangeArrowheads="1"/>
          </p:cNvSpPr>
          <p:nvPr/>
        </p:nvSpPr>
        <p:spPr bwMode="auto">
          <a:xfrm rot="-2323195">
            <a:off x="5219700" y="1052513"/>
            <a:ext cx="649288" cy="1214437"/>
          </a:xfrm>
          <a:prstGeom prst="curvedLeftArrow">
            <a:avLst>
              <a:gd name="adj1" fmla="val 37408"/>
              <a:gd name="adj2" fmla="val 7481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7463" name="AutoShape 9"/>
          <p:cNvSpPr>
            <a:spLocks noChangeArrowheads="1"/>
          </p:cNvSpPr>
          <p:nvPr/>
        </p:nvSpPr>
        <p:spPr bwMode="auto">
          <a:xfrm>
            <a:off x="1187450" y="2205038"/>
            <a:ext cx="485775" cy="1439862"/>
          </a:xfrm>
          <a:prstGeom prst="downArrow">
            <a:avLst>
              <a:gd name="adj1" fmla="val 50000"/>
              <a:gd name="adj2" fmla="val 74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85812"/>
          </a:xfrm>
        </p:spPr>
        <p:txBody>
          <a:bodyPr/>
          <a:lstStyle/>
          <a:p>
            <a:pPr algn="ctr" eaLnBrk="1" hangingPunct="1"/>
            <a:r>
              <a:rPr lang="pt-PT" altLang="pt-PT" sz="2800" smtClean="0"/>
              <a:t>TOXIDERMIAS NÂO ALÉRGICAS</a:t>
            </a:r>
          </a:p>
        </p:txBody>
      </p:sp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755650" y="1268413"/>
            <a:ext cx="7200900" cy="525621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Interacção vírus – fármaco</a:t>
            </a:r>
          </a:p>
          <a:p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Reacção auto – limitada (não necessário suspender)</a:t>
            </a:r>
          </a:p>
          <a:p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Não impõe a suspensão do fármaco</a:t>
            </a:r>
          </a:p>
          <a:p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Exantema macular, máculo – papular</a:t>
            </a:r>
          </a:p>
          <a:p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Pode ocorrer na 1ªexposição ao fármaco</a:t>
            </a:r>
          </a:p>
          <a:p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Em regra </a:t>
            </a:r>
            <a:r>
              <a:rPr lang="pt-PT" altLang="pt-PT" sz="2400" b="1" u="sng">
                <a:solidFill>
                  <a:srgbClr val="000000"/>
                </a:solidFill>
                <a:latin typeface="Arial" charset="0"/>
              </a:rPr>
              <a:t>&gt;</a:t>
            </a: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 7 dias após início fármaco</a:t>
            </a:r>
          </a:p>
          <a:p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Nenhum sinal de alarme</a:t>
            </a:r>
          </a:p>
        </p:txBody>
      </p:sp>
      <p:sp>
        <p:nvSpPr>
          <p:cNvPr id="148484" name="Rectangle 5"/>
          <p:cNvSpPr>
            <a:spLocks noChangeArrowheads="1"/>
          </p:cNvSpPr>
          <p:nvPr/>
        </p:nvSpPr>
        <p:spPr bwMode="auto">
          <a:xfrm>
            <a:off x="1042988" y="1843088"/>
            <a:ext cx="3744912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5" name="Rectangle 6"/>
          <p:cNvSpPr>
            <a:spLocks noChangeArrowheads="1"/>
          </p:cNvSpPr>
          <p:nvPr/>
        </p:nvSpPr>
        <p:spPr bwMode="auto">
          <a:xfrm>
            <a:off x="971550" y="4797425"/>
            <a:ext cx="5976938" cy="71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6" name="Rectangle 7"/>
          <p:cNvSpPr>
            <a:spLocks noChangeArrowheads="1"/>
          </p:cNvSpPr>
          <p:nvPr/>
        </p:nvSpPr>
        <p:spPr bwMode="auto">
          <a:xfrm>
            <a:off x="971550" y="5516563"/>
            <a:ext cx="5472113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7" name="Rectangle 8"/>
          <p:cNvSpPr>
            <a:spLocks noChangeArrowheads="1"/>
          </p:cNvSpPr>
          <p:nvPr/>
        </p:nvSpPr>
        <p:spPr bwMode="auto">
          <a:xfrm>
            <a:off x="900113" y="6235700"/>
            <a:ext cx="3744912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8" name="Rectangle 9"/>
          <p:cNvSpPr>
            <a:spLocks noChangeArrowheads="1"/>
          </p:cNvSpPr>
          <p:nvPr/>
        </p:nvSpPr>
        <p:spPr bwMode="auto">
          <a:xfrm>
            <a:off x="971550" y="3357563"/>
            <a:ext cx="5184775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9" name="Rectangle 10"/>
          <p:cNvSpPr>
            <a:spLocks noChangeArrowheads="1"/>
          </p:cNvSpPr>
          <p:nvPr/>
        </p:nvSpPr>
        <p:spPr bwMode="auto">
          <a:xfrm>
            <a:off x="971550" y="4076700"/>
            <a:ext cx="5329238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90" name="Rectangle 11"/>
          <p:cNvSpPr>
            <a:spLocks noChangeArrowheads="1"/>
          </p:cNvSpPr>
          <p:nvPr/>
        </p:nvSpPr>
        <p:spPr bwMode="auto">
          <a:xfrm>
            <a:off x="971550" y="2635250"/>
            <a:ext cx="3455988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Dscf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" y="350838"/>
            <a:ext cx="3960813" cy="5942012"/>
          </a:xfrm>
          <a:noFill/>
        </p:spPr>
      </p:pic>
      <p:sp>
        <p:nvSpPr>
          <p:cNvPr id="149507" name="Rectangle 5"/>
          <p:cNvSpPr>
            <a:spLocks noChangeArrowheads="1"/>
          </p:cNvSpPr>
          <p:nvPr/>
        </p:nvSpPr>
        <p:spPr bwMode="auto">
          <a:xfrm>
            <a:off x="4932363" y="1268413"/>
            <a:ext cx="3455987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Toxidermia não alérgica</a:t>
            </a:r>
          </a:p>
        </p:txBody>
      </p:sp>
      <p:sp>
        <p:nvSpPr>
          <p:cNvPr id="149508" name="Rectangle 6"/>
          <p:cNvSpPr>
            <a:spLocks noChangeArrowheads="1"/>
          </p:cNvSpPr>
          <p:nvPr/>
        </p:nvSpPr>
        <p:spPr bwMode="auto">
          <a:xfrm>
            <a:off x="5003800" y="2781300"/>
            <a:ext cx="3455988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D7 – amoxicilina</a:t>
            </a:r>
          </a:p>
          <a:p>
            <a:pPr algn="ctr"/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(1ª exposição)</a:t>
            </a:r>
          </a:p>
          <a:p>
            <a:pPr algn="ctr"/>
            <a:endParaRPr lang="pt-PT" altLang="pt-PT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9509" name="Rectangle 7"/>
          <p:cNvSpPr>
            <a:spLocks noChangeArrowheads="1"/>
          </p:cNvSpPr>
          <p:nvPr/>
        </p:nvSpPr>
        <p:spPr bwMode="auto">
          <a:xfrm>
            <a:off x="4859338" y="4724400"/>
            <a:ext cx="3960812" cy="985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Nenhum sinal de alarme</a:t>
            </a:r>
          </a:p>
          <a:p>
            <a:pPr algn="ctr"/>
            <a:r>
              <a:rPr lang="pt-PT" altLang="pt-PT" sz="2400" b="1">
                <a:solidFill>
                  <a:srgbClr val="000000"/>
                </a:solidFill>
                <a:latin typeface="Arial" charset="0"/>
              </a:rPr>
              <a:t>(face sem edema)</a:t>
            </a:r>
          </a:p>
        </p:txBody>
      </p:sp>
      <p:sp>
        <p:nvSpPr>
          <p:cNvPr id="149510" name="AutoShape 8"/>
          <p:cNvSpPr>
            <a:spLocks noChangeArrowheads="1"/>
          </p:cNvSpPr>
          <p:nvPr/>
        </p:nvSpPr>
        <p:spPr bwMode="auto">
          <a:xfrm>
            <a:off x="6516688" y="2060575"/>
            <a:ext cx="485775" cy="6477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9511" name="AutoShape 9"/>
          <p:cNvSpPr>
            <a:spLocks noChangeArrowheads="1"/>
          </p:cNvSpPr>
          <p:nvPr/>
        </p:nvSpPr>
        <p:spPr bwMode="auto">
          <a:xfrm>
            <a:off x="6732588" y="4005263"/>
            <a:ext cx="485775" cy="6477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9512" name="Rectangle 10"/>
          <p:cNvSpPr>
            <a:spLocks noChangeArrowheads="1"/>
          </p:cNvSpPr>
          <p:nvPr/>
        </p:nvSpPr>
        <p:spPr bwMode="auto">
          <a:xfrm>
            <a:off x="684213" y="6211888"/>
            <a:ext cx="3576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altLang="pt-PT" sz="1200">
                <a:solidFill>
                  <a:srgbClr val="000000"/>
                </a:solidFill>
                <a:latin typeface="Arial" charset="0"/>
              </a:rPr>
              <a:t>Fonte: Imagem retirada de aula</a:t>
            </a:r>
          </a:p>
          <a:p>
            <a:pPr algn="ctr"/>
            <a:r>
              <a:rPr lang="pt-PT" altLang="pt-PT" sz="1200">
                <a:solidFill>
                  <a:srgbClr val="000000"/>
                </a:solidFill>
                <a:latin typeface="Arial" charset="0"/>
              </a:rPr>
              <a:t> do Dr. Manuel Salgado (CPEESIP- 2007-2008)</a:t>
            </a:r>
          </a:p>
        </p:txBody>
      </p:sp>
      <p:sp>
        <p:nvSpPr>
          <p:cNvPr id="2" name="Rectângulo 1"/>
          <p:cNvSpPr/>
          <p:nvPr/>
        </p:nvSpPr>
        <p:spPr bwMode="auto">
          <a:xfrm>
            <a:off x="1979712" y="4005263"/>
            <a:ext cx="1296144" cy="93590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85812"/>
          </a:xfrm>
        </p:spPr>
        <p:txBody>
          <a:bodyPr/>
          <a:lstStyle/>
          <a:p>
            <a:pPr algn="ctr" eaLnBrk="1" hangingPunct="1"/>
            <a:r>
              <a:rPr lang="pt-PT" altLang="pt-PT" sz="2800" smtClean="0"/>
              <a:t>TOXIDERMIAS ALÉRGICAS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69325" cy="5399087"/>
          </a:xfrm>
        </p:spPr>
        <p:txBody>
          <a:bodyPr/>
          <a:lstStyle/>
          <a:p>
            <a:pPr eaLnBrk="1" hangingPunct="1">
              <a:defRPr/>
            </a:pPr>
            <a:r>
              <a:rPr lang="pt-PT" altLang="pt-PT" dirty="0" smtClean="0"/>
              <a:t>Exige sensibilização (prévia medicação)</a:t>
            </a:r>
          </a:p>
          <a:p>
            <a:pPr eaLnBrk="1" hangingPunct="1">
              <a:defRPr/>
            </a:pPr>
            <a:r>
              <a:rPr lang="pt-PT" altLang="pt-PT" dirty="0" smtClean="0"/>
              <a:t>Regra </a:t>
            </a:r>
            <a:r>
              <a:rPr lang="pt-PT" altLang="pt-PT" b="1" u="sng" dirty="0" smtClean="0"/>
              <a:t>&gt;</a:t>
            </a:r>
            <a:r>
              <a:rPr lang="pt-PT" altLang="pt-PT" b="1" dirty="0" smtClean="0"/>
              <a:t> 1 sinal de alarme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t-PT" altLang="pt-PT" dirty="0" smtClean="0"/>
              <a:t>	</a:t>
            </a:r>
            <a:r>
              <a:rPr lang="pt-PT" altLang="pt-PT" dirty="0" smtClean="0">
                <a:solidFill>
                  <a:srgbClr val="C00000"/>
                </a:solidFill>
              </a:rPr>
              <a:t>Formas: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PT" altLang="pt-PT" sz="2000" b="1" dirty="0" smtClean="0"/>
              <a:t>	</a:t>
            </a:r>
            <a:r>
              <a:rPr lang="pt-PT" altLang="pt-PT" sz="2400" b="1" dirty="0" smtClean="0"/>
              <a:t>- Doença Soro-</a:t>
            </a:r>
            <a:r>
              <a:rPr lang="pt-PT" altLang="pt-PT" sz="2400" b="1" dirty="0" err="1" smtClean="0"/>
              <a:t>like</a:t>
            </a:r>
            <a:endParaRPr lang="pt-PT" altLang="pt-PT" sz="2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PT" altLang="pt-PT" sz="2400" b="1" dirty="0" smtClean="0"/>
              <a:t>	- Eritema Multiforme (EM) </a:t>
            </a:r>
            <a:r>
              <a:rPr lang="pt-PT" altLang="pt-PT" sz="2400" b="1" dirty="0" err="1" smtClean="0"/>
              <a:t>minor</a:t>
            </a:r>
            <a:r>
              <a:rPr lang="pt-PT" altLang="pt-PT" sz="2400" dirty="0" smtClean="0"/>
              <a:t> </a:t>
            </a:r>
          </a:p>
          <a:p>
            <a:pPr marL="342900" lvl="1" indent="-342900" eaLnBrk="1" hangingPunct="1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pt-PT" altLang="pt-PT" sz="2400" dirty="0"/>
              <a:t>	</a:t>
            </a:r>
            <a:r>
              <a:rPr lang="pt-PT" altLang="pt-PT" sz="2400" dirty="0" smtClean="0"/>
              <a:t>- </a:t>
            </a:r>
            <a:r>
              <a:rPr lang="pt-PT" altLang="pt-PT" sz="2400" b="1" dirty="0" smtClean="0"/>
              <a:t>urticária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PT" altLang="pt-PT" sz="2000" dirty="0" smtClean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pt-PT" altLang="pt-PT" sz="2400" b="1" dirty="0" err="1" smtClean="0"/>
              <a:t>Sínd</a:t>
            </a:r>
            <a:r>
              <a:rPr lang="pt-PT" altLang="pt-PT" sz="2400" b="1" dirty="0" smtClean="0"/>
              <a:t>. </a:t>
            </a:r>
            <a:r>
              <a:rPr lang="pt-PT" altLang="pt-PT" sz="2400" b="1" dirty="0" err="1" smtClean="0"/>
              <a:t>Stevens</a:t>
            </a:r>
            <a:r>
              <a:rPr lang="pt-PT" altLang="pt-PT" sz="2400" b="1" dirty="0" smtClean="0"/>
              <a:t>-Johnson (EM major)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pt-PT" altLang="pt-PT" sz="2400" b="1" dirty="0" err="1" smtClean="0"/>
              <a:t>angioedema</a:t>
            </a:r>
            <a:r>
              <a:rPr lang="pt-PT" altLang="pt-PT" sz="2400" b="1" dirty="0" smtClean="0"/>
              <a:t>, anafilaxia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pt-PT" altLang="pt-PT" b="1" dirty="0"/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pt-PT" altLang="pt-PT" sz="1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PT" altLang="pt-PT" dirty="0" smtClean="0"/>
              <a:t>RECIDIVAS        EVICÇÂO DEFINITIVA</a:t>
            </a:r>
          </a:p>
        </p:txBody>
      </p:sp>
      <p:sp>
        <p:nvSpPr>
          <p:cNvPr id="150532" name="AutoShape 5"/>
          <p:cNvSpPr>
            <a:spLocks/>
          </p:cNvSpPr>
          <p:nvPr/>
        </p:nvSpPr>
        <p:spPr bwMode="auto">
          <a:xfrm>
            <a:off x="5580112" y="2679699"/>
            <a:ext cx="295275" cy="1490663"/>
          </a:xfrm>
          <a:prstGeom prst="rightBrace">
            <a:avLst>
              <a:gd name="adj1" fmla="val 42070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0533" name="Rectangle 6"/>
          <p:cNvSpPr>
            <a:spLocks noChangeArrowheads="1"/>
          </p:cNvSpPr>
          <p:nvPr/>
        </p:nvSpPr>
        <p:spPr bwMode="auto">
          <a:xfrm>
            <a:off x="6084888" y="3136900"/>
            <a:ext cx="2087562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pt-PT" sz="2000" b="1" u="sng">
                <a:solidFill>
                  <a:srgbClr val="000000"/>
                </a:solidFill>
                <a:latin typeface="Arial" charset="0"/>
                <a:cs typeface="Arial" charset="0"/>
              </a:rPr>
              <a:t>+ </a:t>
            </a:r>
            <a:r>
              <a:rPr lang="pt-PT" altLang="pt-PT" sz="2000" b="1" u="sng">
                <a:solidFill>
                  <a:srgbClr val="000000"/>
                </a:solidFill>
                <a:latin typeface="Arial" charset="0"/>
              </a:rPr>
              <a:t>FREQUÊNTE</a:t>
            </a:r>
          </a:p>
        </p:txBody>
      </p:sp>
      <p:sp>
        <p:nvSpPr>
          <p:cNvPr id="150534" name="AutoShape 7"/>
          <p:cNvSpPr>
            <a:spLocks/>
          </p:cNvSpPr>
          <p:nvPr/>
        </p:nvSpPr>
        <p:spPr bwMode="auto">
          <a:xfrm>
            <a:off x="6667500" y="4235450"/>
            <a:ext cx="295275" cy="1058863"/>
          </a:xfrm>
          <a:prstGeom prst="rightBrace">
            <a:avLst>
              <a:gd name="adj1" fmla="val 29884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0535" name="Rectangle 8"/>
          <p:cNvSpPr>
            <a:spLocks noChangeArrowheads="1"/>
          </p:cNvSpPr>
          <p:nvPr/>
        </p:nvSpPr>
        <p:spPr bwMode="auto">
          <a:xfrm>
            <a:off x="6962775" y="4404518"/>
            <a:ext cx="1497657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1" algn="ctr">
              <a:spcBef>
                <a:spcPct val="20000"/>
              </a:spcBef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lang="en-US" altLang="pt-PT" sz="2000" b="1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pt-PT" sz="2000" b="1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menos</a:t>
            </a:r>
            <a:endParaRPr lang="en-US" altLang="pt-PT" sz="2000" b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 algn="ctr">
              <a:spcBef>
                <a:spcPct val="20000"/>
              </a:spcBef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lang="en-US" altLang="pt-PT" sz="2000" b="1" u="sng" dirty="0" smtClean="0">
                <a:solidFill>
                  <a:srgbClr val="000000"/>
                </a:solidFill>
                <a:latin typeface="Arial" charset="0"/>
              </a:rPr>
              <a:t>FREQUENTE</a:t>
            </a:r>
            <a:endParaRPr lang="en-US" altLang="pt-PT" sz="2000" b="1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0536" name="AutoShape 9"/>
          <p:cNvSpPr>
            <a:spLocks noChangeArrowheads="1"/>
          </p:cNvSpPr>
          <p:nvPr/>
        </p:nvSpPr>
        <p:spPr bwMode="auto">
          <a:xfrm>
            <a:off x="2627784" y="6237288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PT" altLang="pt-PT" sz="20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12775" y="1989138"/>
            <a:ext cx="79914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pt-PT" sz="2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Etimologicamente</a:t>
            </a:r>
            <a:r>
              <a:rPr lang="pt-PT" sz="26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:</a:t>
            </a:r>
            <a:r>
              <a:rPr lang="pt-PT" sz="2600" dirty="0" smtClean="0">
                <a:solidFill>
                  <a:srgbClr val="66FF33"/>
                </a:solidFill>
                <a:latin typeface="Arial" charset="0"/>
              </a:rPr>
              <a:t> </a:t>
            </a:r>
            <a:r>
              <a:rPr lang="pt-PT" sz="2600" b="1" dirty="0">
                <a:solidFill>
                  <a:srgbClr val="C00000"/>
                </a:solidFill>
                <a:latin typeface="Arial" charset="0"/>
              </a:rPr>
              <a:t>exa</a:t>
            </a:r>
            <a:r>
              <a:rPr lang="pt-PT" sz="2600" dirty="0">
                <a:latin typeface="Arial" charset="0"/>
              </a:rPr>
              <a:t>/nt/</a:t>
            </a:r>
            <a:r>
              <a:rPr lang="pt-PT" sz="2600" b="1" dirty="0">
                <a:solidFill>
                  <a:srgbClr val="C00000"/>
                </a:solidFill>
                <a:latin typeface="Arial" charset="0"/>
              </a:rPr>
              <a:t>ema</a:t>
            </a:r>
            <a:r>
              <a:rPr lang="pt-PT" sz="2600" dirty="0">
                <a:latin typeface="Arial" charset="0"/>
              </a:rPr>
              <a:t> </a:t>
            </a:r>
            <a:r>
              <a:rPr lang="pt-PT" sz="2600" dirty="0" smtClean="0">
                <a:latin typeface="Arial" charset="0"/>
              </a:rPr>
              <a:t> </a:t>
            </a:r>
            <a:endParaRPr lang="pt-PT" sz="2600" dirty="0"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pt-PT" sz="2600" dirty="0">
                <a:latin typeface="Arial" charset="0"/>
              </a:rPr>
              <a:t>	</a:t>
            </a:r>
            <a:r>
              <a:rPr lang="pt-PT" sz="2600" b="1" dirty="0">
                <a:solidFill>
                  <a:srgbClr val="C00000"/>
                </a:solidFill>
                <a:latin typeface="Arial" charset="0"/>
              </a:rPr>
              <a:t>exa</a:t>
            </a:r>
            <a:r>
              <a:rPr lang="pt-PT" sz="2600" dirty="0">
                <a:latin typeface="Arial" charset="0"/>
              </a:rPr>
              <a:t> = exterior; </a:t>
            </a:r>
            <a:r>
              <a:rPr lang="pt-PT" sz="2600" b="1" dirty="0" err="1">
                <a:solidFill>
                  <a:srgbClr val="C00000"/>
                </a:solidFill>
                <a:latin typeface="Arial" charset="0"/>
              </a:rPr>
              <a:t>hema</a:t>
            </a:r>
            <a:r>
              <a:rPr lang="pt-PT" sz="2600" dirty="0">
                <a:latin typeface="Arial" charset="0"/>
              </a:rPr>
              <a:t> = sangue </a:t>
            </a:r>
            <a:r>
              <a:rPr lang="pt-PT" sz="2600" dirty="0">
                <a:latin typeface="Arial" charset="0"/>
                <a:sym typeface="Wingdings" pitchFamily="2" charset="2"/>
              </a:rPr>
              <a:t></a:t>
            </a:r>
            <a:r>
              <a:rPr lang="pt-PT" sz="2600" dirty="0">
                <a:latin typeface="Arial" charset="0"/>
              </a:rPr>
              <a:t> </a:t>
            </a:r>
            <a:r>
              <a:rPr lang="pt-PT" sz="2600" dirty="0">
                <a:latin typeface="Arial" charset="0"/>
                <a:sym typeface="Wingdings" pitchFamily="2" charset="2"/>
              </a:rPr>
              <a:t></a:t>
            </a:r>
            <a:r>
              <a:rPr lang="pt-PT" sz="2600" dirty="0">
                <a:latin typeface="Arial" charset="0"/>
              </a:rPr>
              <a:t>“</a:t>
            </a:r>
            <a:r>
              <a:rPr lang="pt-PT" sz="2600" b="1" i="1" dirty="0">
                <a:latin typeface="Arial" charset="0"/>
              </a:rPr>
              <a:t>sangue que vem para fora</a:t>
            </a:r>
            <a:r>
              <a:rPr lang="pt-PT" sz="2600" dirty="0">
                <a:latin typeface="Arial" charset="0"/>
              </a:rPr>
              <a:t>”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pt-PT" sz="2600" dirty="0"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pt-PT" sz="26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Conceito</a:t>
            </a:r>
            <a:r>
              <a:rPr lang="pt-PT" sz="26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pt-PT" sz="2600" b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popular</a:t>
            </a:r>
            <a:r>
              <a:rPr lang="en-US" sz="2600" dirty="0">
                <a:latin typeface="Arial" charset="0"/>
              </a:rPr>
              <a:t>: o </a:t>
            </a:r>
            <a:r>
              <a:rPr lang="pt-PT" sz="2600" dirty="0">
                <a:latin typeface="Arial" charset="0"/>
              </a:rPr>
              <a:t>que</a:t>
            </a:r>
            <a:r>
              <a:rPr lang="en-US" sz="2600" dirty="0">
                <a:latin typeface="Arial" charset="0"/>
              </a:rPr>
              <a:t> </a:t>
            </a:r>
            <a:r>
              <a:rPr lang="pt-PT" sz="2600" dirty="0">
                <a:latin typeface="Arial" charset="0"/>
              </a:rPr>
              <a:t>“floresce” (floração), “irrompe”, “brota”, “rebenta”</a:t>
            </a: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pt-PT" sz="2600" dirty="0">
              <a:solidFill>
                <a:srgbClr val="FFFF00"/>
              </a:solidFill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  <a:defRPr/>
            </a:pPr>
            <a:r>
              <a:rPr lang="pt-PT" sz="26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Clínico </a:t>
            </a:r>
            <a:r>
              <a:rPr lang="pt-PT" sz="2600" dirty="0">
                <a:latin typeface="Arial" charset="0"/>
              </a:rPr>
              <a:t>: “erupção que geralmente se associa a febre e tem origem infecciosa”</a:t>
            </a:r>
            <a:endParaRPr lang="pt-PT" sz="2200" i="1" dirty="0">
              <a:latin typeface="Arial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23950" y="444500"/>
            <a:ext cx="7772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PT" sz="3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EXANTEMA </a:t>
            </a:r>
            <a:r>
              <a:rPr lang="pt-PT" sz="3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</a:t>
            </a:r>
            <a:r>
              <a:rPr lang="pt-PT" sz="3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Significado</a:t>
            </a:r>
            <a:endParaRPr lang="en-US" sz="34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51555" name="Picture 2" descr="Dscf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3543"/>
          <a:stretch>
            <a:fillRect/>
          </a:stretch>
        </p:blipFill>
        <p:spPr bwMode="auto">
          <a:xfrm>
            <a:off x="0" y="0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 Box 3"/>
          <p:cNvSpPr txBox="1">
            <a:spLocks noChangeArrowheads="1"/>
          </p:cNvSpPr>
          <p:nvPr/>
        </p:nvSpPr>
        <p:spPr bwMode="auto">
          <a:xfrm>
            <a:off x="179388" y="836613"/>
            <a:ext cx="4953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PT" altLang="pt-PT" sz="2600" b="1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D9</a:t>
            </a:r>
            <a:r>
              <a:rPr lang="pt-PT" altLang="pt-PT" sz="2600">
                <a:latin typeface="Times New Roman" pitchFamily="18" charset="0"/>
                <a:cs typeface="Arial" charset="0"/>
              </a:rPr>
              <a:t> </a:t>
            </a:r>
            <a:r>
              <a:rPr lang="pt-PT" altLang="pt-PT" sz="2600" b="1">
                <a:solidFill>
                  <a:srgbClr val="00FF00"/>
                </a:solidFill>
                <a:latin typeface="Times New Roman" pitchFamily="18" charset="0"/>
                <a:cs typeface="Arial" charset="0"/>
              </a:rPr>
              <a:t>cefaclor</a:t>
            </a:r>
            <a:r>
              <a:rPr lang="pt-PT" altLang="pt-PT" sz="2600">
                <a:latin typeface="Times New Roman" pitchFamily="18" charset="0"/>
                <a:cs typeface="Arial" charset="0"/>
              </a:rPr>
              <a:t>: 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pt-PT" altLang="pt-PT" sz="2600">
                <a:latin typeface="Times New Roman" pitchFamily="18" charset="0"/>
                <a:cs typeface="Arial" charset="0"/>
              </a:rPr>
              <a:t> </a:t>
            </a:r>
            <a:r>
              <a:rPr lang="pt-PT" altLang="pt-PT" sz="26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exantema polimorfo / multiforme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pt-PT" altLang="pt-PT" sz="26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exantema sobre articulações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pt-PT" altLang="pt-PT" sz="26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pt-PT" altLang="pt-PT" sz="26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poliartrite</a:t>
            </a:r>
            <a:r>
              <a:rPr lang="pt-PT" altLang="pt-PT" sz="26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-"/>
            </a:pPr>
            <a:r>
              <a:rPr lang="pt-PT" altLang="pt-PT" sz="2600">
                <a:latin typeface="Times New Roman" pitchFamily="18" charset="0"/>
                <a:cs typeface="Arial" charset="0"/>
              </a:rPr>
              <a:t> </a:t>
            </a:r>
            <a:r>
              <a:rPr lang="pt-PT" altLang="pt-PT" sz="26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impotência funcional </a:t>
            </a:r>
          </a:p>
          <a:p>
            <a:pPr eaLnBrk="1" hangingPunct="1">
              <a:spcBef>
                <a:spcPct val="20000"/>
              </a:spcBef>
            </a:pPr>
            <a:r>
              <a:rPr lang="pt-PT" altLang="pt-PT" sz="26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febre 40 ºC</a:t>
            </a:r>
          </a:p>
        </p:txBody>
      </p:sp>
      <p:sp>
        <p:nvSpPr>
          <p:cNvPr id="151557" name="Text Box 4"/>
          <p:cNvSpPr txBox="1">
            <a:spLocks noChangeArrowheads="1"/>
          </p:cNvSpPr>
          <p:nvPr/>
        </p:nvSpPr>
        <p:spPr bwMode="auto">
          <a:xfrm>
            <a:off x="5311776" y="1196975"/>
            <a:ext cx="3373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32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Doença Soro-</a:t>
            </a:r>
            <a:r>
              <a:rPr lang="pt-PT" altLang="pt-PT" sz="32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Like</a:t>
            </a:r>
            <a:endParaRPr lang="pt-PT" altLang="pt-PT" sz="3200" b="1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2689225" y="3051175"/>
            <a:ext cx="1041400" cy="4699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pt-PT" altLang="pt-PT" sz="2400" b="1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artrite</a:t>
            </a:r>
            <a:endParaRPr lang="en-GB" altLang="pt-PT" sz="2400" b="1">
              <a:solidFill>
                <a:srgbClr val="66FF33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flipH="1">
            <a:off x="1943100" y="3276600"/>
            <a:ext cx="74295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PT"/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900113" y="5876925"/>
            <a:ext cx="72009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PT" sz="1400"/>
              <a:t>Fonte: Imagem retirada de aula do Dr. Manuel Salgado (CPEESIP- 2007-2008)</a:t>
            </a:r>
          </a:p>
          <a:p>
            <a:pPr eaLnBrk="1" hangingPunct="1">
              <a:spcBef>
                <a:spcPct val="50000"/>
              </a:spcBef>
            </a:pPr>
            <a:endParaRPr lang="pt-PT" altLang="pt-PT" sz="1400"/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2843213" y="333375"/>
            <a:ext cx="4537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800">
                <a:solidFill>
                  <a:schemeClr val="bg1"/>
                </a:solidFill>
              </a:rPr>
              <a:t>Toxidermias alérgicas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pt-PT" smtClean="0"/>
              <a:t>Toxidermias alergicas</a:t>
            </a:r>
          </a:p>
        </p:txBody>
      </p:sp>
      <p:pic>
        <p:nvPicPr>
          <p:cNvPr id="1525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72294" y="2531269"/>
            <a:ext cx="4114800" cy="3173412"/>
          </a:xfrm>
          <a:noFill/>
        </p:spPr>
      </p:pic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5651500" y="3284538"/>
            <a:ext cx="26638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PT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Sínd</a:t>
            </a:r>
            <a:r>
              <a:rPr lang="pt-PT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t-PT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Stevens</a:t>
            </a:r>
            <a:r>
              <a:rPr lang="pt-PT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-Johnson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pt-PT" smtClean="0"/>
              <a:t>Fonte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PT" altLang="pt-PT" smtClean="0"/>
          </a:p>
        </p:txBody>
      </p:sp>
      <p:sp>
        <p:nvSpPr>
          <p:cNvPr id="7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pic>
        <p:nvPicPr>
          <p:cNvPr id="15360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920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6" name="Text Box 5"/>
          <p:cNvSpPr txBox="1">
            <a:spLocks noChangeArrowheads="1"/>
          </p:cNvSpPr>
          <p:nvPr/>
        </p:nvSpPr>
        <p:spPr bwMode="auto">
          <a:xfrm>
            <a:off x="971550" y="5949950"/>
            <a:ext cx="7632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Fonte: http://ufn.med.up.pt/documentacao2/8764483978.pdf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pt-PT" smtClean="0">
                <a:solidFill>
                  <a:schemeClr val="folHlink"/>
                </a:solidFill>
              </a:rPr>
              <a:t>Exantemas</a:t>
            </a:r>
            <a:r>
              <a:rPr lang="pt-PT" altLang="pt-PT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800" dirty="0" smtClean="0"/>
              <a:t>Precedidos de febre </a:t>
            </a:r>
            <a:r>
              <a:rPr lang="pt-PT" sz="2400" dirty="0" smtClean="0"/>
              <a:t>(</a:t>
            </a:r>
            <a:r>
              <a:rPr lang="pt-PT" sz="2000" dirty="0" smtClean="0"/>
              <a:t>sarampo, febre escaro-nodular, mononucleose infecciosa, exantemas inespecíficos </a:t>
            </a:r>
            <a:r>
              <a:rPr lang="pt-PT" sz="2000" dirty="0" err="1" smtClean="0"/>
              <a:t>víricos</a:t>
            </a:r>
            <a:r>
              <a:rPr lang="pt-PT" sz="2000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PT" sz="1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PT" sz="1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800" dirty="0" smtClean="0"/>
              <a:t>Aqueles em que o exantema é a 1º manifestação </a:t>
            </a:r>
            <a:r>
              <a:rPr lang="pt-PT" sz="2000" dirty="0" smtClean="0"/>
              <a:t>(rubéola , escarlatina)</a:t>
            </a:r>
            <a:endParaRPr lang="pt-PT" sz="1800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PT" sz="1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800" dirty="0" smtClean="0"/>
              <a:t>Os que atingem toda a superfície cutânea (tipo queimadura solar) – </a:t>
            </a:r>
            <a:r>
              <a:rPr lang="pt-PT" sz="2000" dirty="0" smtClean="0"/>
              <a:t>escarlatina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PT" sz="18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PT" sz="2800" dirty="0" smtClean="0"/>
              <a:t>Os que deixam intervalos entre as manchas eritematosas – </a:t>
            </a:r>
            <a:r>
              <a:rPr lang="pt-PT" sz="2000" dirty="0" smtClean="0"/>
              <a:t>Sarampo, rubéola, febre escaro-nodular…..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en-US" altLang="pt-PT" smtClean="0">
                <a:solidFill>
                  <a:srgbClr val="C00000"/>
                </a:solidFill>
              </a:rPr>
              <a:t>Tipos de Lesões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pt-PT" smtClean="0"/>
              <a:t>Máculas</a:t>
            </a:r>
          </a:p>
          <a:p>
            <a:pPr eaLnBrk="1" hangingPunct="1"/>
            <a:r>
              <a:rPr lang="en-US" altLang="pt-PT" smtClean="0"/>
              <a:t>Pápulas/ Nódulos</a:t>
            </a:r>
          </a:p>
          <a:p>
            <a:pPr eaLnBrk="1" hangingPunct="1"/>
            <a:r>
              <a:rPr lang="en-US" altLang="pt-PT" smtClean="0"/>
              <a:t>Vesículas/ Bolhas/ Pústulas</a:t>
            </a:r>
          </a:p>
          <a:p>
            <a:pPr eaLnBrk="1" hangingPunct="1"/>
            <a:r>
              <a:rPr lang="en-US" altLang="pt-PT" smtClean="0"/>
              <a:t>Placas</a:t>
            </a:r>
          </a:p>
          <a:p>
            <a:pPr eaLnBrk="1" hangingPunct="1"/>
            <a:r>
              <a:rPr lang="en-US" altLang="pt-PT" smtClean="0"/>
              <a:t>Purpúricas</a:t>
            </a:r>
          </a:p>
          <a:p>
            <a:pPr eaLnBrk="1" hangingPunct="1"/>
            <a:r>
              <a:rPr lang="en-US" altLang="pt-PT" smtClean="0"/>
              <a:t>Petequiais</a:t>
            </a:r>
          </a:p>
          <a:p>
            <a:pPr eaLnBrk="1" hangingPunct="1"/>
            <a:endParaRPr lang="en-US" altLang="pt-P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484313"/>
            <a:ext cx="8784976" cy="4681537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pt-BR" sz="2800" dirty="0" smtClean="0">
                <a:solidFill>
                  <a:srgbClr val="FF0000"/>
                </a:solidFill>
              </a:rPr>
              <a:t>EXANTEMA MACULOPAPULAR:</a:t>
            </a:r>
          </a:p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Manifestação cutânea mais comum nas doenças infecciosas</a:t>
            </a:r>
          </a:p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sistêmicas</a:t>
            </a:r>
            <a:endParaRPr lang="pt-BR" dirty="0" smtClean="0">
              <a:solidFill>
                <a:schemeClr val="tx1"/>
              </a:solidFill>
            </a:endParaRPr>
          </a:p>
          <a:p>
            <a:pPr marL="609600" indent="-6096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	Morbiliforme</a:t>
            </a:r>
          </a:p>
          <a:p>
            <a:pPr marL="609600" indent="-6096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	Escarlatiniforme</a:t>
            </a:r>
          </a:p>
          <a:p>
            <a:pPr marL="609600" indent="-6096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	Rubeoliforme</a:t>
            </a:r>
          </a:p>
          <a:p>
            <a:pPr marL="609600" indent="-609600"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	Urticariforme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339752" y="764704"/>
            <a:ext cx="4464918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PT" sz="2800" b="1" dirty="0"/>
              <a:t>Classificação dos exantemas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76250"/>
            <a:ext cx="5113337" cy="5832475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rgbClr val="FF0000"/>
                </a:solidFill>
              </a:rPr>
              <a:t>MORBILIFORME:</a:t>
            </a:r>
            <a:r>
              <a:rPr lang="pt-BR" sz="2800" dirty="0" smtClean="0"/>
              <a:t> pequenas maculo-pápulas eritematosas (03 a 10 mm), avermelhadas, </a:t>
            </a:r>
            <a:r>
              <a:rPr lang="pt-PT" sz="2800" dirty="0" smtClean="0"/>
              <a:t>contorno </a:t>
            </a:r>
            <a:r>
              <a:rPr lang="pt-PT" sz="2800" dirty="0"/>
              <a:t>pouco regular, com pele sã de permeio</a:t>
            </a:r>
            <a:r>
              <a:rPr lang="pt-BR" sz="2800" dirty="0" smtClean="0"/>
              <a:t>.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Ex: sarampo, exantema súbito, rubéola.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800" dirty="0" smtClean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dirty="0" smtClean="0">
                <a:solidFill>
                  <a:srgbClr val="FF0000"/>
                </a:solidFill>
              </a:rPr>
              <a:t>ESCARLATINIFORME: </a:t>
            </a:r>
            <a:r>
              <a:rPr lang="pt-BR" sz="2800" dirty="0" smtClean="0"/>
              <a:t>eritema difuso, puntiforme, vermelho vivo, sem solução de continuidade. P</a:t>
            </a:r>
            <a:r>
              <a:rPr lang="pt-PT" sz="2800" dirty="0" err="1" smtClean="0"/>
              <a:t>oupa</a:t>
            </a:r>
            <a:r>
              <a:rPr lang="pt-PT" sz="2800" dirty="0" smtClean="0"/>
              <a:t>  a região </a:t>
            </a:r>
            <a:r>
              <a:rPr lang="pt-PT" sz="2800" dirty="0" err="1" smtClean="0"/>
              <a:t>peri-oral</a:t>
            </a:r>
            <a:r>
              <a:rPr lang="pt-PT" sz="2800" dirty="0"/>
              <a:t>. Hipertrofia de folículos pilosos, sensação de lixa</a:t>
            </a:r>
            <a:r>
              <a:rPr lang="pt-PT" sz="2800" dirty="0" smtClean="0"/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PT" sz="2800" dirty="0" smtClean="0"/>
              <a:t>    </a:t>
            </a:r>
            <a:r>
              <a:rPr lang="pt-BR" sz="2800" dirty="0" smtClean="0"/>
              <a:t>Ex: escarlatina, eritema solar.</a:t>
            </a:r>
          </a:p>
        </p:txBody>
      </p:sp>
      <p:pic>
        <p:nvPicPr>
          <p:cNvPr id="109571" name="Picture 3" descr="sarampion_figura6a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/>
          <a:stretch>
            <a:fillRect/>
          </a:stretch>
        </p:blipFill>
        <p:spPr>
          <a:xfrm>
            <a:off x="5795963" y="765175"/>
            <a:ext cx="2735262" cy="2232025"/>
          </a:xfrm>
        </p:spPr>
      </p:pic>
      <p:pic>
        <p:nvPicPr>
          <p:cNvPr id="109572" name="Picture 4" descr="escarlat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3357563"/>
            <a:ext cx="3048000" cy="26257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Modelo de apresentação predefinido">
  <a:themeElements>
    <a:clrScheme name="1_Modelo de apresentação predefinido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1_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elo de apresentação predefinid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elo de apresentação predefinid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elo de apresentação predefinid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2671</TotalTime>
  <Words>2220</Words>
  <Application>Microsoft Office PowerPoint</Application>
  <PresentationFormat>Apresentação no Ecrã (4:3)</PresentationFormat>
  <Paragraphs>482</Paragraphs>
  <Slides>52</Slides>
  <Notes>52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9</vt:i4>
      </vt:variant>
      <vt:variant>
        <vt:lpstr>Títulos dos diapositivos</vt:lpstr>
      </vt:variant>
      <vt:variant>
        <vt:i4>52</vt:i4>
      </vt:variant>
    </vt:vector>
  </HeadingPairs>
  <TitlesOfParts>
    <vt:vector size="67" baseType="lpstr">
      <vt:lpstr>Arial</vt:lpstr>
      <vt:lpstr>Calibri</vt:lpstr>
      <vt:lpstr>Garamond</vt:lpstr>
      <vt:lpstr>Tahoma</vt:lpstr>
      <vt:lpstr>Times New Roman</vt:lpstr>
      <vt:lpstr>Wingdings</vt:lpstr>
      <vt:lpstr>2_Modelo de apresentação predefinido</vt:lpstr>
      <vt:lpstr>3_Modelo de apresentação predefinido</vt:lpstr>
      <vt:lpstr>4_Modelo de apresentação predefinido</vt:lpstr>
      <vt:lpstr>5_Modelo de apresentação predefinido</vt:lpstr>
      <vt:lpstr>6_Modelo de apresentação predefinido</vt:lpstr>
      <vt:lpstr>7_Modelo de apresentação predefinido</vt:lpstr>
      <vt:lpstr>8_Modelo de apresentação predefinido</vt:lpstr>
      <vt:lpstr>9_Modelo de apresentação predefinido</vt:lpstr>
      <vt:lpstr>Tema do Office</vt:lpstr>
      <vt:lpstr>Doenças exantemáticas</vt:lpstr>
      <vt:lpstr>Apresentação do PowerPoint</vt:lpstr>
      <vt:lpstr>Doença Exantemática Infantil</vt:lpstr>
      <vt:lpstr>Exantemas na criança</vt:lpstr>
      <vt:lpstr>Apresentação do PowerPoint</vt:lpstr>
      <vt:lpstr>Exantemas </vt:lpstr>
      <vt:lpstr>Tipos de Lesões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EXANTEMA PAPULOVESICULAR </vt:lpstr>
      <vt:lpstr>Apresentação do PowerPoint</vt:lpstr>
      <vt:lpstr>3. EXANTEMA PETEQUIAL OU PURPÚRICO</vt:lpstr>
      <vt:lpstr>Púrpura</vt:lpstr>
      <vt:lpstr>Sarampo</vt:lpstr>
      <vt:lpstr>SARAMPO</vt:lpstr>
      <vt:lpstr>Apresentação do PowerPoint</vt:lpstr>
      <vt:lpstr>Febre Escaro-Nodular (febre da carraça) </vt:lpstr>
      <vt:lpstr>Febre Escaro-Nodular (febre da carraça) </vt:lpstr>
      <vt:lpstr>Apresentação do PowerPoint</vt:lpstr>
      <vt:lpstr>Apresentação do PowerPoint</vt:lpstr>
      <vt:lpstr>Escarlatina</vt:lpstr>
      <vt:lpstr>Escarlatina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Varicela</vt:lpstr>
      <vt:lpstr>Apresentação do PowerPoint</vt:lpstr>
      <vt:lpstr>VARICELA</vt:lpstr>
      <vt:lpstr>Apresentação do PowerPoint</vt:lpstr>
      <vt:lpstr>VARICELA - CONTÁGIO </vt:lpstr>
      <vt:lpstr>EXANTEMA SÙBITO  OU «ROSEOLA INFANTUM»</vt:lpstr>
      <vt:lpstr>EXANTEMA SÙBITO OU «ROSEOLA INFANTUM»</vt:lpstr>
      <vt:lpstr>Rubeóla</vt:lpstr>
      <vt:lpstr>Apresentação do PowerPoint</vt:lpstr>
      <vt:lpstr>Apresentação do PowerPoint</vt:lpstr>
      <vt:lpstr>ERITEMA INFECCIOSO OU MEGALOERITEMA</vt:lpstr>
      <vt:lpstr>Apresentação do PowerPoint</vt:lpstr>
      <vt:lpstr>EXANTEMA «MEDICAMENTOSO» (ANTIBIÓTICOS) </vt:lpstr>
      <vt:lpstr>EXANTEMA «MEDICAMENTOSO» (ANTIBIÓTICOS)</vt:lpstr>
      <vt:lpstr>TOXIDERMIAS NÂO ALÉRGICAS</vt:lpstr>
      <vt:lpstr>Apresentação do PowerPoint</vt:lpstr>
      <vt:lpstr>TOXIDERMIAS ALÉRGICAS</vt:lpstr>
      <vt:lpstr>Apresentação do PowerPoint</vt:lpstr>
      <vt:lpstr>Toxidermias alergicas</vt:lpstr>
      <vt:lpstr>Fonte</vt:lpstr>
    </vt:vector>
  </TitlesOfParts>
  <Company>ESENFC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Exantemas na criança</dc:title>
  <dc:creator>docente</dc:creator>
  <cp:lastModifiedBy>mlomba</cp:lastModifiedBy>
  <cp:revision>125</cp:revision>
  <cp:lastPrinted>2014-12-09T09:35:01Z</cp:lastPrinted>
  <dcterms:created xsi:type="dcterms:W3CDTF">2008-09-10T08:33:25Z</dcterms:created>
  <dcterms:modified xsi:type="dcterms:W3CDTF">2016-12-04T21:36:54Z</dcterms:modified>
</cp:coreProperties>
</file>