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0" r:id="rId6"/>
    <p:sldId id="262" r:id="rId7"/>
    <p:sldId id="263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00"/>
    <a:srgbClr val="33CC33"/>
    <a:srgbClr val="FF99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5EA0-6231-4713-80B2-6A7B14E3BC59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466F5-577B-4FC9-A33A-6875FC84FB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520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466F5-577B-4FC9-A33A-6875FC84FBD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77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257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2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994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5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95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21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34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064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3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34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54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878F-0EA0-4895-93B6-3737E6F0583A}" type="datetimeFigureOut">
              <a:rPr lang="pt-PT" smtClean="0"/>
              <a:t>06/01/2017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5621-54BC-4AEB-925E-37B8F8AC78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54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3812" y="2420888"/>
            <a:ext cx="7772400" cy="1470025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33CC33"/>
                </a:solidFill>
                <a:cs typeface="Arial" panose="020B0604020202020204" pitchFamily="34" charset="0"/>
              </a:rPr>
              <a:t>Plano de Atividades </a:t>
            </a:r>
            <a:r>
              <a:rPr lang="pt-PT" dirty="0" smtClean="0">
                <a:solidFill>
                  <a:srgbClr val="33CC33"/>
                </a:solidFill>
                <a:cs typeface="Arial" panose="020B0604020202020204" pitchFamily="34" charset="0"/>
              </a:rPr>
              <a:t>Ocupacionais Terapêuticas </a:t>
            </a:r>
            <a:endParaRPr lang="pt-PT" dirty="0">
              <a:solidFill>
                <a:srgbClr val="33CC33"/>
              </a:solidFill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60132" y="4509120"/>
            <a:ext cx="2520280" cy="2016224"/>
          </a:xfrm>
        </p:spPr>
        <p:txBody>
          <a:bodyPr>
            <a:noAutofit/>
          </a:bodyPr>
          <a:lstStyle/>
          <a:p>
            <a:pPr algn="r"/>
            <a:r>
              <a:rPr lang="pt-PT" sz="1800" b="1" dirty="0" smtClean="0"/>
              <a:t>Elaborado por:</a:t>
            </a:r>
          </a:p>
          <a:p>
            <a:pPr algn="r"/>
            <a:r>
              <a:rPr lang="pt-PT" sz="1800" dirty="0" smtClean="0"/>
              <a:t>Mariana Nunes</a:t>
            </a:r>
          </a:p>
          <a:p>
            <a:pPr algn="r"/>
            <a:r>
              <a:rPr lang="pt-PT" sz="1800" dirty="0" smtClean="0"/>
              <a:t>Mónica Ferreira</a:t>
            </a:r>
          </a:p>
          <a:p>
            <a:pPr algn="r"/>
            <a:r>
              <a:rPr lang="pt-PT" sz="1800" dirty="0" smtClean="0"/>
              <a:t>Sara Beatriz Pereira</a:t>
            </a:r>
          </a:p>
          <a:p>
            <a:pPr algn="r"/>
            <a:r>
              <a:rPr lang="pt-PT" sz="1800" dirty="0" smtClean="0"/>
              <a:t>Sara </a:t>
            </a:r>
            <a:r>
              <a:rPr lang="pt-PT" sz="1800" dirty="0" smtClean="0"/>
              <a:t>Mendes</a:t>
            </a:r>
          </a:p>
          <a:p>
            <a:pPr algn="r"/>
            <a:r>
              <a:rPr lang="pt-PT" sz="1800" dirty="0" smtClean="0"/>
              <a:t>Turma C</a:t>
            </a:r>
            <a:endParaRPr lang="pt-PT" sz="1800" dirty="0"/>
          </a:p>
        </p:txBody>
      </p:sp>
      <p:pic>
        <p:nvPicPr>
          <p:cNvPr id="1026" name="Picture 2" descr="Resultado de imagem para ESEN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10" y="620688"/>
            <a:ext cx="7311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39752" y="8274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993366"/>
                </a:solidFill>
              </a:rPr>
              <a:t>Escola Superior de Enfermagem de Coimbra</a:t>
            </a:r>
            <a:endParaRPr lang="pt-PT" b="1" dirty="0">
              <a:solidFill>
                <a:srgbClr val="99336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18189" y="122985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600" dirty="0" smtClean="0"/>
              <a:t>UC – Enfermagem do Idoso e Geriatria</a:t>
            </a:r>
          </a:p>
          <a:p>
            <a:pPr algn="ctr">
              <a:lnSpc>
                <a:spcPct val="150000"/>
              </a:lnSpc>
            </a:pPr>
            <a:r>
              <a:rPr lang="pt-PT" sz="1600" dirty="0" smtClean="0"/>
              <a:t>Ano Letivo 2016/2017</a:t>
            </a:r>
            <a:endParaRPr lang="pt-PT" sz="1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4480117"/>
            <a:ext cx="4284476" cy="23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52610" y="2996952"/>
            <a:ext cx="6421345" cy="3063299"/>
          </a:xfrm>
        </p:spPr>
        <p:txBody>
          <a:bodyPr/>
          <a:lstStyle/>
          <a:p>
            <a:pPr marL="0" indent="0" algn="r">
              <a:buNone/>
            </a:pPr>
            <a:r>
              <a:rPr lang="pt-PT" sz="2800" i="1" dirty="0" smtClean="0">
                <a:solidFill>
                  <a:srgbClr val="002060"/>
                </a:solidFill>
              </a:rPr>
              <a:t>“Depois de tanto caminhar merecemos agora descansar!” </a:t>
            </a:r>
          </a:p>
          <a:p>
            <a:pPr marL="0" indent="0" algn="r">
              <a:buNone/>
            </a:pPr>
            <a:endParaRPr lang="pt-PT" dirty="0"/>
          </a:p>
          <a:p>
            <a:pPr marL="0" indent="0" algn="r">
              <a:buNone/>
            </a:pPr>
            <a:r>
              <a:rPr lang="pt-PT" sz="2800" b="1" dirty="0" smtClean="0">
                <a:solidFill>
                  <a:srgbClr val="FFC000"/>
                </a:solidFill>
              </a:rPr>
              <a:t>Gratas pela vossa atenção!</a:t>
            </a:r>
          </a:p>
          <a:p>
            <a:pPr marL="0" indent="0" algn="r">
              <a:buNone/>
            </a:pPr>
            <a:r>
              <a:rPr lang="pt-PT" sz="2000" dirty="0" smtClean="0"/>
              <a:t>12 de Janeiro de 2017</a:t>
            </a:r>
            <a:endParaRPr lang="pt-PT" sz="2000" dirty="0"/>
          </a:p>
        </p:txBody>
      </p:sp>
      <p:pic>
        <p:nvPicPr>
          <p:cNvPr id="4" name="Picture 2" descr="Resultado de imagem para ESEN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10" y="620688"/>
            <a:ext cx="7311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39752" y="82742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993366"/>
                </a:solidFill>
              </a:rPr>
              <a:t>Escola Superior de Enfermagem de Coimbra</a:t>
            </a:r>
            <a:endParaRPr lang="pt-PT" sz="2000" b="1" dirty="0">
              <a:solidFill>
                <a:srgbClr val="99336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9752" y="1340768"/>
            <a:ext cx="468052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/>
              <a:t>UC – Enfermagem do Idoso e Geriatria</a:t>
            </a:r>
          </a:p>
          <a:p>
            <a:pPr algn="ctr">
              <a:lnSpc>
                <a:spcPct val="150000"/>
              </a:lnSpc>
            </a:pPr>
            <a:r>
              <a:rPr lang="pt-PT" dirty="0" smtClean="0"/>
              <a:t>Ano Letivo 2016/2017</a:t>
            </a:r>
            <a:endParaRPr lang="pt-PT" dirty="0"/>
          </a:p>
        </p:txBody>
      </p:sp>
      <p:pic>
        <p:nvPicPr>
          <p:cNvPr id="8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827584" y="3717032"/>
            <a:ext cx="2880320" cy="28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993366"/>
                </a:solidFill>
              </a:rPr>
              <a:t>Título</a:t>
            </a:r>
            <a:r>
              <a:rPr lang="pt-PT" b="1" dirty="0" smtClean="0">
                <a:solidFill>
                  <a:srgbClr val="993366"/>
                </a:solidFill>
              </a:rPr>
              <a:t>: </a:t>
            </a:r>
            <a:r>
              <a:rPr lang="pt-PT" dirty="0" smtClean="0"/>
              <a:t>Animação com idosos – Caminhando pelas tradições</a:t>
            </a:r>
            <a:endParaRPr lang="pt-PT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rgbClr val="993366"/>
                </a:solidFill>
              </a:rPr>
              <a:t>Data:</a:t>
            </a:r>
            <a:r>
              <a:rPr lang="pt-PT" dirty="0" smtClean="0"/>
              <a:t> 19 de Janeiro de 2017</a:t>
            </a:r>
            <a:r>
              <a:rPr lang="pt-PT" dirty="0"/>
              <a:t> </a:t>
            </a:r>
            <a:r>
              <a:rPr lang="pt-PT" dirty="0" smtClean="0"/>
              <a:t>	</a:t>
            </a:r>
            <a:r>
              <a:rPr lang="pt-PT" b="1" dirty="0" smtClean="0">
                <a:solidFill>
                  <a:srgbClr val="993366"/>
                </a:solidFill>
              </a:rPr>
              <a:t>Hora:</a:t>
            </a:r>
            <a:r>
              <a:rPr lang="pt-PT" dirty="0" smtClean="0"/>
              <a:t> 14h30 horas</a:t>
            </a:r>
            <a:endParaRPr lang="pt-PT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rgbClr val="993366"/>
                </a:solidFill>
              </a:rPr>
              <a:t>Objetivos: </a:t>
            </a:r>
          </a:p>
          <a:p>
            <a:pPr marL="0" indent="0">
              <a:buNone/>
            </a:pPr>
            <a:r>
              <a:rPr lang="pt-PT" b="1" dirty="0" smtClean="0"/>
              <a:t>1. </a:t>
            </a:r>
            <a:r>
              <a:rPr lang="pt-PT" dirty="0" smtClean="0"/>
              <a:t>Promover a interação social e as relações inter</a:t>
            </a:r>
            <a:r>
              <a:rPr lang="pt-PT" dirty="0" smtClean="0"/>
              <a:t>pessoais, por forma a diminuir o isolamento social;</a:t>
            </a:r>
          </a:p>
          <a:p>
            <a:pPr marL="0" indent="0">
              <a:buNone/>
            </a:pPr>
            <a:r>
              <a:rPr lang="pt-PT" b="1" dirty="0" smtClean="0"/>
              <a:t>2.</a:t>
            </a:r>
            <a:r>
              <a:rPr lang="pt-PT" dirty="0" smtClean="0"/>
              <a:t> </a:t>
            </a:r>
            <a:r>
              <a:rPr lang="pt-PT" dirty="0" smtClean="0"/>
              <a:t>Estimular o desenvolvimento de atividades motoras.</a:t>
            </a:r>
            <a:endParaRPr lang="pt-PT" b="1" dirty="0" smtClean="0"/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pt-PT" b="1" dirty="0" smtClean="0">
                <a:solidFill>
                  <a:srgbClr val="993366"/>
                </a:solidFill>
              </a:rPr>
              <a:t>Atividade </a:t>
            </a:r>
            <a:r>
              <a:rPr lang="pt-PT" b="1" dirty="0" smtClean="0">
                <a:solidFill>
                  <a:srgbClr val="993366"/>
                </a:solidFill>
              </a:rPr>
              <a:t>de </a:t>
            </a:r>
            <a:r>
              <a:rPr lang="pt-PT" b="1" dirty="0" smtClean="0">
                <a:solidFill>
                  <a:srgbClr val="993366"/>
                </a:solidFill>
              </a:rPr>
              <a:t>grupo:</a:t>
            </a:r>
          </a:p>
          <a:p>
            <a:r>
              <a:rPr lang="pt-PT" b="1" dirty="0" smtClean="0"/>
              <a:t>Perfil </a:t>
            </a:r>
            <a:r>
              <a:rPr lang="pt-PT" b="1" dirty="0" smtClean="0"/>
              <a:t>do grupo</a:t>
            </a:r>
            <a:r>
              <a:rPr lang="pt-PT" b="1" dirty="0" smtClean="0"/>
              <a:t>: </a:t>
            </a:r>
            <a:r>
              <a:rPr lang="pt-PT" dirty="0" smtClean="0"/>
              <a:t>Sem limitações.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2039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2700" b="1" dirty="0" smtClean="0">
                <a:solidFill>
                  <a:srgbClr val="993366"/>
                </a:solidFill>
              </a:rPr>
              <a:t>Justificação da escolha da atividade</a:t>
            </a:r>
            <a:r>
              <a:rPr lang="pt-PT" sz="2700" b="1" dirty="0" smtClean="0">
                <a:solidFill>
                  <a:srgbClr val="993366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pt-PT" sz="2700" dirty="0" smtClean="0"/>
              <a:t>Promover a </a:t>
            </a:r>
            <a:r>
              <a:rPr lang="pt-PT" sz="2700" dirty="0" smtClean="0"/>
              <a:t>interação social entre os idosos participantes, por forma a estimular o contacto e a comunicação interpessoais e diminuir o isolamento e suas consequências.</a:t>
            </a:r>
          </a:p>
          <a:p>
            <a:pPr marL="0" indent="0" algn="just">
              <a:buNone/>
            </a:pPr>
            <a:endParaRPr lang="pt-PT" sz="2700" dirty="0" smtClean="0"/>
          </a:p>
          <a:p>
            <a:pPr marL="0" indent="0" algn="just">
              <a:buNone/>
            </a:pPr>
            <a:r>
              <a:rPr lang="pt-PT" sz="2700" b="1" dirty="0" smtClean="0">
                <a:solidFill>
                  <a:srgbClr val="993366"/>
                </a:solidFill>
              </a:rPr>
              <a:t>Ambiente</a:t>
            </a:r>
            <a:r>
              <a:rPr lang="pt-PT" sz="2700" b="1" dirty="0" smtClean="0">
                <a:solidFill>
                  <a:srgbClr val="993366"/>
                </a:solidFill>
              </a:rPr>
              <a:t>: </a:t>
            </a:r>
            <a:r>
              <a:rPr lang="pt-PT" sz="2700" dirty="0" smtClean="0"/>
              <a:t>Ar livre (no âmbito dos CSP)</a:t>
            </a:r>
          </a:p>
          <a:p>
            <a:pPr marL="0" indent="0" algn="just">
              <a:buNone/>
            </a:pPr>
            <a:endParaRPr lang="pt-PT" sz="2700" b="1" dirty="0" smtClean="0"/>
          </a:p>
          <a:p>
            <a:pPr marL="0" indent="0" algn="just">
              <a:buNone/>
            </a:pPr>
            <a:r>
              <a:rPr lang="pt-PT" sz="2700" b="1" dirty="0" smtClean="0">
                <a:solidFill>
                  <a:srgbClr val="993366"/>
                </a:solidFill>
              </a:rPr>
              <a:t>Materiais</a:t>
            </a:r>
            <a:r>
              <a:rPr lang="pt-PT" sz="2700" b="1" dirty="0" smtClean="0">
                <a:solidFill>
                  <a:srgbClr val="993366"/>
                </a:solidFill>
              </a:rPr>
              <a:t>:</a:t>
            </a:r>
            <a:r>
              <a:rPr lang="pt-PT" sz="2700" dirty="0" smtClean="0">
                <a:solidFill>
                  <a:srgbClr val="993366"/>
                </a:solidFill>
              </a:rPr>
              <a:t> </a:t>
            </a:r>
            <a:r>
              <a:rPr lang="pt-PT" sz="2700" dirty="0" smtClean="0"/>
              <a:t>cadeiras, </a:t>
            </a:r>
            <a:r>
              <a:rPr lang="pt-PT" sz="2700" dirty="0" smtClean="0"/>
              <a:t>malhas, pinos, </a:t>
            </a:r>
            <a:r>
              <a:rPr lang="pt-PT" sz="2700" dirty="0"/>
              <a:t>bilhas, </a:t>
            </a:r>
            <a:r>
              <a:rPr lang="pt-PT" sz="2700" dirty="0" smtClean="0"/>
              <a:t>paus, fios, vendas, piões, cronómetro, máquina fotográfica</a:t>
            </a:r>
          </a:p>
          <a:p>
            <a:pPr marL="0" indent="0" algn="just">
              <a:buNone/>
            </a:pPr>
            <a:endParaRPr lang="pt-PT" sz="2700" b="1" dirty="0" smtClean="0"/>
          </a:p>
          <a:p>
            <a:pPr marL="0" indent="0" algn="just">
              <a:buNone/>
            </a:pPr>
            <a:r>
              <a:rPr lang="pt-PT" sz="2700" b="1" dirty="0">
                <a:solidFill>
                  <a:srgbClr val="993366"/>
                </a:solidFill>
              </a:rPr>
              <a:t>Área da AOT: </a:t>
            </a:r>
            <a:r>
              <a:rPr lang="pt-PT" sz="2700" dirty="0"/>
              <a:t>Psicomotricidade </a:t>
            </a:r>
            <a:endParaRPr lang="pt-PT" sz="2700" b="1" dirty="0"/>
          </a:p>
        </p:txBody>
      </p:sp>
    </p:spTree>
    <p:extLst>
      <p:ext uri="{BB962C8B-B14F-4D97-AF65-F5344CB8AC3E}">
        <p14:creationId xmlns:p14="http://schemas.microsoft.com/office/powerpoint/2010/main" val="39193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179512" y="176199"/>
            <a:ext cx="2307625" cy="22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016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4000" dirty="0"/>
              <a:t>Animação com </a:t>
            </a:r>
            <a:r>
              <a:rPr lang="pt-PT" sz="4000" dirty="0" smtClean="0"/>
              <a:t>idosos</a:t>
            </a:r>
            <a:br>
              <a:rPr lang="pt-PT" sz="4000" dirty="0" smtClean="0"/>
            </a:br>
            <a:r>
              <a:rPr lang="pt-PT" sz="4000" b="1" dirty="0" smtClean="0">
                <a:solidFill>
                  <a:srgbClr val="993366"/>
                </a:solidFill>
              </a:rPr>
              <a:t>“</a:t>
            </a:r>
            <a:r>
              <a:rPr lang="pt-PT" sz="4000" b="1" i="1" dirty="0" smtClean="0">
                <a:solidFill>
                  <a:srgbClr val="993366"/>
                </a:solidFill>
              </a:rPr>
              <a:t>Caminhando </a:t>
            </a:r>
            <a:r>
              <a:rPr lang="pt-PT" sz="4000" b="1" i="1" dirty="0">
                <a:solidFill>
                  <a:srgbClr val="993366"/>
                </a:solidFill>
              </a:rPr>
              <a:t>pelas </a:t>
            </a:r>
            <a:r>
              <a:rPr lang="pt-PT" sz="4000" b="1" i="1" dirty="0" smtClean="0">
                <a:solidFill>
                  <a:srgbClr val="993366"/>
                </a:solidFill>
              </a:rPr>
              <a:t>tradições”</a:t>
            </a:r>
            <a:endParaRPr lang="pt-PT" sz="4000" b="1" i="1" dirty="0">
              <a:solidFill>
                <a:srgbClr val="993366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1122" y="3068960"/>
            <a:ext cx="7226460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pt-PT" sz="2700" b="1" dirty="0" smtClean="0"/>
              <a:t>Para iniciar: </a:t>
            </a:r>
            <a:r>
              <a:rPr lang="pt-PT" sz="2700" dirty="0" smtClean="0"/>
              <a:t>uma pista para que os idosos tentem adivinhar qual a atividade que se irá desenvolver.</a:t>
            </a:r>
          </a:p>
          <a:p>
            <a:pPr marL="0" indent="0" algn="just">
              <a:buNone/>
            </a:pPr>
            <a:endParaRPr lang="pt-PT" b="1" i="1" dirty="0" smtClean="0"/>
          </a:p>
          <a:p>
            <a:pPr marL="0" indent="0" algn="just">
              <a:buNone/>
            </a:pPr>
            <a:r>
              <a:rPr lang="pt-PT" sz="2800" b="1" i="1" dirty="0" smtClean="0">
                <a:solidFill>
                  <a:srgbClr val="33CC33"/>
                </a:solidFill>
              </a:rPr>
              <a:t>“Para iniciar uma pista vos vamos dar, da vossa infância fizeram parte e agora os iremos relembrar.”</a:t>
            </a:r>
          </a:p>
        </p:txBody>
      </p:sp>
    </p:spTree>
    <p:extLst>
      <p:ext uri="{BB962C8B-B14F-4D97-AF65-F5344CB8AC3E}">
        <p14:creationId xmlns:p14="http://schemas.microsoft.com/office/powerpoint/2010/main" val="16117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251520" y="216694"/>
            <a:ext cx="1917234" cy="1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985" y="606695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rgbClr val="002060"/>
                </a:solidFill>
              </a:rPr>
              <a:t>1ª Estação – </a:t>
            </a:r>
            <a:r>
              <a:rPr lang="pt-PT" dirty="0" smtClean="0">
                <a:solidFill>
                  <a:srgbClr val="33CC33"/>
                </a:solidFill>
              </a:rPr>
              <a:t>Jogo da Malha</a:t>
            </a:r>
            <a:endParaRPr lang="pt-PT" dirty="0">
              <a:solidFill>
                <a:srgbClr val="33CC33"/>
              </a:solidFill>
            </a:endParaRPr>
          </a:p>
        </p:txBody>
      </p:sp>
      <p:pic>
        <p:nvPicPr>
          <p:cNvPr id="2052" name="Picture 4" descr="Resultado de imagem para jogo da malha  desenh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8" y="4167807"/>
            <a:ext cx="2521124" cy="25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435555" y="2188009"/>
            <a:ext cx="7226460" cy="324036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PT" sz="2700" dirty="0" smtClean="0"/>
              <a:t>Ambiente organizado – com os dois pinos dispostos;</a:t>
            </a:r>
          </a:p>
          <a:p>
            <a:pPr algn="just">
              <a:buFontTx/>
              <a:buChar char="-"/>
            </a:pPr>
            <a:r>
              <a:rPr lang="pt-PT" sz="2700" dirty="0" smtClean="0"/>
              <a:t>Formação do número de equipas em função do número de idosos participantes;</a:t>
            </a:r>
          </a:p>
          <a:p>
            <a:pPr algn="just">
              <a:buFontTx/>
              <a:buChar char="-"/>
            </a:pPr>
            <a:r>
              <a:rPr lang="pt-PT" sz="2700" dirty="0" smtClean="0"/>
              <a:t>Dois discos para cada equipa</a:t>
            </a:r>
            <a:r>
              <a:rPr lang="pt-PT" sz="2800" dirty="0" smtClean="0"/>
              <a:t>;</a:t>
            </a:r>
          </a:p>
          <a:p>
            <a:pPr algn="just">
              <a:buFontTx/>
              <a:buChar char="-"/>
            </a:pPr>
            <a:r>
              <a:rPr lang="pt-PT" sz="2800" dirty="0" smtClean="0"/>
              <a:t>Disputa entre equipas.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27584" y="5313850"/>
            <a:ext cx="7226460" cy="110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2700" b="1" dirty="0" smtClean="0"/>
              <a:t>Pista 2: </a:t>
            </a:r>
          </a:p>
          <a:p>
            <a:pPr marL="0" indent="0" algn="just">
              <a:buNone/>
            </a:pPr>
            <a:r>
              <a:rPr lang="pt-PT" sz="2700" b="1" i="1" dirty="0" smtClean="0">
                <a:solidFill>
                  <a:srgbClr val="33CC33"/>
                </a:solidFill>
              </a:rPr>
              <a:t>“Pontaria terás de ter para cacos fazer”</a:t>
            </a:r>
            <a:endParaRPr lang="pt-PT" sz="2700" b="1" dirty="0" smtClean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251520" y="245723"/>
            <a:ext cx="1917234" cy="1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985" y="606695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rgbClr val="002060"/>
                </a:solidFill>
              </a:rPr>
              <a:t>2ª Estação – </a:t>
            </a:r>
            <a:r>
              <a:rPr lang="pt-PT" dirty="0" smtClean="0">
                <a:solidFill>
                  <a:srgbClr val="FF9900"/>
                </a:solidFill>
              </a:rPr>
              <a:t>Jogo da Bilha</a:t>
            </a:r>
            <a:endParaRPr lang="pt-PT" dirty="0">
              <a:solidFill>
                <a:srgbClr val="FF9900"/>
              </a:solidFill>
            </a:endParaRPr>
          </a:p>
        </p:txBody>
      </p:sp>
      <p:pic>
        <p:nvPicPr>
          <p:cNvPr id="5126" name="Picture 6" descr="Resultado de imagem para jogo da bilha tradicional desenh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59791" r="13034" b="5622"/>
          <a:stretch/>
        </p:blipFill>
        <p:spPr bwMode="auto">
          <a:xfrm>
            <a:off x="4418873" y="3933056"/>
            <a:ext cx="4744712" cy="29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435555" y="2110667"/>
            <a:ext cx="7226460" cy="2699586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PT" sz="2700" dirty="0" smtClean="0"/>
              <a:t>Ambiente organizado – com um fio e uma bilha pendurado; Vendas, paus e bilhas suplentes;</a:t>
            </a:r>
          </a:p>
          <a:p>
            <a:pPr algn="just">
              <a:buFontTx/>
              <a:buChar char="-"/>
            </a:pPr>
            <a:r>
              <a:rPr lang="pt-PT" sz="2700" dirty="0" smtClean="0"/>
              <a:t>Formação do número de equipas em função do número de idosos participantes;</a:t>
            </a:r>
          </a:p>
          <a:p>
            <a:pPr algn="just">
              <a:buFontTx/>
              <a:buChar char="-"/>
            </a:pPr>
            <a:r>
              <a:rPr lang="pt-PT" sz="2700" dirty="0" smtClean="0"/>
              <a:t>O orientador fornece pistas;</a:t>
            </a:r>
          </a:p>
          <a:p>
            <a:pPr algn="just">
              <a:buFontTx/>
              <a:buChar char="-"/>
            </a:pPr>
            <a:endParaRPr lang="pt-PT" sz="2700" dirty="0" smtClean="0"/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783106" y="4810252"/>
            <a:ext cx="4292950" cy="149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2700" b="1" dirty="0" smtClean="0"/>
              <a:t>Pista 3: </a:t>
            </a:r>
          </a:p>
          <a:p>
            <a:pPr marL="0" indent="0" algn="just">
              <a:buNone/>
            </a:pPr>
            <a:r>
              <a:rPr lang="pt-PT" sz="2700" b="1" i="1" dirty="0" smtClean="0">
                <a:solidFill>
                  <a:srgbClr val="33CC33"/>
                </a:solidFill>
              </a:rPr>
              <a:t>“Ao trono alguém vai subir e algo vocês terão de repetir”</a:t>
            </a:r>
            <a:endParaRPr lang="pt-PT" sz="2700" b="1" dirty="0" smtClean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m para coro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078">
            <a:off x="6600852" y="4390550"/>
            <a:ext cx="2322242" cy="23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251520" y="245723"/>
            <a:ext cx="1917234" cy="1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985" y="606695"/>
            <a:ext cx="8229600" cy="1143000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3</a:t>
            </a:r>
            <a:r>
              <a:rPr lang="pt-PT" dirty="0" smtClean="0">
                <a:solidFill>
                  <a:srgbClr val="002060"/>
                </a:solidFill>
              </a:rPr>
              <a:t>ª Estação – </a:t>
            </a:r>
            <a:r>
              <a:rPr lang="pt-PT" dirty="0" smtClean="0">
                <a:solidFill>
                  <a:srgbClr val="FFC000"/>
                </a:solidFill>
              </a:rPr>
              <a:t>O Rei Manda</a:t>
            </a:r>
            <a:endParaRPr lang="pt-PT" dirty="0">
              <a:solidFill>
                <a:srgbClr val="FFC000"/>
              </a:solidFill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435555" y="1880608"/>
            <a:ext cx="7226460" cy="3060559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pt-PT" sz="2700" dirty="0" smtClean="0"/>
              <a:t>Ambiente organizado – cadeiras dispostas, nas quais cada elemento se irá sentar;</a:t>
            </a:r>
          </a:p>
          <a:p>
            <a:pPr algn="just">
              <a:buFontTx/>
              <a:buChar char="-"/>
            </a:pPr>
            <a:r>
              <a:rPr lang="pt-PT" sz="2700" dirty="0" smtClean="0"/>
              <a:t>Cada ordem terá como objetivo a execução de movimentos corporais coordenados;</a:t>
            </a:r>
          </a:p>
          <a:p>
            <a:pPr marL="0" indent="0" algn="just">
              <a:buNone/>
            </a:pPr>
            <a:r>
              <a:rPr lang="pt-PT" sz="2700" b="1" dirty="0" smtClean="0"/>
              <a:t>Atividades:</a:t>
            </a:r>
            <a:r>
              <a:rPr lang="pt-PT" sz="2700" dirty="0" smtClean="0"/>
              <a:t> Mobilizações ativas dos membros superiores e inferiores, mobilizações da cabeça e pescoço, entre outros.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783106" y="4941168"/>
            <a:ext cx="5290998" cy="142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2700" b="1" dirty="0" smtClean="0"/>
              <a:t>Pista 3: </a:t>
            </a:r>
          </a:p>
          <a:p>
            <a:pPr marL="0" indent="0" algn="just">
              <a:buNone/>
            </a:pPr>
            <a:r>
              <a:rPr lang="pt-PT" sz="2700" b="1" i="1" dirty="0" smtClean="0">
                <a:solidFill>
                  <a:srgbClr val="33CC33"/>
                </a:solidFill>
              </a:rPr>
              <a:t>“Rodopiar, rodopiar… veremos qual será o último a parar.”</a:t>
            </a:r>
            <a:endParaRPr lang="pt-PT" sz="2700" b="1" dirty="0" smtClean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251520" y="245723"/>
            <a:ext cx="1917234" cy="1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985" y="606695"/>
            <a:ext cx="8229600" cy="1143000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4</a:t>
            </a:r>
            <a:r>
              <a:rPr lang="pt-PT" dirty="0" smtClean="0">
                <a:solidFill>
                  <a:srgbClr val="002060"/>
                </a:solidFill>
              </a:rPr>
              <a:t>ª Estação – </a:t>
            </a:r>
            <a:r>
              <a:rPr lang="pt-PT" dirty="0" smtClean="0">
                <a:solidFill>
                  <a:srgbClr val="33CC33"/>
                </a:solidFill>
              </a:rPr>
              <a:t>Jogo do Pião</a:t>
            </a:r>
            <a:endParaRPr lang="pt-PT" dirty="0">
              <a:solidFill>
                <a:srgbClr val="33CC33"/>
              </a:solidFill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1435555" y="2022951"/>
            <a:ext cx="7226460" cy="300558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PT" sz="2700" dirty="0" smtClean="0"/>
              <a:t>Ambiente organizado – os idosos dispõem-se em círculo;</a:t>
            </a:r>
          </a:p>
          <a:p>
            <a:pPr algn="just">
              <a:buFontTx/>
              <a:buChar char="-"/>
            </a:pPr>
            <a:r>
              <a:rPr lang="pt-PT" sz="2700" dirty="0"/>
              <a:t>Formação do número de equipas em função do número de idosos participantes;</a:t>
            </a:r>
          </a:p>
          <a:p>
            <a:pPr algn="just">
              <a:buFontTx/>
              <a:buChar char="-"/>
            </a:pPr>
            <a:r>
              <a:rPr lang="pt-PT" sz="2700" dirty="0" smtClean="0"/>
              <a:t>Disputa entre equipas – com o objetivo e ver qual o pião que roda durante mais tempo.</a:t>
            </a: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783106" y="4810252"/>
            <a:ext cx="5517086" cy="1643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2700" b="1" dirty="0" smtClean="0"/>
              <a:t>Pista 4: </a:t>
            </a:r>
          </a:p>
          <a:p>
            <a:pPr marL="0" indent="0" algn="just">
              <a:buNone/>
            </a:pPr>
            <a:r>
              <a:rPr lang="pt-PT" sz="2700" b="1" i="1" dirty="0" smtClean="0">
                <a:solidFill>
                  <a:srgbClr val="33CC33"/>
                </a:solidFill>
              </a:rPr>
              <a:t>“Para em grande terminar algo delicioso iremos provar.”</a:t>
            </a:r>
            <a:endParaRPr lang="pt-PT" sz="2700" b="1" dirty="0" smtClean="0">
              <a:solidFill>
                <a:srgbClr val="33CC33"/>
              </a:solidFill>
            </a:endParaRPr>
          </a:p>
        </p:txBody>
      </p:sp>
      <p:pic>
        <p:nvPicPr>
          <p:cNvPr id="6148" name="Picture 4" descr="Resultado de imagem para piã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55283"/>
            <a:ext cx="2547432" cy="20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Resultado de imagem para bacalhau com batatas a mur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22" y="2801818"/>
            <a:ext cx="2568579" cy="17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comida tradicional portugu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44" y="2198577"/>
            <a:ext cx="2261492" cy="13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pegadas colorid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 bwMode="auto">
          <a:xfrm>
            <a:off x="251520" y="245723"/>
            <a:ext cx="1917234" cy="18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985" y="606694"/>
            <a:ext cx="8229600" cy="2030217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2060"/>
                </a:solidFill>
              </a:rPr>
              <a:t>5ª Estação </a:t>
            </a:r>
            <a:br>
              <a:rPr lang="pt-PT" dirty="0" smtClean="0">
                <a:solidFill>
                  <a:srgbClr val="002060"/>
                </a:solidFill>
              </a:rPr>
            </a:br>
            <a:r>
              <a:rPr lang="pt-PT" dirty="0" smtClean="0">
                <a:solidFill>
                  <a:srgbClr val="33CC33"/>
                </a:solidFill>
              </a:rPr>
              <a:t>Lanche com comida Tradicional Portuguesa</a:t>
            </a:r>
            <a:endParaRPr lang="pt-PT" dirty="0">
              <a:solidFill>
                <a:srgbClr val="33CC33"/>
              </a:solidFill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4" y="2340982"/>
            <a:ext cx="23145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comida tradicional portugu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51" y="472773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67" y="3832407"/>
            <a:ext cx="3508114" cy="26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m para caldo ver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314" y="4710776"/>
            <a:ext cx="2908266" cy="13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435</Words>
  <Application>Microsoft Office PowerPoint</Application>
  <PresentationFormat>Apresentação no Ecrã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Plano de Atividades Ocupacionais Terapêuticas </vt:lpstr>
      <vt:lpstr>Apresentação do PowerPoint</vt:lpstr>
      <vt:lpstr>Apresentação do PowerPoint</vt:lpstr>
      <vt:lpstr>Animação com idosos “Caminhando pelas tradições”</vt:lpstr>
      <vt:lpstr>1ª Estação – Jogo da Malha</vt:lpstr>
      <vt:lpstr>2ª Estação – Jogo da Bilha</vt:lpstr>
      <vt:lpstr>3ª Estação – O Rei Manda</vt:lpstr>
      <vt:lpstr>4ª Estação – Jogo do Pião</vt:lpstr>
      <vt:lpstr>5ª Estação  Lanche com comida Tradicional Portuguesa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AOT</dc:title>
  <dc:creator>sala</dc:creator>
  <cp:lastModifiedBy>Mónica .</cp:lastModifiedBy>
  <cp:revision>33</cp:revision>
  <dcterms:created xsi:type="dcterms:W3CDTF">2016-12-15T12:41:01Z</dcterms:created>
  <dcterms:modified xsi:type="dcterms:W3CDTF">2017-01-06T16:50:39Z</dcterms:modified>
</cp:coreProperties>
</file>