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35C"/>
    <a:srgbClr val="B01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BB168-2157-2445-BBFF-00265797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9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7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1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6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5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1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6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6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BB168-2157-2445-BBFF-0026579748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9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8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8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8361" y="2055513"/>
            <a:ext cx="7485632" cy="3977354"/>
          </a:xfrm>
        </p:spPr>
        <p:txBody>
          <a:bodyPr>
            <a:normAutofit/>
          </a:bodyPr>
          <a:lstStyle/>
          <a:p>
            <a:pPr algn="just"/>
            <a:r>
              <a:rPr lang="en-US" sz="1900" b="1" dirty="0" err="1" smtClean="0">
                <a:solidFill>
                  <a:srgbClr val="94135C"/>
                </a:solidFill>
              </a:rPr>
              <a:t>Populaç</a:t>
            </a:r>
            <a:r>
              <a:rPr lang="en-US" sz="1900" b="1" dirty="0" err="1" smtClean="0">
                <a:solidFill>
                  <a:srgbClr val="94135C"/>
                </a:solidFill>
              </a:rPr>
              <a:t>ão</a:t>
            </a:r>
            <a:r>
              <a:rPr lang="en-US" sz="1900" b="1" dirty="0" smtClean="0">
                <a:solidFill>
                  <a:srgbClr val="94135C"/>
                </a:solidFill>
              </a:rPr>
              <a:t> </a:t>
            </a:r>
            <a:r>
              <a:rPr lang="en-US" sz="1900" b="1" dirty="0" err="1" smtClean="0">
                <a:solidFill>
                  <a:srgbClr val="94135C"/>
                </a:solidFill>
              </a:rPr>
              <a:t>alvo</a:t>
            </a:r>
            <a:endParaRPr lang="en-US" sz="1900" b="1" dirty="0" smtClean="0">
              <a:solidFill>
                <a:srgbClr val="94135C"/>
              </a:solidFill>
            </a:endParaRPr>
          </a:p>
          <a:p>
            <a:pPr algn="just"/>
            <a:r>
              <a:rPr lang="en-US" sz="1900" dirty="0" err="1" smtClean="0">
                <a:solidFill>
                  <a:schemeClr val="tx1"/>
                </a:solidFill>
              </a:rPr>
              <a:t>Comunidade</a:t>
            </a:r>
            <a:r>
              <a:rPr lang="en-US" sz="1900" dirty="0" smtClean="0">
                <a:solidFill>
                  <a:schemeClr val="tx1"/>
                </a:solidFill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</a:rPr>
              <a:t>portuguesa</a:t>
            </a:r>
            <a:r>
              <a:rPr lang="en-US" sz="1900" dirty="0">
                <a:solidFill>
                  <a:schemeClr val="tx1"/>
                </a:solidFill>
              </a:rPr>
              <a:t> </a:t>
            </a:r>
            <a:r>
              <a:rPr lang="en-US" sz="1900" dirty="0" smtClean="0">
                <a:solidFill>
                  <a:schemeClr val="tx1"/>
                </a:solidFill>
              </a:rPr>
              <a:t>com diabetes mellitus (DM)</a:t>
            </a:r>
          </a:p>
          <a:p>
            <a:pPr algn="just"/>
            <a:endParaRPr lang="en-US" sz="1900" b="1" dirty="0">
              <a:solidFill>
                <a:srgbClr val="94135C"/>
              </a:solidFill>
            </a:endParaRPr>
          </a:p>
          <a:p>
            <a:pPr algn="just"/>
            <a:r>
              <a:rPr lang="en-US" sz="1900" b="1" dirty="0" err="1" smtClean="0">
                <a:solidFill>
                  <a:srgbClr val="94135C"/>
                </a:solidFill>
              </a:rPr>
              <a:t>Indicadores</a:t>
            </a:r>
            <a:r>
              <a:rPr lang="en-US" sz="1900" b="1" dirty="0">
                <a:solidFill>
                  <a:srgbClr val="94135C"/>
                </a:solidFill>
              </a:rPr>
              <a:t> </a:t>
            </a:r>
            <a:r>
              <a:rPr lang="en-US" sz="1900" b="1" dirty="0" err="1" smtClean="0">
                <a:solidFill>
                  <a:srgbClr val="94135C"/>
                </a:solidFill>
              </a:rPr>
              <a:t>utilizados</a:t>
            </a:r>
            <a:endParaRPr lang="en-US" sz="1900" b="1" dirty="0" smtClean="0">
              <a:solidFill>
                <a:srgbClr val="94135C"/>
              </a:solidFill>
            </a:endParaRPr>
          </a:p>
          <a:p>
            <a:pPr algn="just"/>
            <a:r>
              <a:rPr lang="en-US" sz="1900" u="sng" dirty="0" smtClean="0">
                <a:solidFill>
                  <a:schemeClr val="tx1"/>
                </a:solidFill>
              </a:rPr>
              <a:t>Taxa de </a:t>
            </a:r>
            <a:r>
              <a:rPr lang="en-US" sz="1900" u="sng" dirty="0" err="1" smtClean="0">
                <a:solidFill>
                  <a:schemeClr val="tx1"/>
                </a:solidFill>
              </a:rPr>
              <a:t>prevalência</a:t>
            </a:r>
            <a:r>
              <a:rPr lang="en-US" sz="1900" u="sng" dirty="0" smtClean="0">
                <a:solidFill>
                  <a:schemeClr val="tx1"/>
                </a:solidFill>
              </a:rPr>
              <a:t> </a:t>
            </a:r>
            <a:r>
              <a:rPr lang="en-US" sz="1900" dirty="0" smtClean="0">
                <a:solidFill>
                  <a:schemeClr val="tx1"/>
                </a:solidFill>
              </a:rPr>
              <a:t>(12,4%);</a:t>
            </a:r>
          </a:p>
          <a:p>
            <a:pPr algn="just"/>
            <a:r>
              <a:rPr lang="en-US" sz="1900" u="sng" dirty="0">
                <a:solidFill>
                  <a:schemeClr val="tx1"/>
                </a:solidFill>
              </a:rPr>
              <a:t>T</a:t>
            </a:r>
            <a:r>
              <a:rPr lang="en-US" sz="1900" u="sng" dirty="0" smtClean="0">
                <a:solidFill>
                  <a:schemeClr val="tx1"/>
                </a:solidFill>
              </a:rPr>
              <a:t>axa de </a:t>
            </a:r>
            <a:r>
              <a:rPr lang="en-US" sz="1900" u="sng" dirty="0" err="1" smtClean="0">
                <a:solidFill>
                  <a:schemeClr val="tx1"/>
                </a:solidFill>
              </a:rPr>
              <a:t>incidência</a:t>
            </a:r>
            <a:r>
              <a:rPr lang="en-US" sz="1900" u="sng" dirty="0" smtClean="0">
                <a:solidFill>
                  <a:schemeClr val="tx1"/>
                </a:solidFill>
              </a:rPr>
              <a:t> </a:t>
            </a:r>
            <a:r>
              <a:rPr lang="en-US" sz="1900" dirty="0" smtClean="0">
                <a:solidFill>
                  <a:srgbClr val="000000"/>
                </a:solidFill>
              </a:rPr>
              <a:t>(</a:t>
            </a:r>
            <a:r>
              <a:rPr lang="en-US" sz="1900" dirty="0" err="1">
                <a:solidFill>
                  <a:srgbClr val="000000"/>
                </a:solidFill>
              </a:rPr>
              <a:t>aumenta</a:t>
            </a:r>
            <a:r>
              <a:rPr lang="en-US" sz="1900" dirty="0">
                <a:solidFill>
                  <a:srgbClr val="000000"/>
                </a:solidFill>
              </a:rPr>
              <a:t> </a:t>
            </a:r>
            <a:r>
              <a:rPr lang="en-US" sz="1900" dirty="0" err="1">
                <a:solidFill>
                  <a:srgbClr val="000000"/>
                </a:solidFill>
              </a:rPr>
              <a:t>consoante</a:t>
            </a:r>
            <a:r>
              <a:rPr lang="en-US" sz="1900" dirty="0">
                <a:solidFill>
                  <a:srgbClr val="000000"/>
                </a:solidFill>
              </a:rPr>
              <a:t> a </a:t>
            </a:r>
            <a:r>
              <a:rPr lang="en-US" sz="1900" dirty="0" err="1">
                <a:solidFill>
                  <a:srgbClr val="000000"/>
                </a:solidFill>
              </a:rPr>
              <a:t>idade</a:t>
            </a:r>
            <a:r>
              <a:rPr lang="en-US" sz="1900" dirty="0">
                <a:solidFill>
                  <a:srgbClr val="000000"/>
                </a:solidFill>
              </a:rPr>
              <a:t> da </a:t>
            </a:r>
            <a:r>
              <a:rPr lang="en-US" sz="1900" dirty="0" err="1">
                <a:solidFill>
                  <a:srgbClr val="000000"/>
                </a:solidFill>
              </a:rPr>
              <a:t>pessoa</a:t>
            </a:r>
            <a:r>
              <a:rPr lang="en-US" sz="1900" dirty="0">
                <a:solidFill>
                  <a:srgbClr val="000000"/>
                </a:solidFill>
              </a:rPr>
              <a:t> e o tempo de </a:t>
            </a:r>
            <a:r>
              <a:rPr lang="en-US" sz="1900" dirty="0" err="1" smtClean="0">
                <a:solidFill>
                  <a:srgbClr val="000000"/>
                </a:solidFill>
              </a:rPr>
              <a:t>diagnóstico</a:t>
            </a:r>
            <a:r>
              <a:rPr lang="en-US" sz="1900" dirty="0" smtClean="0">
                <a:solidFill>
                  <a:srgbClr val="000000"/>
                </a:solidFill>
              </a:rPr>
              <a:t>)</a:t>
            </a:r>
            <a:r>
              <a:rPr lang="en-US" sz="1900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en-US" sz="1900" u="sng" dirty="0" err="1" smtClean="0">
                <a:solidFill>
                  <a:schemeClr val="tx1"/>
                </a:solidFill>
              </a:rPr>
              <a:t>Morbilidade</a:t>
            </a:r>
            <a:r>
              <a:rPr lang="en-US" sz="1900" u="sng" dirty="0">
                <a:solidFill>
                  <a:schemeClr val="tx1"/>
                </a:solidFill>
              </a:rPr>
              <a:t>:</a:t>
            </a:r>
            <a:endParaRPr lang="en-US" sz="1900" u="sng" dirty="0" smtClean="0">
              <a:solidFill>
                <a:schemeClr val="tx1"/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US" sz="1900" dirty="0" err="1" smtClean="0">
                <a:solidFill>
                  <a:schemeClr val="tx1"/>
                </a:solidFill>
              </a:rPr>
              <a:t>Neuropatia</a:t>
            </a:r>
            <a:r>
              <a:rPr lang="en-US" sz="1900" dirty="0" smtClean="0">
                <a:solidFill>
                  <a:schemeClr val="tx1"/>
                </a:solidFill>
              </a:rPr>
              <a:t> (80% a 90% dos </a:t>
            </a:r>
            <a:r>
              <a:rPr lang="en-US" sz="1900" dirty="0" err="1" smtClean="0">
                <a:solidFill>
                  <a:schemeClr val="tx1"/>
                </a:solidFill>
              </a:rPr>
              <a:t>casos</a:t>
            </a:r>
            <a:r>
              <a:rPr lang="en-US" sz="1900" dirty="0" smtClean="0">
                <a:solidFill>
                  <a:schemeClr val="tx1"/>
                </a:solidFill>
              </a:rPr>
              <a:t>);</a:t>
            </a:r>
          </a:p>
          <a:p>
            <a:pPr marL="800100" lvl="1" indent="-342900" algn="just">
              <a:buFont typeface="Arial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Amputações (70%);</a:t>
            </a:r>
            <a:endParaRPr lang="en-US" sz="19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880292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94135C"/>
                </a:solidFill>
              </a:rPr>
              <a:t>EPIDEMIOLOGIA</a:t>
            </a:r>
            <a:endParaRPr lang="en-US" sz="3600" dirty="0">
              <a:solidFill>
                <a:srgbClr val="94135C"/>
              </a:solidFill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18" y="118008"/>
            <a:ext cx="1169629" cy="12553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507" y="6295229"/>
            <a:ext cx="8772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err="1" smtClean="0"/>
              <a:t>Grupo</a:t>
            </a:r>
            <a:r>
              <a:rPr lang="en-US" sz="1600" b="1" dirty="0" smtClean="0"/>
              <a:t> 4 (DTP1) </a:t>
            </a:r>
            <a:r>
              <a:rPr lang="mr-IN" sz="1600" dirty="0" smtClean="0"/>
              <a:t>–</a:t>
            </a:r>
            <a:r>
              <a:rPr lang="en-US" sz="1600" dirty="0" smtClean="0"/>
              <a:t> Ana </a:t>
            </a:r>
            <a:r>
              <a:rPr lang="en-US" sz="1600" dirty="0" err="1" smtClean="0"/>
              <a:t>Filipa</a:t>
            </a:r>
            <a:r>
              <a:rPr lang="en-US" sz="1600" dirty="0" smtClean="0"/>
              <a:t> Santos, Ana </a:t>
            </a:r>
            <a:r>
              <a:rPr lang="en-US" sz="1600" dirty="0" err="1" smtClean="0"/>
              <a:t>Lu</a:t>
            </a:r>
            <a:r>
              <a:rPr lang="en-US" sz="1600" dirty="0" err="1" smtClean="0"/>
              <a:t>ísa</a:t>
            </a:r>
            <a:r>
              <a:rPr lang="en-US" sz="1600" dirty="0" smtClean="0"/>
              <a:t> Mendes, </a:t>
            </a:r>
            <a:r>
              <a:rPr lang="en-US" sz="1600" dirty="0" err="1" smtClean="0"/>
              <a:t>Inês</a:t>
            </a:r>
            <a:r>
              <a:rPr lang="en-US" sz="1600" dirty="0" smtClean="0"/>
              <a:t> Carvalho, </a:t>
            </a:r>
            <a:r>
              <a:rPr lang="en-US" sz="1600" dirty="0" err="1" smtClean="0"/>
              <a:t>Márcia</a:t>
            </a:r>
            <a:r>
              <a:rPr lang="en-US" sz="1600" dirty="0" smtClean="0"/>
              <a:t> Coelho, Laura Ferreira.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574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80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...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Santos</dc:creator>
  <cp:lastModifiedBy>Ana Santos</cp:lastModifiedBy>
  <cp:revision>6</cp:revision>
  <dcterms:created xsi:type="dcterms:W3CDTF">2017-11-10T10:06:20Z</dcterms:created>
  <dcterms:modified xsi:type="dcterms:W3CDTF">2017-11-10T10:39:13Z</dcterms:modified>
</cp:coreProperties>
</file>