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handoutMasterIdLst>
    <p:handoutMasterId r:id="rId17"/>
  </p:handoutMasterIdLst>
  <p:sldIdLst>
    <p:sldId id="256" r:id="rId2"/>
    <p:sldId id="257" r:id="rId3"/>
    <p:sldId id="265" r:id="rId4"/>
    <p:sldId id="267" r:id="rId5"/>
    <p:sldId id="260" r:id="rId6"/>
    <p:sldId id="261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63" r:id="rId16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CBCB"/>
    <a:srgbClr val="9900FF"/>
    <a:srgbClr val="66FF66"/>
    <a:srgbClr val="FF3300"/>
    <a:srgbClr val="CC0066"/>
    <a:srgbClr val="FFCC00"/>
    <a:srgbClr val="B0A1D7"/>
    <a:srgbClr val="FF6600"/>
    <a:srgbClr val="00FFFF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CC69D-1448-418A-92D8-5A00A5974289}" type="datetimeFigureOut">
              <a:rPr lang="pt-PT" smtClean="0"/>
              <a:t>20-04-2016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30EC5-4601-4527-A238-F48D363A0B7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12020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20-04-2016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88319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20-04-2016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240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20-04-2016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303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20-04-2016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4893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20-04-2016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80811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20-04-2016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759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20-04-2016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6401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20-04-2016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462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20-04-2016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32434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20-04-2016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9636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20-04-2016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5309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3B426-EEDD-44CB-9979-07A86AA8D812}" type="datetimeFigureOut">
              <a:rPr lang="pt-PT" smtClean="0"/>
              <a:t>20-04-2016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272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66" y="606232"/>
            <a:ext cx="9219954" cy="34313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48256" y="1182625"/>
            <a:ext cx="8817618" cy="1414271"/>
          </a:xfrm>
        </p:spPr>
        <p:txBody>
          <a:bodyPr>
            <a:normAutofit/>
          </a:bodyPr>
          <a:lstStyle/>
          <a:p>
            <a:r>
              <a:rPr lang="pt-PT" sz="4000" b="1" dirty="0" smtClean="0">
                <a:solidFill>
                  <a:srgbClr val="00FFFF"/>
                </a:solidFill>
                <a:latin typeface="Broadway" panose="04040905080B02020502" pitchFamily="82" charset="0"/>
              </a:rPr>
              <a:t>ESTUDO DE CASO DA PESSOA INTERNADA</a:t>
            </a:r>
            <a:endParaRPr lang="pt-PT" sz="4000" b="1" dirty="0">
              <a:solidFill>
                <a:srgbClr val="00FFFF"/>
              </a:solidFill>
              <a:latin typeface="Broadway" panose="04040905080B02020502" pitchFamily="8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5920" y="4394518"/>
            <a:ext cx="9144000" cy="2463482"/>
          </a:xfrm>
        </p:spPr>
        <p:txBody>
          <a:bodyPr>
            <a:noAutofit/>
          </a:bodyPr>
          <a:lstStyle/>
          <a:p>
            <a:r>
              <a:rPr lang="pt-PT" sz="16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Escola Superior de Enfermagem de Coimbra</a:t>
            </a:r>
          </a:p>
          <a:p>
            <a:r>
              <a:rPr lang="pt-PT" sz="16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Curso de Licenciatura em Enfermagem</a:t>
            </a:r>
          </a:p>
          <a:p>
            <a:r>
              <a:rPr lang="pt-PT" sz="1600" b="1" dirty="0">
                <a:solidFill>
                  <a:srgbClr val="FF6600"/>
                </a:solidFill>
                <a:latin typeface="Arial Black" panose="020B0A04020102020204" pitchFamily="34" charset="0"/>
              </a:rPr>
              <a:t>1</a:t>
            </a:r>
            <a:r>
              <a:rPr lang="pt-PT" sz="16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º Bloco de Ensino Clínico de Fundamentos e Procedimentos de Enfermagem</a:t>
            </a:r>
          </a:p>
          <a:p>
            <a:r>
              <a:rPr lang="pt-PT" sz="16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Cirurgia AA – Centro Hospitalar e Universitário de Coimbra (CHUC)</a:t>
            </a:r>
          </a:p>
          <a:p>
            <a:r>
              <a:rPr lang="pt-PT" sz="16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Rute Santos Silva</a:t>
            </a:r>
          </a:p>
          <a:p>
            <a:r>
              <a:rPr lang="pt-PT" sz="16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Abril, 2016</a:t>
            </a:r>
          </a:p>
          <a:p>
            <a:r>
              <a:rPr lang="pt-PT" sz="16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Professores: Manuela Frederico, Raquel Tomaz e Mário Macedo</a:t>
            </a:r>
            <a:endParaRPr lang="pt-PT" sz="1600" b="1" dirty="0">
              <a:solidFill>
                <a:srgbClr val="FF66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8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18444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6858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dirty="0" smtClean="0">
                          <a:solidFill>
                            <a:srgbClr val="99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Autocuidado vestir e despir comprometido;</a:t>
                      </a:r>
                      <a:endParaRPr lang="pt-PT" sz="1600" dirty="0" smtClean="0">
                        <a:solidFill>
                          <a:srgbClr val="99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Avaliar as capacidades para o autocuidado;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Gerir o ambiente;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Providenciar roupa;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Promover o </a:t>
                      </a:r>
                      <a:r>
                        <a:rPr lang="pt-PT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auto-cuidado</a:t>
                      </a: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vestir e despir;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Utente necessitou de ajuda parcial para se vestir e despir.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Utente não necessitou de auxílio para se vestir e despir.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54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998846"/>
              </p:ext>
            </p:extLst>
          </p:nvPr>
        </p:nvGraphicFramePr>
        <p:xfrm>
          <a:off x="0" y="0"/>
          <a:ext cx="12192000" cy="889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62423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962025" algn="l"/>
                        </a:tabLst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962025" algn="l"/>
                        </a:tabLst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962025" algn="l"/>
                        </a:tabLst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962025" algn="l"/>
                        </a:tabLst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dirty="0" smtClean="0">
                          <a:solidFill>
                            <a:srgbClr val="99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Conhecimento não demonstrado sobre a quantidade de refeições diárias que devem ser feitas;</a:t>
                      </a:r>
                      <a:endParaRPr lang="pt-PT" sz="1600" dirty="0" smtClean="0">
                        <a:solidFill>
                          <a:srgbClr val="99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Ensinar acerca da importância de uma alimentação fracionada ao longo do dia;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Negociar plano de alimentação diário;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doente revelou algum conhecimento sobre número de refeições diárias que devem ser realizadas por dia;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Explicação sobre a importância e quantidades de refeições que devem ser ingeridas durante o dia;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Utente demostrou interesse em mudar os seus horários e </a:t>
                      </a: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porções alimentares que deve ingerir por dia;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47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516222"/>
              </p:ext>
            </p:extLst>
          </p:nvPr>
        </p:nvGraphicFramePr>
        <p:xfrm>
          <a:off x="0" y="0"/>
          <a:ext cx="12192000" cy="755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6858000">
                <a:tc>
                  <a:txBody>
                    <a:bodyPr/>
                    <a:lstStyle/>
                    <a:p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De 14/03/2016 a 16/03/2016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dirty="0" smtClean="0">
                          <a:solidFill>
                            <a:srgbClr val="99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Conhecimento não demonstrado sobre como fazer os levantes do leito, deambulações e reflexo da tosse;</a:t>
                      </a:r>
                      <a:endParaRPr lang="pt-PT" sz="1600" dirty="0" smtClean="0">
                        <a:solidFill>
                          <a:srgbClr val="99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Ensinos de como fazer o levante do leito, como deambular e ter o reflexo da tosse minimizando as dores abdominais;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Explicação e demostração de como realizar o levante do leito, deambular e possuir o reflexo da tosse para minimizar as dores abdominais;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Utente demonstrou aplicar os ensinos/técnicas que foram ensinadas;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Utente não apresentou dificuldades de aprendizagem nem dores.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8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FF3300"/>
                </a:solidFill>
                <a:latin typeface="Berlin Sans FB" panose="020E0602020502020306" pitchFamily="34" charset="0"/>
              </a:rPr>
              <a:t>Ensinos</a:t>
            </a:r>
            <a:r>
              <a:rPr lang="pt-PT" dirty="0" smtClean="0">
                <a:solidFill>
                  <a:srgbClr val="FF3300"/>
                </a:solidFill>
              </a:rPr>
              <a:t>/</a:t>
            </a:r>
            <a:r>
              <a:rPr lang="pt-PT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Motivações</a:t>
            </a:r>
            <a:r>
              <a:rPr lang="pt-PT" dirty="0" smtClean="0">
                <a:solidFill>
                  <a:srgbClr val="FF3300"/>
                </a:solidFill>
              </a:rPr>
              <a:t> dados à D. T.F. :</a:t>
            </a:r>
            <a:endParaRPr lang="pt-PT" dirty="0">
              <a:solidFill>
                <a:srgbClr val="FF33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38200" y="1690688"/>
            <a:ext cx="79766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pt-PT" sz="2800" dirty="0" smtClean="0">
                <a:latin typeface="Berlin Sans FB" panose="020E0602020502020306" pitchFamily="34" charset="0"/>
                <a:ea typeface="Calibri" panose="020F0502020204030204" pitchFamily="34" charset="0"/>
              </a:rPr>
              <a:t>Dores </a:t>
            </a:r>
            <a:r>
              <a:rPr lang="pt-PT" sz="2800" dirty="0">
                <a:latin typeface="Berlin Sans FB" panose="020E0602020502020306" pitchFamily="34" charset="0"/>
                <a:ea typeface="Calibri" panose="020F0502020204030204" pitchFamily="34" charset="0"/>
              </a:rPr>
              <a:t>nos membros inferiores quando caminha por um longo </a:t>
            </a:r>
            <a:r>
              <a:rPr lang="pt-PT" sz="2800" dirty="0" smtClean="0">
                <a:latin typeface="Berlin Sans FB" panose="020E0602020502020306" pitchFamily="34" charset="0"/>
                <a:ea typeface="Calibri" panose="020F0502020204030204" pitchFamily="34" charset="0"/>
              </a:rPr>
              <a:t>tempo;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pt-PT" sz="2800" dirty="0">
                <a:latin typeface="Berlin Sans FB" panose="020E0602020502020306" pitchFamily="34" charset="0"/>
                <a:ea typeface="Calibri" panose="020F0502020204030204" pitchFamily="34" charset="0"/>
              </a:rPr>
              <a:t>Não </a:t>
            </a:r>
            <a:r>
              <a:rPr lang="pt-PT" sz="2800" dirty="0" smtClean="0">
                <a:latin typeface="Berlin Sans FB" panose="020E0602020502020306" pitchFamily="34" charset="0"/>
                <a:ea typeface="Calibri" panose="020F0502020204030204" pitchFamily="34" charset="0"/>
              </a:rPr>
              <a:t>realiza </a:t>
            </a:r>
            <a:r>
              <a:rPr lang="pt-PT" sz="2800" dirty="0">
                <a:latin typeface="Berlin Sans FB" panose="020E0602020502020306" pitchFamily="34" charset="0"/>
                <a:ea typeface="Calibri" panose="020F0502020204030204" pitchFamily="34" charset="0"/>
              </a:rPr>
              <a:t>rastreios por vontade </a:t>
            </a:r>
            <a:r>
              <a:rPr lang="pt-PT" sz="2800" dirty="0" smtClean="0">
                <a:latin typeface="Berlin Sans FB" panose="020E0602020502020306" pitchFamily="34" charset="0"/>
                <a:ea typeface="Calibri" panose="020F0502020204030204" pitchFamily="34" charset="0"/>
              </a:rPr>
              <a:t>própria;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pt-PT" sz="2800" dirty="0">
                <a:latin typeface="Berlin Sans FB" panose="020E0602020502020306" pitchFamily="34" charset="0"/>
                <a:ea typeface="Calibri" panose="020F0502020204030204" pitchFamily="34" charset="0"/>
              </a:rPr>
              <a:t>Sensação de ardência nos seus olhos quando assiste </a:t>
            </a:r>
            <a:r>
              <a:rPr lang="pt-PT" sz="2800" dirty="0" smtClean="0">
                <a:latin typeface="Berlin Sans FB" panose="020E0602020502020306" pitchFamily="34" charset="0"/>
                <a:ea typeface="Calibri" panose="020F0502020204030204" pitchFamily="34" charset="0"/>
              </a:rPr>
              <a:t>TV;</a:t>
            </a:r>
          </a:p>
          <a:p>
            <a:endParaRPr lang="pt-PT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pt-PT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PT" sz="2800" dirty="0">
                <a:latin typeface="Comic Sans MS" panose="030F0702030302020204" pitchFamily="66" charset="0"/>
                <a:ea typeface="Calibri" panose="020F0502020204030204" pitchFamily="34" charset="0"/>
              </a:rPr>
              <a:t>Beber 2L de água por </a:t>
            </a:r>
            <a:r>
              <a:rPr lang="pt-PT" sz="28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dia;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PT" sz="2800" dirty="0">
                <a:latin typeface="Comic Sans MS" panose="030F0702030302020204" pitchFamily="66" charset="0"/>
                <a:ea typeface="Calibri" panose="020F0502020204030204" pitchFamily="34" charset="0"/>
              </a:rPr>
              <a:t>Eliminação intestinal realizada todos os </a:t>
            </a:r>
            <a:r>
              <a:rPr lang="pt-PT" sz="28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dias;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PT" sz="2800" dirty="0">
                <a:latin typeface="Comic Sans MS" panose="030F0702030302020204" pitchFamily="66" charset="0"/>
                <a:ea typeface="Calibri" panose="020F0502020204030204" pitchFamily="34" charset="0"/>
              </a:rPr>
              <a:t>Eliminação vesical realizada todos os </a:t>
            </a:r>
            <a:r>
              <a:rPr lang="pt-PT" sz="28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dias;</a:t>
            </a:r>
          </a:p>
          <a:p>
            <a:r>
              <a:rPr lang="pt-PT" sz="2800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endParaRPr lang="pt-PT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8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t-PT" sz="2800" dirty="0" smtClean="0">
                <a:solidFill>
                  <a:srgbClr val="66FF66"/>
                </a:solidFill>
                <a:latin typeface="Goudy Stout" panose="0202090407030B020401" pitchFamily="18" charset="0"/>
              </a:rPr>
              <a:t>Preparação da Alta: Recomendações</a:t>
            </a:r>
            <a:endParaRPr lang="pt-PT" sz="2800" dirty="0">
              <a:solidFill>
                <a:srgbClr val="66FF66"/>
              </a:solidFill>
              <a:latin typeface="Goudy Stout" panose="0202090407030B020401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46176" y="2495360"/>
            <a:ext cx="105095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pt-PT" sz="4800" b="1" dirty="0" smtClean="0">
                <a:latin typeface="Bradley Hand ITC" panose="03070402050302030203" pitchFamily="66" charset="0"/>
                <a:ea typeface="Calibri" panose="020F0502020204030204" pitchFamily="34" charset="0"/>
              </a:rPr>
              <a:t>Tipo </a:t>
            </a:r>
            <a:r>
              <a:rPr lang="pt-PT" sz="4800" b="1" dirty="0">
                <a:latin typeface="Bradley Hand ITC" panose="03070402050302030203" pitchFamily="66" charset="0"/>
                <a:ea typeface="Calibri" panose="020F0502020204030204" pitchFamily="34" charset="0"/>
              </a:rPr>
              <a:t>de </a:t>
            </a:r>
            <a:r>
              <a:rPr lang="pt-PT" sz="4800" b="1" dirty="0" smtClean="0">
                <a:latin typeface="Bradley Hand ITC" panose="03070402050302030203" pitchFamily="66" charset="0"/>
                <a:ea typeface="Calibri" panose="020F0502020204030204" pitchFamily="34" charset="0"/>
              </a:rPr>
              <a:t>alimentação a realizar;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t-PT" sz="4800" b="1" dirty="0" smtClean="0">
                <a:latin typeface="Bradley Hand ITC" panose="03070402050302030203" pitchFamily="66" charset="0"/>
                <a:ea typeface="Calibri" panose="020F0502020204030204" pitchFamily="34" charset="0"/>
              </a:rPr>
              <a:t> </a:t>
            </a:r>
            <a:r>
              <a:rPr lang="pt-PT" sz="4800" b="1" dirty="0">
                <a:latin typeface="Bradley Hand ITC" panose="03070402050302030203" pitchFamily="66" charset="0"/>
                <a:ea typeface="Calibri" panose="020F0502020204030204" pitchFamily="34" charset="0"/>
              </a:rPr>
              <a:t>Ensinos relativamente às feridas </a:t>
            </a:r>
            <a:r>
              <a:rPr lang="pt-PT" sz="4800" b="1" dirty="0" smtClean="0">
                <a:latin typeface="Bradley Hand ITC" panose="03070402050302030203" pitchFamily="66" charset="0"/>
                <a:ea typeface="Calibri" panose="020F0502020204030204" pitchFamily="34" charset="0"/>
              </a:rPr>
              <a:t>cirúrgicas;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t-PT" sz="4800" b="1" dirty="0" smtClean="0">
                <a:latin typeface="Bradley Hand ITC" panose="03070402050302030203" pitchFamily="66" charset="0"/>
              </a:rPr>
              <a:t>Dores;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t-PT" sz="4800" b="1" dirty="0">
                <a:latin typeface="Bradley Hand ITC" panose="03070402050302030203" pitchFamily="66" charset="0"/>
                <a:ea typeface="Calibri" panose="020F0502020204030204" pitchFamily="34" charset="0"/>
              </a:rPr>
              <a:t>Consulta de </a:t>
            </a:r>
            <a:r>
              <a:rPr lang="pt-PT" sz="4800" b="1" dirty="0" smtClean="0">
                <a:latin typeface="Bradley Hand ITC" panose="03070402050302030203" pitchFamily="66" charset="0"/>
                <a:ea typeface="Calibri" panose="020F0502020204030204" pitchFamily="34" charset="0"/>
              </a:rPr>
              <a:t>revisão;</a:t>
            </a:r>
            <a:endParaRPr lang="pt-PT" sz="4800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17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184904" cy="1134491"/>
          </a:xfrm>
        </p:spPr>
        <p:txBody>
          <a:bodyPr/>
          <a:lstStyle/>
          <a:p>
            <a:r>
              <a:rPr lang="pt-PT" b="1" dirty="0" smtClean="0">
                <a:solidFill>
                  <a:srgbClr val="FFCC00"/>
                </a:solidFill>
                <a:latin typeface="Felix Titling" panose="04060505060202020A04" pitchFamily="82" charset="0"/>
              </a:rPr>
              <a:t>Conclusão</a:t>
            </a:r>
            <a:endParaRPr lang="pt-PT" b="1" dirty="0">
              <a:solidFill>
                <a:srgbClr val="FFCC00"/>
              </a:solidFill>
              <a:latin typeface="Felix Titling" panose="04060505060202020A04" pitchFamily="82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38784" y="1670304"/>
            <a:ext cx="10436352" cy="3703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 smtClean="0">
                <a:latin typeface="Baskerville Old Face" panose="02020602080505020303" pitchFamily="18" charset="0"/>
              </a:rPr>
              <a:t>Considero que os objetivos impostos para a realização deste trabalho e, os meus próprios objetivos colocados, foram alcançados apesar de algumas dificuldades encontradas (como a estrutura e organização do trabalho, a planificação dos Cuidados à doente, seleção pertinente de informação e criar o </a:t>
            </a:r>
            <a:r>
              <a:rPr lang="pt-PT" sz="2000" dirty="0" err="1" smtClean="0">
                <a:latin typeface="Baskerville Old Face" panose="02020602080505020303" pitchFamily="18" charset="0"/>
              </a:rPr>
              <a:t>Genograma</a:t>
            </a:r>
            <a:r>
              <a:rPr lang="pt-PT" sz="2000" dirty="0" smtClean="0">
                <a:latin typeface="Baskerville Old Face" panose="02020602080505020303" pitchFamily="18" charset="0"/>
              </a:rPr>
              <a:t> e </a:t>
            </a:r>
            <a:r>
              <a:rPr lang="pt-PT" sz="2000" dirty="0" err="1" smtClean="0">
                <a:latin typeface="Baskerville Old Face" panose="02020602080505020303" pitchFamily="18" charset="0"/>
              </a:rPr>
              <a:t>Ecomapa</a:t>
            </a:r>
            <a:r>
              <a:rPr lang="pt-PT" sz="2000" dirty="0" smtClean="0">
                <a:latin typeface="Baskerville Old Face" panose="02020602080505020303" pitchFamily="18" charset="0"/>
              </a:rPr>
              <a:t> no computador) tendo-as procurado ultrapassar com pesquisas e questões colocadas aos professores e colegas.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PT" sz="2000" dirty="0" smtClean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Concluo que a realização deste estudo foi essencial para compreender melhor o utente, os seus sentimentos e as emoções sentidas, o que me ajudou a individualizar os cuidados.</a:t>
            </a:r>
          </a:p>
          <a:p>
            <a:pPr algn="just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5648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>
            <a:normAutofit fontScale="90000"/>
          </a:bodyPr>
          <a:lstStyle/>
          <a:p>
            <a:r>
              <a:rPr lang="pt-PT" sz="3600" dirty="0" smtClean="0">
                <a:solidFill>
                  <a:srgbClr val="B0A1D7"/>
                </a:solidFill>
                <a:latin typeface="Broadway" panose="04040905080B02020502" pitchFamily="82" charset="0"/>
              </a:rPr>
              <a:t>Colheita de Dados</a:t>
            </a:r>
            <a:r>
              <a:rPr lang="pt-PT" sz="3600" dirty="0" smtClean="0">
                <a:latin typeface="Broadway" panose="04040905080B02020502" pitchFamily="82" charset="0"/>
              </a:rPr>
              <a:t/>
            </a:r>
            <a:br>
              <a:rPr lang="pt-PT" sz="3600" dirty="0" smtClean="0">
                <a:latin typeface="Broadway" panose="04040905080B02020502" pitchFamily="82" charset="0"/>
              </a:rPr>
            </a:br>
            <a:endParaRPr lang="pt-PT" sz="3600" dirty="0">
              <a:latin typeface="Broadway" panose="04040905080B02020502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389888"/>
            <a:ext cx="7586472" cy="4787075"/>
          </a:xfrm>
        </p:spPr>
        <p:txBody>
          <a:bodyPr>
            <a:normAutofit fontScale="25000" lnSpcReduction="20000"/>
          </a:bodyPr>
          <a:lstStyle/>
          <a:p>
            <a:r>
              <a:rPr lang="pt-PT" sz="12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Harlow Solid Italic" panose="04030604020F02020D02" pitchFamily="82" charset="0"/>
              </a:rPr>
              <a:t>Identificação Pessoal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11200" b="1" dirty="0" smtClean="0">
                <a:latin typeface="Gabriola" panose="04040605051002020D02" pitchFamily="82" charset="0"/>
              </a:rPr>
              <a:t>Nome: </a:t>
            </a:r>
            <a:r>
              <a:rPr lang="pt-PT" sz="11200" dirty="0" smtClean="0">
                <a:latin typeface="Gabriola" panose="04040605051002020D02" pitchFamily="82" charset="0"/>
              </a:rPr>
              <a:t>T.F.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11200" b="1" dirty="0" smtClean="0">
                <a:latin typeface="Gabriola" panose="04040605051002020D02" pitchFamily="82" charset="0"/>
              </a:rPr>
              <a:t>Sexo: </a:t>
            </a:r>
            <a:r>
              <a:rPr lang="pt-PT" sz="11200" dirty="0" smtClean="0">
                <a:latin typeface="Gabriola" panose="04040605051002020D02" pitchFamily="82" charset="0"/>
              </a:rPr>
              <a:t>Feminino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11200" b="1" dirty="0" smtClean="0">
                <a:latin typeface="Gabriola" panose="04040605051002020D02" pitchFamily="82" charset="0"/>
              </a:rPr>
              <a:t>Idade:</a:t>
            </a:r>
            <a:r>
              <a:rPr lang="pt-PT" sz="11200" dirty="0" smtClean="0">
                <a:latin typeface="Gabriola" panose="04040605051002020D02" pitchFamily="82" charset="0"/>
              </a:rPr>
              <a:t> 42 anos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11200" b="1" dirty="0" smtClean="0">
                <a:latin typeface="Gabriola" panose="04040605051002020D02" pitchFamily="82" charset="0"/>
              </a:rPr>
              <a:t>Data de Nascimento: </a:t>
            </a:r>
            <a:r>
              <a:rPr lang="pt-PT" sz="11200" dirty="0" smtClean="0">
                <a:latin typeface="Gabriola" panose="04040605051002020D02" pitchFamily="82" charset="0"/>
              </a:rPr>
              <a:t>20/04/2016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11200" b="1" dirty="0" smtClean="0">
                <a:latin typeface="Gabriola" panose="04040605051002020D02" pitchFamily="82" charset="0"/>
              </a:rPr>
              <a:t>Residência:</a:t>
            </a:r>
            <a:r>
              <a:rPr lang="pt-PT" sz="11200" dirty="0" smtClean="0">
                <a:latin typeface="Gabriola" panose="04040605051002020D02" pitchFamily="82" charset="0"/>
              </a:rPr>
              <a:t> Coimbra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11200" b="1" dirty="0" smtClean="0">
                <a:latin typeface="Gabriola" panose="04040605051002020D02" pitchFamily="82" charset="0"/>
              </a:rPr>
              <a:t>Naturalidade: </a:t>
            </a:r>
            <a:r>
              <a:rPr lang="pt-PT" sz="11200" dirty="0" smtClean="0">
                <a:latin typeface="Gabriola" panose="04040605051002020D02" pitchFamily="82" charset="0"/>
              </a:rPr>
              <a:t>Guiné Bissau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11200" b="1" dirty="0" smtClean="0">
                <a:latin typeface="Gabriola" panose="04040605051002020D02" pitchFamily="82" charset="0"/>
              </a:rPr>
              <a:t>Nacionalidade:</a:t>
            </a:r>
            <a:r>
              <a:rPr lang="pt-PT" sz="11200" dirty="0" smtClean="0">
                <a:latin typeface="Gabriola" panose="04040605051002020D02" pitchFamily="82" charset="0"/>
              </a:rPr>
              <a:t> Portuguesa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11200" b="1" dirty="0">
                <a:latin typeface="Gabriola" panose="04040605051002020D02" pitchFamily="82" charset="0"/>
              </a:rPr>
              <a:t>Raça: </a:t>
            </a:r>
            <a:r>
              <a:rPr lang="pt-PT" sz="11200" dirty="0">
                <a:latin typeface="Gabriola" panose="04040605051002020D02" pitchFamily="82" charset="0"/>
              </a:rPr>
              <a:t>Negra</a:t>
            </a: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5559552" y="1516379"/>
            <a:ext cx="57942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800" b="1" dirty="0" smtClean="0">
                <a:latin typeface="Gabriola" panose="04040605051002020D02" pitchFamily="82" charset="0"/>
              </a:rPr>
              <a:t>Estado civil: </a:t>
            </a:r>
            <a:r>
              <a:rPr lang="pt-PT" sz="2800" dirty="0" smtClean="0">
                <a:latin typeface="Gabriola" panose="04040605051002020D02" pitchFamily="82" charset="0"/>
              </a:rPr>
              <a:t>Solteira</a:t>
            </a:r>
          </a:p>
          <a:p>
            <a:pPr>
              <a:lnSpc>
                <a:spcPct val="150000"/>
              </a:lnSpc>
            </a:pPr>
            <a:r>
              <a:rPr lang="pt-PT" sz="2800" b="1" dirty="0" err="1" smtClean="0">
                <a:latin typeface="Gabriola" panose="04040605051002020D02" pitchFamily="82" charset="0"/>
              </a:rPr>
              <a:t>Co-habitação</a:t>
            </a:r>
            <a:r>
              <a:rPr lang="pt-PT" sz="2800" b="1" dirty="0" smtClean="0">
                <a:latin typeface="Gabriola" panose="04040605051002020D02" pitchFamily="82" charset="0"/>
              </a:rPr>
              <a:t>:</a:t>
            </a:r>
            <a:r>
              <a:rPr lang="pt-PT" sz="2800" dirty="0" smtClean="0">
                <a:latin typeface="Gabriola" panose="04040605051002020D02" pitchFamily="82" charset="0"/>
              </a:rPr>
              <a:t> Filho e enteado</a:t>
            </a:r>
          </a:p>
          <a:p>
            <a:pPr>
              <a:lnSpc>
                <a:spcPct val="150000"/>
              </a:lnSpc>
            </a:pPr>
            <a:r>
              <a:rPr lang="pt-PT" sz="2800" b="1" dirty="0" smtClean="0">
                <a:latin typeface="Gabriola" panose="04040605051002020D02" pitchFamily="82" charset="0"/>
              </a:rPr>
              <a:t>Profissão/ Ocupação: </a:t>
            </a:r>
            <a:r>
              <a:rPr lang="pt-PT" sz="2800" dirty="0" smtClean="0">
                <a:latin typeface="Gabriola" panose="04040605051002020D02" pitchFamily="82" charset="0"/>
              </a:rPr>
              <a:t>Empregada de limpeza</a:t>
            </a:r>
          </a:p>
          <a:p>
            <a:pPr>
              <a:lnSpc>
                <a:spcPct val="150000"/>
              </a:lnSpc>
            </a:pPr>
            <a:r>
              <a:rPr lang="pt-PT" sz="2800" b="1" dirty="0" smtClean="0">
                <a:latin typeface="Gabriola" panose="04040605051002020D02" pitchFamily="82" charset="0"/>
              </a:rPr>
              <a:t>Pessoa significativa: </a:t>
            </a:r>
            <a:r>
              <a:rPr lang="pt-PT" sz="2800" dirty="0" smtClean="0">
                <a:latin typeface="Gabriola" panose="04040605051002020D02" pitchFamily="82" charset="0"/>
              </a:rPr>
              <a:t>M.P.</a:t>
            </a:r>
          </a:p>
          <a:p>
            <a:pPr>
              <a:lnSpc>
                <a:spcPct val="150000"/>
              </a:lnSpc>
            </a:pPr>
            <a:r>
              <a:rPr lang="pt-PT" sz="2800" b="1" dirty="0" smtClean="0">
                <a:latin typeface="Gabriola" panose="04040605051002020D02" pitchFamily="82" charset="0"/>
              </a:rPr>
              <a:t>Religião:</a:t>
            </a:r>
            <a:r>
              <a:rPr lang="pt-PT" sz="2800" dirty="0" smtClean="0">
                <a:latin typeface="Gabriola" panose="04040605051002020D02" pitchFamily="82" charset="0"/>
              </a:rPr>
              <a:t> Muçulmana</a:t>
            </a:r>
          </a:p>
          <a:p>
            <a:pPr>
              <a:lnSpc>
                <a:spcPct val="150000"/>
              </a:lnSpc>
            </a:pPr>
            <a:r>
              <a:rPr lang="pt-PT" sz="2800" b="1" dirty="0" smtClean="0">
                <a:latin typeface="Gabriola" panose="04040605051002020D02" pitchFamily="82" charset="0"/>
              </a:rPr>
              <a:t>Habilitações Literárias: </a:t>
            </a:r>
            <a:r>
              <a:rPr lang="pt-PT" sz="2800" dirty="0" smtClean="0">
                <a:latin typeface="Gabriola" panose="04040605051002020D02" pitchFamily="82" charset="0"/>
              </a:rPr>
              <a:t>Não possui</a:t>
            </a:r>
          </a:p>
          <a:p>
            <a:pPr>
              <a:lnSpc>
                <a:spcPct val="150000"/>
              </a:lnSpc>
            </a:pPr>
            <a:r>
              <a:rPr lang="pt-PT" sz="2800" b="1" dirty="0" smtClean="0">
                <a:latin typeface="Gabriola" panose="04040605051002020D02" pitchFamily="82" charset="0"/>
              </a:rPr>
              <a:t>Data de Admissão: </a:t>
            </a:r>
            <a:r>
              <a:rPr lang="pt-PT" sz="2800" dirty="0" smtClean="0">
                <a:latin typeface="Gabriola" panose="04040605051002020D02" pitchFamily="82" charset="0"/>
              </a:rPr>
              <a:t>14/03/2016</a:t>
            </a:r>
          </a:p>
          <a:p>
            <a:pPr>
              <a:lnSpc>
                <a:spcPct val="150000"/>
              </a:lnSpc>
            </a:pPr>
            <a:r>
              <a:rPr lang="pt-PT" sz="2800" b="1" dirty="0" smtClean="0">
                <a:latin typeface="Gabriola" panose="04040605051002020D02" pitchFamily="82" charset="0"/>
              </a:rPr>
              <a:t>Serviço:</a:t>
            </a:r>
            <a:r>
              <a:rPr lang="pt-PT" sz="2800" dirty="0" smtClean="0">
                <a:latin typeface="Gabriola" panose="04040605051002020D02" pitchFamily="82" charset="0"/>
              </a:rPr>
              <a:t> Cirurgia AA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3008" y="216407"/>
            <a:ext cx="1774463" cy="2599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6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Genograma</a:t>
            </a:r>
            <a:endParaRPr lang="pt-PT" sz="4000" dirty="0">
              <a:solidFill>
                <a:schemeClr val="accent1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Marcador de Posição de Conteúdo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2" t="22903" r="10748" b="12780"/>
          <a:stretch/>
        </p:blipFill>
        <p:spPr bwMode="auto">
          <a:xfrm>
            <a:off x="402336" y="1825625"/>
            <a:ext cx="10802112" cy="43513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2927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Ecomapa</a:t>
            </a:r>
            <a:endParaRPr lang="pt-PT" dirty="0">
              <a:solidFill>
                <a:schemeClr val="accent1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pic>
        <p:nvPicPr>
          <p:cNvPr id="9" name="Marcador de Posição de Conteúdo 8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458" t="25022" r="19558" b="7516"/>
          <a:stretch/>
        </p:blipFill>
        <p:spPr>
          <a:xfrm>
            <a:off x="938784" y="1266247"/>
            <a:ext cx="7376160" cy="3948280"/>
          </a:xfrm>
          <a:prstGeom prst="rect">
            <a:avLst/>
          </a:prstGeom>
        </p:spPr>
      </p:pic>
      <p:pic>
        <p:nvPicPr>
          <p:cNvPr id="10" name="Marcador de Posição de Conteúd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559553"/>
            <a:ext cx="5734638" cy="104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31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dirty="0" smtClean="0">
                <a:solidFill>
                  <a:schemeClr val="accent6">
                    <a:lumMod val="75000"/>
                  </a:schemeClr>
                </a:solidFill>
                <a:latin typeface="Matura MT Script Capitals" panose="03020802060602070202" pitchFamily="66" charset="0"/>
              </a:rPr>
              <a:t>Resumo do Internamento</a:t>
            </a:r>
            <a:endParaRPr lang="pt-PT" sz="4000" dirty="0">
              <a:solidFill>
                <a:schemeClr val="accent6">
                  <a:lumMod val="75000"/>
                </a:schemeClr>
              </a:solidFill>
              <a:latin typeface="Matura MT Script Capitals" panose="03020802060602070202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19100" y="1523206"/>
            <a:ext cx="105156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PT" dirty="0" smtClean="0">
                <a:latin typeface="Centaur" panose="02030504050205020304" pitchFamily="18" charset="0"/>
              </a:rPr>
              <a:t>Desde há 10 anos - episódios esporádicos de dor (grau 9 na escala numérica da dor) na zona abdominal.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entaur" panose="02030504050205020304" pitchFamily="18" charset="0"/>
              </a:rPr>
              <a:t>Em Julho de 2015 realizou uma ECO abdominal - </a:t>
            </a:r>
            <a:r>
              <a:rPr lang="pt-PT" sz="3200" b="1" i="1" dirty="0">
                <a:latin typeface="Centaur" panose="02030504050205020304" pitchFamily="18" charset="0"/>
              </a:rPr>
              <a:t>L</a:t>
            </a:r>
            <a:r>
              <a:rPr lang="pt-PT" sz="3200" b="1" i="1" dirty="0" smtClean="0">
                <a:latin typeface="Centaur" panose="02030504050205020304" pitchFamily="18" charset="0"/>
              </a:rPr>
              <a:t>itíase biliar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entaur" panose="02030504050205020304" pitchFamily="18" charset="0"/>
              </a:rPr>
              <a:t>Em Outubro desse mesmo ano foi-lhe marcada a cirurgia.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entaur" panose="02030504050205020304" pitchFamily="18" charset="0"/>
              </a:rPr>
              <a:t>foi admitida no Serviço de Cirurgia AA dos HUC no dia 14/03/2016 para a realização de uma </a:t>
            </a:r>
            <a:r>
              <a:rPr lang="pt-PT" b="1" i="1" dirty="0" smtClean="0">
                <a:latin typeface="Centaur" panose="02030504050205020304" pitchFamily="18" charset="0"/>
              </a:rPr>
              <a:t>Colecistectomia Laparoscópica </a:t>
            </a:r>
            <a:r>
              <a:rPr lang="pt-PT" dirty="0" smtClean="0">
                <a:latin typeface="Centaur" panose="02030504050205020304" pitchFamily="18" charset="0"/>
              </a:rPr>
              <a:t>no dia 15/03/2016. 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entaur" panose="02030504050205020304" pitchFamily="18" charset="0"/>
              </a:rPr>
              <a:t>Teve alta clínica no dia 16/03/2016.</a:t>
            </a:r>
            <a:endParaRPr lang="pt-PT" dirty="0">
              <a:latin typeface="Centaur" panose="020305040502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205" y="165100"/>
            <a:ext cx="2648495" cy="1358106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0255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5282184" cy="499872"/>
          </a:xfrm>
        </p:spPr>
        <p:txBody>
          <a:bodyPr>
            <a:normAutofit fontScale="90000"/>
          </a:bodyPr>
          <a:lstStyle/>
          <a:p>
            <a:r>
              <a:rPr lang="pt-PT" sz="3200" b="1" dirty="0" smtClean="0">
                <a:solidFill>
                  <a:srgbClr val="9900FF"/>
                </a:solidFill>
                <a:latin typeface="Algerian" panose="04020705040A02060702" pitchFamily="82" charset="0"/>
              </a:rPr>
              <a:t>Plano de Cuidados</a:t>
            </a:r>
            <a:endParaRPr lang="pt-PT" sz="3200" b="1" dirty="0">
              <a:solidFill>
                <a:srgbClr val="9900FF"/>
              </a:solidFill>
              <a:latin typeface="Algerian" panose="04020705040A02060702" pitchFamily="82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958"/>
              </p:ext>
            </p:extLst>
          </p:nvPr>
        </p:nvGraphicFramePr>
        <p:xfrm>
          <a:off x="280416" y="866267"/>
          <a:ext cx="11911584" cy="84074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77896"/>
                <a:gridCol w="2977896"/>
                <a:gridCol w="3075639"/>
                <a:gridCol w="2880153"/>
              </a:tblGrid>
              <a:tr h="423217">
                <a:tc>
                  <a:txBody>
                    <a:bodyPr/>
                    <a:lstStyle/>
                    <a:p>
                      <a:r>
                        <a:rPr lang="pt-PT" dirty="0" smtClean="0"/>
                        <a:t>DATA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PROBLEMAS</a:t>
                      </a:r>
                      <a:r>
                        <a:rPr lang="pt-PT" baseline="0" dirty="0" smtClean="0"/>
                        <a:t> IDENTIFICADOS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INTERVENÇÕES 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RESULTADOS ESPERADOS/OBTIDOS</a:t>
                      </a:r>
                      <a:endParaRPr lang="pt-PT" dirty="0"/>
                    </a:p>
                  </a:txBody>
                  <a:tcPr/>
                </a:tc>
              </a:tr>
              <a:tr h="5135700">
                <a:tc>
                  <a:txBody>
                    <a:bodyPr/>
                    <a:lstStyle/>
                    <a:p>
                      <a:r>
                        <a:rPr lang="pt-PT" dirty="0" smtClean="0"/>
                        <a:t>14/03/2016 a</a:t>
                      </a:r>
                      <a:r>
                        <a:rPr lang="pt-PT" baseline="0" dirty="0" smtClean="0"/>
                        <a:t> 16/03/2016</a:t>
                      </a:r>
                      <a:endParaRPr lang="pt-PT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b="1" dirty="0" smtClean="0">
                          <a:solidFill>
                            <a:srgbClr val="9900FF"/>
                          </a:solidFill>
                        </a:rPr>
                        <a:t>Comportamento não benéfico</a:t>
                      </a:r>
                      <a:r>
                        <a:rPr lang="pt-PT" b="1" baseline="0" dirty="0" smtClean="0">
                          <a:solidFill>
                            <a:srgbClr val="9900FF"/>
                          </a:solidFill>
                        </a:rPr>
                        <a:t> no horário de descanso;</a:t>
                      </a:r>
                      <a:endParaRPr lang="pt-PT" b="1" dirty="0">
                        <a:solidFill>
                          <a:srgbClr val="99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Avaliar o conhecimento das horas de sono necessárias que o organismo necessita;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Explicar os malefícios de um deficiente horário de sono;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Averiguar a causa deste horário de descanso;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Discutir com a paciente as horas excessivas de trabalho e os seus malefícios; 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Negociar com a paciente sobre estratégias para obter um bom plano de descanso;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Questionamento acerca de quantas horas de sono um adulto necessita;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Paciente admite não possuir um bom padrão de sono e sentir cansaço mental;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Reflexão sobre o que deve ser feito para mudar este padrão;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Paciente concorda em abdicar de algumas horas de trabalho para poder dormir e descansar mais tempo.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89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53175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6858000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De 14/03/2016 a 16/03/2016</a:t>
                      </a:r>
                      <a:endParaRPr lang="pt-PT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solidFill>
                            <a:srgbClr val="7030A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t-PT" sz="18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Feridas</a:t>
                      </a:r>
                      <a:r>
                        <a:rPr lang="pt-PT" sz="1800" dirty="0" smtClean="0">
                          <a:solidFill>
                            <a:srgbClr val="7030A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Cirúrgicas na região abdominal</a:t>
                      </a:r>
                    </a:p>
                    <a:p>
                      <a:endParaRPr lang="pt-PT" dirty="0">
                        <a:latin typeface="Calibri Light" panose="020F0302020204030204" pitchFamily="34" charset="0"/>
                      </a:endParaRPr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Explicar o procedimento antes do tratamento à ferida;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953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Aprontar material;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Gerir ambiente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Luminosidade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Temperatura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Privacidade; 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Vigiar penso; 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Vigiar</a:t>
                      </a:r>
                      <a:r>
                        <a:rPr lang="pt-PT" sz="1800" baseline="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ferida cirúrgica;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Executar tratamento à ferida;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>
                        <a:latin typeface="Calibri Light" panose="020F0302020204030204" pitchFamily="34" charset="0"/>
                      </a:endParaRPr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Pensos húmidos e trespassados com conteúdo sero hemático;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Ferida cirúrgica com boa evolução cicatricial;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>
                        <a:latin typeface="Calibri Light" panose="020F0302020204030204" pitchFamily="34" charset="0"/>
                      </a:endParaRPr>
                    </a:p>
                  </a:txBody>
                  <a:tcP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14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050911"/>
              </p:ext>
            </p:extLst>
          </p:nvPr>
        </p:nvGraphicFramePr>
        <p:xfrm>
          <a:off x="0" y="0"/>
          <a:ext cx="1207008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7520"/>
                <a:gridCol w="3017520"/>
                <a:gridCol w="3017520"/>
                <a:gridCol w="3017520"/>
              </a:tblGrid>
              <a:tr h="6858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14/03/2016 a 16/03/2006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dirty="0" smtClean="0">
                          <a:solidFill>
                            <a:srgbClr val="99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Dor presente no local da ferida cirúrgica</a:t>
                      </a:r>
                      <a:endParaRPr lang="pt-PT" sz="1600" dirty="0" smtClean="0">
                        <a:solidFill>
                          <a:srgbClr val="99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>
                        <a:solidFill>
                          <a:srgbClr val="9900FF"/>
                        </a:solidFill>
                      </a:endParaRPr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Monitorizar a dor através da escala da numérica;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Otimizar ambiente físico (redução de estímulos);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Executar técnicas de imaginação guiada;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Executar técnicas de relaxamento;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Gerir analgesia;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doente referiu algumas dores ao nível da ferida cirúrgica umbilical, que cessaram com a administração de analgesia prescrita;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doente não apresentou dor;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08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834347"/>
              </p:ext>
            </p:extLst>
          </p:nvPr>
        </p:nvGraphicFramePr>
        <p:xfrm>
          <a:off x="0" y="0"/>
          <a:ext cx="12192000" cy="6839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9488"/>
                <a:gridCol w="3486912"/>
                <a:gridCol w="3730752"/>
                <a:gridCol w="2974848"/>
              </a:tblGrid>
              <a:tr h="68397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14/03/2016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16/03/2016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solidFill>
                            <a:srgbClr val="99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Autocuidado de higiene comprometido;</a:t>
                      </a:r>
                      <a:endParaRPr lang="pt-PT" sz="1600" dirty="0" smtClean="0">
                        <a:solidFill>
                          <a:srgbClr val="99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solidFill>
                            <a:srgbClr val="CBCBCB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solidFill>
                          <a:srgbClr val="CBCBC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>
                        <a:solidFill>
                          <a:srgbClr val="CBCBCB"/>
                        </a:solidFill>
                      </a:endParaRPr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Avaliar as capacidades da pessoa para o autocuidado;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Promover o autocuidado;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Providenciar material para higiene;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Supervisionar a pessoa no autocuidado;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Assistir a pessoa no autocuidado;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Ensinar estratégias adaptativas;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52450" indent="-28575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Treinar a pessoa na utilização das estratégias adaptativas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>
                        <a:solidFill>
                          <a:srgbClr val="CBCBCB"/>
                        </a:solidFill>
                      </a:endParaRPr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Utente necessitou de ajuda parcial para lavar os membros inferiores;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Utente realizou cuidados de higiene no chuveiro sem ajuda;</a:t>
                      </a:r>
                      <a:endParaRPr lang="pt-P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69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</TotalTime>
  <Words>886</Words>
  <Application>Microsoft Office PowerPoint</Application>
  <PresentationFormat>Ecrã Panorâmico</PresentationFormat>
  <Paragraphs>157</Paragraphs>
  <Slides>15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20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15</vt:i4>
      </vt:variant>
    </vt:vector>
  </HeadingPairs>
  <TitlesOfParts>
    <vt:vector size="36" baseType="lpstr">
      <vt:lpstr>Algerian</vt:lpstr>
      <vt:lpstr>Arial</vt:lpstr>
      <vt:lpstr>Arial Black</vt:lpstr>
      <vt:lpstr>Baskerville Old Face</vt:lpstr>
      <vt:lpstr>Berlin Sans FB</vt:lpstr>
      <vt:lpstr>Bradley Hand ITC</vt:lpstr>
      <vt:lpstr>Broadway</vt:lpstr>
      <vt:lpstr>Calibri</vt:lpstr>
      <vt:lpstr>Calibri Light</vt:lpstr>
      <vt:lpstr>Centaur</vt:lpstr>
      <vt:lpstr>Comic Sans MS</vt:lpstr>
      <vt:lpstr>Courier New</vt:lpstr>
      <vt:lpstr>Felix Titling</vt:lpstr>
      <vt:lpstr>Gabriola</vt:lpstr>
      <vt:lpstr>Goudy Stout</vt:lpstr>
      <vt:lpstr>Harlow Solid Italic</vt:lpstr>
      <vt:lpstr>Matura MT Script Capitals</vt:lpstr>
      <vt:lpstr>Symbol</vt:lpstr>
      <vt:lpstr>Times New Roman</vt:lpstr>
      <vt:lpstr>Wingdings</vt:lpstr>
      <vt:lpstr>Tema do Office</vt:lpstr>
      <vt:lpstr>ESTUDO DE CASO DA PESSOA INTERNADA</vt:lpstr>
      <vt:lpstr>Colheita de Dados </vt:lpstr>
      <vt:lpstr>Genograma</vt:lpstr>
      <vt:lpstr>Ecomapa</vt:lpstr>
      <vt:lpstr>Resumo do Internamento</vt:lpstr>
      <vt:lpstr>Plano de Cuidados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Ensinos/Motivações dados à D. T.F. :</vt:lpstr>
      <vt:lpstr>Preparação da Alta: Recomendações</vt:lpstr>
      <vt:lpstr>Conclusão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ESTUDO DE CASO DA PESSOA INTERNADA</dc:title>
  <dc:creator>asus</dc:creator>
  <cp:lastModifiedBy>asus</cp:lastModifiedBy>
  <cp:revision>36</cp:revision>
  <cp:lastPrinted>2016-04-20T20:51:55Z</cp:lastPrinted>
  <dcterms:created xsi:type="dcterms:W3CDTF">2016-04-17T14:18:53Z</dcterms:created>
  <dcterms:modified xsi:type="dcterms:W3CDTF">2016-04-20T20:52:22Z</dcterms:modified>
</cp:coreProperties>
</file>