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CC00"/>
    <a:srgbClr val="9900FF"/>
    <a:srgbClr val="B0A1D7"/>
    <a:srgbClr val="FF6600"/>
    <a:srgbClr val="00FFFF"/>
    <a:srgbClr val="009999"/>
    <a:srgbClr val="FF0066"/>
    <a:srgbClr val="FF00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110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099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08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821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0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364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014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081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065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053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13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B426-EEDD-44CB-9979-07A86AA8D812}" type="datetimeFigureOut">
              <a:rPr lang="pt-PT" smtClean="0"/>
              <a:t>17-04-2016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F33EA-A890-46F1-B56D-5A7017FC26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569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66" y="606232"/>
            <a:ext cx="9219954" cy="34313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48256" y="1182625"/>
            <a:ext cx="8817618" cy="1414271"/>
          </a:xfrm>
        </p:spPr>
        <p:txBody>
          <a:bodyPr>
            <a:normAutofit/>
          </a:bodyPr>
          <a:lstStyle/>
          <a:p>
            <a:r>
              <a:rPr lang="pt-PT" sz="4000" b="1" dirty="0" smtClean="0">
                <a:solidFill>
                  <a:srgbClr val="00FFFF"/>
                </a:solidFill>
                <a:latin typeface="Broadway" panose="04040905080B02020502" pitchFamily="82" charset="0"/>
              </a:rPr>
              <a:t>ESTUDO DE CASO DA PESSOA INTERNADA</a:t>
            </a:r>
            <a:endParaRPr lang="pt-PT" sz="4000" b="1" dirty="0">
              <a:solidFill>
                <a:srgbClr val="00FFFF"/>
              </a:solidFill>
              <a:latin typeface="Broadway" panose="04040905080B020205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5920" y="4394518"/>
            <a:ext cx="9144000" cy="2463482"/>
          </a:xfrm>
        </p:spPr>
        <p:txBody>
          <a:bodyPr>
            <a:noAutofit/>
          </a:bodyPr>
          <a:lstStyle/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Escola Superior de Enfermagem de Coimbra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Curso de Licenciatura em Enfermagem</a:t>
            </a:r>
          </a:p>
          <a:p>
            <a:r>
              <a:rPr lang="pt-PT" sz="1600" b="1" dirty="0">
                <a:solidFill>
                  <a:srgbClr val="FF6600"/>
                </a:solidFill>
                <a:latin typeface="Arial Black" panose="020B0A04020102020204" pitchFamily="34" charset="0"/>
              </a:rPr>
              <a:t>1</a:t>
            </a:r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º Bloco de Ensino Clínico de Fundamentos e Procedimentos de Enfermagem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Cirurgia AA – Centro Hospitalar e Universitário de Coimbra (CHUC)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Rute Santos Silva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Abril, 2016</a:t>
            </a:r>
          </a:p>
          <a:p>
            <a:r>
              <a:rPr lang="pt-PT" sz="16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Professores: Manuela Frederico, Raquel Tomaz e Mário Macedo</a:t>
            </a:r>
            <a:endParaRPr lang="pt-PT" sz="1600" b="1" dirty="0">
              <a:solidFill>
                <a:srgbClr val="FF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 fontScale="90000"/>
          </a:bodyPr>
          <a:lstStyle/>
          <a:p>
            <a:r>
              <a:rPr lang="pt-PT" sz="3600" dirty="0" smtClean="0">
                <a:solidFill>
                  <a:srgbClr val="B0A1D7"/>
                </a:solidFill>
                <a:latin typeface="Broadway" panose="04040905080B02020502" pitchFamily="82" charset="0"/>
              </a:rPr>
              <a:t>Colheita de Dados</a:t>
            </a:r>
            <a:r>
              <a:rPr lang="pt-PT" sz="3600" dirty="0" smtClean="0">
                <a:latin typeface="Broadway" panose="04040905080B02020502" pitchFamily="82" charset="0"/>
              </a:rPr>
              <a:t/>
            </a:r>
            <a:br>
              <a:rPr lang="pt-PT" sz="3600" dirty="0" smtClean="0">
                <a:latin typeface="Broadway" panose="04040905080B02020502" pitchFamily="82" charset="0"/>
              </a:rPr>
            </a:br>
            <a:endParaRPr lang="pt-PT" sz="3600" dirty="0">
              <a:latin typeface="Broadway" panose="04040905080B02020502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389888"/>
            <a:ext cx="7586472" cy="4787075"/>
          </a:xfrm>
        </p:spPr>
        <p:txBody>
          <a:bodyPr>
            <a:normAutofit fontScale="25000" lnSpcReduction="20000"/>
          </a:bodyPr>
          <a:lstStyle/>
          <a:p>
            <a:r>
              <a:rPr lang="pt-PT" sz="1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Harlow Solid Italic" panose="04030604020F02020D02" pitchFamily="82" charset="0"/>
              </a:rPr>
              <a:t>Identificação Pessoal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Nome: </a:t>
            </a:r>
            <a:r>
              <a:rPr lang="pt-PT" sz="11200" dirty="0" smtClean="0">
                <a:latin typeface="Gabriola" panose="04040605051002020D02" pitchFamily="82" charset="0"/>
              </a:rPr>
              <a:t>T.F.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Sexo: </a:t>
            </a:r>
            <a:r>
              <a:rPr lang="pt-PT" sz="11200" dirty="0" smtClean="0">
                <a:latin typeface="Gabriola" panose="04040605051002020D02" pitchFamily="82" charset="0"/>
              </a:rPr>
              <a:t>Feminino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Idade:</a:t>
            </a:r>
            <a:r>
              <a:rPr lang="pt-PT" sz="11200" dirty="0" smtClean="0">
                <a:latin typeface="Gabriola" panose="04040605051002020D02" pitchFamily="82" charset="0"/>
              </a:rPr>
              <a:t> 42 anos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Data de Nascimento: </a:t>
            </a:r>
            <a:r>
              <a:rPr lang="pt-PT" sz="11200" dirty="0" smtClean="0">
                <a:latin typeface="Gabriola" panose="04040605051002020D02" pitchFamily="82" charset="0"/>
              </a:rPr>
              <a:t>20/04/2016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Residência:</a:t>
            </a:r>
            <a:r>
              <a:rPr lang="pt-PT" sz="11200" dirty="0" smtClean="0">
                <a:latin typeface="Gabriola" panose="04040605051002020D02" pitchFamily="82" charset="0"/>
              </a:rPr>
              <a:t> Coimbra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Naturalidade: </a:t>
            </a:r>
            <a:r>
              <a:rPr lang="pt-PT" sz="11200" dirty="0" smtClean="0">
                <a:latin typeface="Gabriola" panose="04040605051002020D02" pitchFamily="82" charset="0"/>
              </a:rPr>
              <a:t>Guiné Bissau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 smtClean="0">
                <a:latin typeface="Gabriola" panose="04040605051002020D02" pitchFamily="82" charset="0"/>
              </a:rPr>
              <a:t>Nacionalidade:</a:t>
            </a:r>
            <a:r>
              <a:rPr lang="pt-PT" sz="11200" dirty="0" smtClean="0">
                <a:latin typeface="Gabriola" panose="04040605051002020D02" pitchFamily="82" charset="0"/>
              </a:rPr>
              <a:t> Portuguesa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11200" b="1" dirty="0">
                <a:latin typeface="Gabriola" panose="04040605051002020D02" pitchFamily="82" charset="0"/>
              </a:rPr>
              <a:t>Raça: </a:t>
            </a:r>
            <a:r>
              <a:rPr lang="pt-PT" sz="11200" dirty="0">
                <a:latin typeface="Gabriola" panose="04040605051002020D02" pitchFamily="82" charset="0"/>
              </a:rPr>
              <a:t>Negra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59552" y="1516379"/>
            <a:ext cx="57942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Estado civil: </a:t>
            </a:r>
            <a:r>
              <a:rPr lang="pt-PT" sz="2800" dirty="0" smtClean="0">
                <a:latin typeface="Gabriola" panose="04040605051002020D02" pitchFamily="82" charset="0"/>
              </a:rPr>
              <a:t>Solteira</a:t>
            </a:r>
          </a:p>
          <a:p>
            <a:pPr>
              <a:lnSpc>
                <a:spcPct val="150000"/>
              </a:lnSpc>
            </a:pPr>
            <a:r>
              <a:rPr lang="pt-PT" sz="2800" b="1" dirty="0" err="1" smtClean="0">
                <a:latin typeface="Gabriola" panose="04040605051002020D02" pitchFamily="82" charset="0"/>
              </a:rPr>
              <a:t>Co-habitação</a:t>
            </a:r>
            <a:r>
              <a:rPr lang="pt-PT" sz="2800" b="1" dirty="0" smtClean="0">
                <a:latin typeface="Gabriola" panose="04040605051002020D02" pitchFamily="82" charset="0"/>
              </a:rPr>
              <a:t>:</a:t>
            </a:r>
            <a:r>
              <a:rPr lang="pt-PT" sz="2800" dirty="0" smtClean="0">
                <a:latin typeface="Gabriola" panose="04040605051002020D02" pitchFamily="82" charset="0"/>
              </a:rPr>
              <a:t> Filho e enteado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Profissão/ Ocupação: </a:t>
            </a:r>
            <a:r>
              <a:rPr lang="pt-PT" sz="2800" dirty="0" smtClean="0">
                <a:latin typeface="Gabriola" panose="04040605051002020D02" pitchFamily="82" charset="0"/>
              </a:rPr>
              <a:t>Empregada de limpeza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Pessoa significativa: </a:t>
            </a:r>
            <a:r>
              <a:rPr lang="pt-PT" sz="2800" dirty="0" smtClean="0">
                <a:latin typeface="Gabriola" panose="04040605051002020D02" pitchFamily="82" charset="0"/>
              </a:rPr>
              <a:t>M.P.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Religião:</a:t>
            </a:r>
            <a:r>
              <a:rPr lang="pt-PT" sz="2800" dirty="0" smtClean="0">
                <a:latin typeface="Gabriola" panose="04040605051002020D02" pitchFamily="82" charset="0"/>
              </a:rPr>
              <a:t> Muçulmana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Habilitações Literárias: </a:t>
            </a:r>
            <a:r>
              <a:rPr lang="pt-PT" sz="2800" dirty="0" smtClean="0">
                <a:latin typeface="Gabriola" panose="04040605051002020D02" pitchFamily="82" charset="0"/>
              </a:rPr>
              <a:t>Não possui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Data de Admissão: </a:t>
            </a:r>
            <a:r>
              <a:rPr lang="pt-PT" sz="2800" dirty="0" smtClean="0">
                <a:latin typeface="Gabriola" panose="04040605051002020D02" pitchFamily="82" charset="0"/>
              </a:rPr>
              <a:t>14/03/2016</a:t>
            </a:r>
          </a:p>
          <a:p>
            <a:pPr>
              <a:lnSpc>
                <a:spcPct val="150000"/>
              </a:lnSpc>
            </a:pPr>
            <a:r>
              <a:rPr lang="pt-PT" sz="2800" b="1" dirty="0" smtClean="0">
                <a:latin typeface="Gabriola" panose="04040605051002020D02" pitchFamily="82" charset="0"/>
              </a:rPr>
              <a:t>Serviço:</a:t>
            </a:r>
            <a:r>
              <a:rPr lang="pt-PT" sz="2800" dirty="0" smtClean="0">
                <a:latin typeface="Gabriola" panose="04040605051002020D02" pitchFamily="82" charset="0"/>
              </a:rPr>
              <a:t> Cirurgia AA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008" y="216407"/>
            <a:ext cx="1774463" cy="259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6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92471" y="890016"/>
            <a:ext cx="2499360" cy="573024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Broadway" panose="04040905080B02020502" pitchFamily="82" charset="0"/>
              </a:rPr>
              <a:t>LEGENDA:</a:t>
            </a:r>
            <a:endParaRPr lang="pt-PT" sz="2400" dirty="0">
              <a:latin typeface="Broadway" panose="04040905080B02020502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0"/>
            <a:ext cx="7473696" cy="6858000"/>
          </a:xfrm>
        </p:spPr>
        <p:txBody>
          <a:bodyPr>
            <a:normAutofit/>
          </a:bodyPr>
          <a:lstStyle/>
          <a:p>
            <a:r>
              <a:rPr lang="pt-PT" sz="2800" dirty="0" smtClean="0">
                <a:latin typeface="Broadway" panose="04040905080B02020502" pitchFamily="82" charset="0"/>
              </a:rPr>
              <a:t>Antecedentes Pessoais e Familiares</a:t>
            </a:r>
          </a:p>
          <a:p>
            <a:pPr marL="0" indent="0">
              <a:buNone/>
            </a:pPr>
            <a:endParaRPr lang="pt-PT" sz="2800" dirty="0" smtClean="0">
              <a:latin typeface="Broadway" panose="04040905080B020205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accent5">
                    <a:lumMod val="75000"/>
                  </a:schemeClr>
                </a:solidFill>
                <a:latin typeface="Lucida Handwriting" panose="03010101010101010101" pitchFamily="66" charset="0"/>
              </a:rPr>
              <a:t>GENOGRAMA</a:t>
            </a:r>
            <a:endParaRPr lang="pt-PT" sz="2400" dirty="0">
              <a:solidFill>
                <a:schemeClr val="accent5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9100" y="1463040"/>
            <a:ext cx="5039171" cy="3947160"/>
          </a:xfrm>
        </p:spPr>
        <p:txBody>
          <a:bodyPr/>
          <a:lstStyle/>
          <a:p>
            <a:r>
              <a:rPr lang="pt-PT" dirty="0" smtClean="0"/>
              <a:t>	                                        Falecimento</a:t>
            </a:r>
          </a:p>
          <a:p>
            <a:r>
              <a:rPr lang="pt-PT" dirty="0" smtClean="0"/>
              <a:t>  Casamento c/filhos</a:t>
            </a:r>
          </a:p>
          <a:p>
            <a:r>
              <a:rPr lang="pt-PT" dirty="0" smtClean="0"/>
              <a:t>	</a:t>
            </a:r>
          </a:p>
          <a:p>
            <a:endParaRPr lang="pt-PT" dirty="0" smtClean="0"/>
          </a:p>
          <a:p>
            <a:r>
              <a:rPr lang="pt-PT" dirty="0" smtClean="0"/>
              <a:t>Masculino        Feminino	Amizade e proximidade</a:t>
            </a:r>
          </a:p>
          <a:p>
            <a:endParaRPr lang="pt-PT" dirty="0" smtClean="0"/>
          </a:p>
          <a:p>
            <a:r>
              <a:rPr lang="pt-PT" dirty="0" smtClean="0"/>
              <a:t> Agregado </a:t>
            </a:r>
            <a:r>
              <a:rPr lang="pt-PT" dirty="0" err="1" smtClean="0"/>
              <a:t>familia</a:t>
            </a:r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2477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9854" y="489077"/>
            <a:ext cx="2687382" cy="596011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Broadway" panose="04040905080B02020502" pitchFamily="82" charset="0"/>
              </a:rPr>
              <a:t>LEGENDA:</a:t>
            </a:r>
            <a:endParaRPr lang="pt-PT" sz="2400" dirty="0">
              <a:latin typeface="Broadway" panose="04040905080B02020502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70689"/>
            <a:ext cx="6864096" cy="65395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accent5">
                    <a:lumMod val="75000"/>
                  </a:schemeClr>
                </a:solidFill>
                <a:latin typeface="Lucida Handwriting" panose="03010101010101010101" pitchFamily="66" charset="0"/>
              </a:rPr>
              <a:t>ECOMAPA</a:t>
            </a:r>
            <a:endParaRPr lang="pt-PT" sz="2400" dirty="0">
              <a:solidFill>
                <a:schemeClr val="accent5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8013" y="2019300"/>
            <a:ext cx="5278984" cy="965200"/>
          </a:xfrm>
          <a:prstGeom prst="rect">
            <a:avLst/>
          </a:prstGeom>
        </p:spPr>
      </p:pic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7108013" y="1270000"/>
            <a:ext cx="4913300" cy="4947920"/>
          </a:xfrm>
        </p:spPr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6491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 smtClean="0">
                <a:solidFill>
                  <a:schemeClr val="accent6">
                    <a:lumMod val="75000"/>
                  </a:schemeClr>
                </a:solidFill>
                <a:latin typeface="Matura MT Script Capitals" panose="03020802060602070202" pitchFamily="66" charset="0"/>
              </a:rPr>
              <a:t>Resumo do Internamento</a:t>
            </a:r>
            <a:endParaRPr lang="pt-PT" sz="4000" dirty="0">
              <a:solidFill>
                <a:schemeClr val="accent6">
                  <a:lumMod val="7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19100" y="1523206"/>
            <a:ext cx="10515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Desde há 10 anos - episódios esporádicos de dor (grau 9 na escala numérica da dor) na zona abdominal.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Em Julho de 2015 realizou uma ECO abdominal - </a:t>
            </a:r>
            <a:r>
              <a:rPr lang="pt-PT" sz="3200" b="1" i="1" dirty="0">
                <a:latin typeface="Centaur" panose="02030504050205020304" pitchFamily="18" charset="0"/>
              </a:rPr>
              <a:t>L</a:t>
            </a:r>
            <a:r>
              <a:rPr lang="pt-PT" sz="3200" b="1" i="1" dirty="0" smtClean="0">
                <a:latin typeface="Centaur" panose="02030504050205020304" pitchFamily="18" charset="0"/>
              </a:rPr>
              <a:t>itíase biliar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Em Outubro desse mesmo ano foi-lhe marcada a cirurgia.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foi admitida no Serviço de Cirurgia AA dos HUC no dia 14/03/2016 para a realização de uma </a:t>
            </a:r>
            <a:r>
              <a:rPr lang="pt-PT" b="1" i="1" dirty="0" smtClean="0">
                <a:latin typeface="Centaur" panose="02030504050205020304" pitchFamily="18" charset="0"/>
              </a:rPr>
              <a:t>Colecistectomia Laparoscópica </a:t>
            </a:r>
            <a:r>
              <a:rPr lang="pt-PT" dirty="0" smtClean="0">
                <a:latin typeface="Centaur" panose="02030504050205020304" pitchFamily="18" charset="0"/>
              </a:rPr>
              <a:t>no dia 15/03/2016. 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Centaur" panose="02030504050205020304" pitchFamily="18" charset="0"/>
              </a:rPr>
              <a:t>Teve alta clínica no dia 16/03/2016.</a:t>
            </a:r>
            <a:endParaRPr lang="pt-PT" dirty="0">
              <a:latin typeface="Centaur" panose="020305040502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205" y="165100"/>
            <a:ext cx="2648495" cy="1358106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0255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82184" cy="866267"/>
          </a:xfrm>
        </p:spPr>
        <p:txBody>
          <a:bodyPr>
            <a:normAutofit/>
          </a:bodyPr>
          <a:lstStyle/>
          <a:p>
            <a:r>
              <a:rPr lang="pt-PT" sz="4000" dirty="0" smtClean="0">
                <a:solidFill>
                  <a:srgbClr val="9900FF"/>
                </a:solidFill>
                <a:latin typeface="Algerian" panose="04020705040A02060702" pitchFamily="82" charset="0"/>
              </a:rPr>
              <a:t>Plano de Cuidados</a:t>
            </a:r>
            <a:endParaRPr lang="pt-PT" sz="4000" dirty="0">
              <a:solidFill>
                <a:srgbClr val="9900FF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402417"/>
              </p:ext>
            </p:extLst>
          </p:nvPr>
        </p:nvGraphicFramePr>
        <p:xfrm>
          <a:off x="292607" y="1085088"/>
          <a:ext cx="11655552" cy="3058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888"/>
                <a:gridCol w="2913888"/>
                <a:gridCol w="2913888"/>
                <a:gridCol w="2913888"/>
              </a:tblGrid>
              <a:tr h="895684">
                <a:tc>
                  <a:txBody>
                    <a:bodyPr/>
                    <a:lstStyle/>
                    <a:p>
                      <a:r>
                        <a:rPr lang="pt-PT" dirty="0" smtClean="0"/>
                        <a:t>DATA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DIAGNÓSTICOS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INTERVENÇÕES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RESULTADOS ESPERADOS E</a:t>
                      </a:r>
                      <a:r>
                        <a:rPr lang="pt-PT" baseline="0" dirty="0" smtClean="0"/>
                        <a:t> AVALIAÇÃO FINAL</a:t>
                      </a:r>
                      <a:endParaRPr lang="pt-PT" dirty="0"/>
                    </a:p>
                  </a:txBody>
                  <a:tcPr/>
                </a:tc>
              </a:tr>
              <a:tr h="7679711">
                <a:tc>
                  <a:txBody>
                    <a:bodyPr/>
                    <a:lstStyle/>
                    <a:p>
                      <a:r>
                        <a:rPr lang="pt-PT" sz="1600" dirty="0" smtClean="0"/>
                        <a:t>14/03/2016</a:t>
                      </a:r>
                      <a:r>
                        <a:rPr lang="pt-PT" sz="1600" baseline="0" dirty="0" smtClean="0"/>
                        <a:t> a 16/03/2016</a:t>
                      </a:r>
                      <a:endParaRPr lang="pt-PT" sz="1600" dirty="0" smtClean="0"/>
                    </a:p>
                    <a:p>
                      <a:endParaRPr lang="pt-P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Comportamento não benéfico no horário de descanso;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Avaliar o conhecimento das horas de sono necessárias que o organismo necessita;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Explicar os malefícios de um deficiente horário de sono;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Averiguar a causa deste horário de descanso;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Discutir com a paciente as horas excessivas de trabalho e os seus malefícios;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Negociar com a paciente sobre estratégias para obter um bom plano de descanso;</a:t>
                      </a:r>
                      <a:endParaRPr lang="pt-PT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Questionamento acerca de quantas horas de sono um adulto necessita;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Paciente admite não possuir um bom padrão de sono e sentir cansaço mental;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Reflexão sobre o que deve ser feito para mudar este padrão;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Paciente concorda em abdicar de algumas horas de trabalho para poder dormir e descansar mais tempo.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  <a:tr h="697151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14/03/2016 a </a:t>
                      </a:r>
                      <a:r>
                        <a:rPr lang="pt-PT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-Feridas Cirúrgicas na região abdominal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Explicar o procedimento antes do tratamento à ferida;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953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Aprontar material;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Gerir ambiente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Luminosidade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Temperatura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Privacidade;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953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Vigiar penso;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953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Vigiar ferida cirúrgica;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Executar tratamento à ferida;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Pensos húmidos e trespassados com conteúdo sero hemático;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Ferida cirúrgica com boa evolução cicatricial;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  <a:tr h="4831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14/03/2016 a 16/03/2006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 presente no local da ferida cirúrgica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Monitorizar a dor através da escala da numérica;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Otimizar ambiente físico (redução de estímulos);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Executar técnicas de imaginação guiada;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Executar técnicas de relaxamento;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Gerir analgesia;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doente referiu algumas dores ao nível da ferida cirúrgica umbilical, que cessaram com a administração de analgesia prescrita;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doente não apresentou dor;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  <a:tr h="53441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14/03/2016</a:t>
                      </a:r>
                      <a:r>
                        <a:rPr lang="pt-PT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PT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Autocuidado de higiene comprometido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Avaliar as capacidades da pessoa para o autocuidado;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Promover o autocuidado;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Providenciar material para higiene;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Supervisionar a pessoa no autocuidado;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Assistir a pessoa no autocuidado;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Ensinar estratégias adaptativas;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necessitou de ajuda parcial para lavar os membros inferiores;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realizou cuidados de higiene no chuveiro sem ajuda;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  <a:tr h="45254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14/03/2016</a:t>
                      </a:r>
                      <a:r>
                        <a:rPr lang="pt-PT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Autocuidado vestir e despir comprometido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2450" indent="-28575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Treinar a pessoa na utilização das estratégias adaptativas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Avaliar as capacidades para o autocuidado;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Promover o autocuidado;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Providenciar roupa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necessitou de ajuda parcial para se vestir e despir.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não necessitou de auxílio para se vestir e despir.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9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28283"/>
          </a:xfr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endParaRPr lang="pt-PT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00646"/>
              </p:ext>
            </p:extLst>
          </p:nvPr>
        </p:nvGraphicFramePr>
        <p:xfrm>
          <a:off x="707136" y="163463"/>
          <a:ext cx="10802112" cy="172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528"/>
                <a:gridCol w="2700528"/>
                <a:gridCol w="2700528"/>
                <a:gridCol w="2700528"/>
              </a:tblGrid>
              <a:tr h="6649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62025" algn="l"/>
                        </a:tabLs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Conhecimento não demonstrado sobre a quantidade de refeições diárias que devem ser feitas;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Ensinar acerca da importância de uma alimentação fracionada ao longo do dia;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Negociar plano de alimentação diário;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doente revelou algum conhecimento sobre número de refeições diárias que devem ser realizadas por dia;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Explicação sobre a importância e quantidades de refeições que devem ser ingeridas durante o dia;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Utente demostrou interesse em mudar os seus horários e porções alimentares que deve ingerir por dia;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  <a:tr h="349956">
                <a:tc>
                  <a:txBody>
                    <a:bodyPr/>
                    <a:lstStyle/>
                    <a:p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De 14/03/2016 a</a:t>
                      </a:r>
                      <a:r>
                        <a:rPr lang="pt-PT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16/03/2016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PT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Conhecimento não demonstrado sobre como fazer os levantes do leito, deambulações e reflexo da tosse;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Ensinos de como fazer o levante do leito, como deambular e ter o reflexo da tosse minimizando as dores abdominais;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-Explicação e demostração de como realizar o levante do leito, deambular e possuir o reflexo da tosse para minimizar as dores abdominais;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demonstrou aplicar os ensinos/técnicas que foram ensinadas;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16/03/2016</a:t>
                      </a:r>
                      <a:endParaRPr lang="pt-PT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PT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Utente não apresentou dificuldades de aprendizagem nem dores.</a:t>
                      </a:r>
                      <a:endParaRPr lang="pt-PT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t-P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pt-PT" dirty="0"/>
                    </a:p>
                  </a:txBody>
                  <a:tcPr/>
                </a:tc>
              </a:tr>
              <a:tr h="349956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26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184904" cy="1134491"/>
          </a:xfrm>
        </p:spPr>
        <p:txBody>
          <a:bodyPr/>
          <a:lstStyle/>
          <a:p>
            <a:r>
              <a:rPr lang="pt-PT" b="1" dirty="0" smtClean="0">
                <a:solidFill>
                  <a:srgbClr val="FFCC00"/>
                </a:solidFill>
                <a:latin typeface="Felix Titling" panose="04060505060202020A04" pitchFamily="82" charset="0"/>
              </a:rPr>
              <a:t>Conclusão</a:t>
            </a:r>
            <a:endParaRPr lang="pt-PT" b="1" dirty="0">
              <a:solidFill>
                <a:srgbClr val="FFCC00"/>
              </a:solidFill>
              <a:latin typeface="Felix Titling" panose="04060505060202020A04" pitchFamily="8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38784" y="1670304"/>
            <a:ext cx="10436352" cy="3703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>
                <a:latin typeface="Baskerville Old Face" panose="02020602080505020303" pitchFamily="18" charset="0"/>
              </a:rPr>
              <a:t>Considero que os objetivos impostos para a realização deste trabalho e, os meus próprios objetivos colocados, foram alcançados apesar de algumas dificuldades encontradas (como a estrutura e organização do trabalho, seleção pertinente de informação e criar o </a:t>
            </a:r>
            <a:r>
              <a:rPr lang="pt-PT" sz="2000" dirty="0" err="1" smtClean="0">
                <a:latin typeface="Baskerville Old Face" panose="02020602080505020303" pitchFamily="18" charset="0"/>
              </a:rPr>
              <a:t>Genograma</a:t>
            </a:r>
            <a:r>
              <a:rPr lang="pt-PT" sz="2000" dirty="0" smtClean="0">
                <a:latin typeface="Baskerville Old Face" panose="02020602080505020303" pitchFamily="18" charset="0"/>
              </a:rPr>
              <a:t> e </a:t>
            </a:r>
            <a:r>
              <a:rPr lang="pt-PT" sz="2000" dirty="0" err="1" smtClean="0">
                <a:latin typeface="Baskerville Old Face" panose="02020602080505020303" pitchFamily="18" charset="0"/>
              </a:rPr>
              <a:t>Ecomapa</a:t>
            </a:r>
            <a:r>
              <a:rPr lang="pt-PT" sz="2000" dirty="0" smtClean="0">
                <a:latin typeface="Baskerville Old Face" panose="02020602080505020303" pitchFamily="18" charset="0"/>
              </a:rPr>
              <a:t> no computador) tendo-as procurado ultrapassar com pesquisas e questões colocadas aos professores e colegas.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PT" sz="2000" dirty="0" smtClean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Concluo que a realização deste estudo foi essencial para compreender melhor o utente, os seus sentimentos e as emoções sentidas, o que me ajudou a individualizar os cuidados.</a:t>
            </a:r>
          </a:p>
          <a:p>
            <a:pPr algn="just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5648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CC0066"/>
                </a:solidFill>
                <a:latin typeface="Felix Titling" panose="04060505060202020A04" pitchFamily="82" charset="0"/>
              </a:rPr>
              <a:t>Bibliografia</a:t>
            </a:r>
            <a:endParaRPr lang="pt-PT" dirty="0">
              <a:solidFill>
                <a:srgbClr val="CC0066"/>
              </a:solidFill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95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754</Words>
  <Application>Microsoft Office PowerPoint</Application>
  <PresentationFormat>Ecrã Panorâmico</PresentationFormat>
  <Paragraphs>152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26" baseType="lpstr">
      <vt:lpstr>Algerian</vt:lpstr>
      <vt:lpstr>Arial</vt:lpstr>
      <vt:lpstr>Arial Black</vt:lpstr>
      <vt:lpstr>Baskerville Old Face</vt:lpstr>
      <vt:lpstr>Broadway</vt:lpstr>
      <vt:lpstr>Calibri</vt:lpstr>
      <vt:lpstr>Calibri Light</vt:lpstr>
      <vt:lpstr>Centaur</vt:lpstr>
      <vt:lpstr>Felix Titling</vt:lpstr>
      <vt:lpstr>Gabriola</vt:lpstr>
      <vt:lpstr>Harlow Solid Italic</vt:lpstr>
      <vt:lpstr>Lucida Handwriting</vt:lpstr>
      <vt:lpstr>Matura MT Script Capitals</vt:lpstr>
      <vt:lpstr>Symbol</vt:lpstr>
      <vt:lpstr>Times New Roman</vt:lpstr>
      <vt:lpstr>Wingdings</vt:lpstr>
      <vt:lpstr>Tema do Office</vt:lpstr>
      <vt:lpstr>ESTUDO DE CASO DA PESSOA INTERNADA</vt:lpstr>
      <vt:lpstr>Colheita de Dados </vt:lpstr>
      <vt:lpstr>LEGENDA:</vt:lpstr>
      <vt:lpstr>LEGENDA:</vt:lpstr>
      <vt:lpstr>Resumo do Internamento</vt:lpstr>
      <vt:lpstr>Plano de Cuidados</vt:lpstr>
      <vt:lpstr>Apresentação do PowerPoint</vt:lpstr>
      <vt:lpstr>Conclusão</vt:lpstr>
      <vt:lpstr>Bibliografia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DE CASO DA PESSOA INTERNADA</dc:title>
  <dc:creator>asus</dc:creator>
  <cp:lastModifiedBy>asus</cp:lastModifiedBy>
  <cp:revision>16</cp:revision>
  <dcterms:created xsi:type="dcterms:W3CDTF">2016-04-17T14:18:53Z</dcterms:created>
  <dcterms:modified xsi:type="dcterms:W3CDTF">2016-04-17T21:56:37Z</dcterms:modified>
</cp:coreProperties>
</file>