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37" autoAdjust="0"/>
  </p:normalViewPr>
  <p:slideViewPr>
    <p:cSldViewPr>
      <p:cViewPr varScale="1">
        <p:scale>
          <a:sx n="75" d="100"/>
          <a:sy n="75" d="100"/>
        </p:scale>
        <p:origin x="1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A11ED-9674-4DB2-BC4B-D63630B2BD73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DA208B-46FB-4F8D-A7D5-BDB39B1480E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9968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C8F7BE-2F30-49A9-9116-7905F379B24E}" type="datetimeFigureOut">
              <a:rPr lang="pt-PT" smtClean="0"/>
              <a:t>26-06-2016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A1A324-9F20-425A-8D5F-D83DD5C5F259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HIPERTENSÃO ARTERIAL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5178">
            <a:off x="4420267" y="4647300"/>
            <a:ext cx="4313131" cy="157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2700" y="476672"/>
            <a:ext cx="4080644" cy="792088"/>
          </a:xfrm>
        </p:spPr>
        <p:txBody>
          <a:bodyPr>
            <a:normAutofit/>
          </a:bodyPr>
          <a:lstStyle/>
          <a:p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543472"/>
            <a:ext cx="9144000" cy="531452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PT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Pesquisa e síntese de 3 artigos:</a:t>
            </a:r>
          </a:p>
          <a:p>
            <a:pPr marL="109728" indent="0">
              <a:buNone/>
            </a:pPr>
            <a:endParaRPr lang="pt-PT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dirty="0" smtClean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health in vulnerable communities: social technologies for poverty reduction and sustainable development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“Management of family health and poverty during the economic downturn in Portugal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“Crise económica em Portugal: alterações nas práticas quotidianas e nas relações familiares” </a:t>
            </a:r>
            <a:r>
              <a:rPr lang="pt-PT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P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5996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92" y="332656"/>
            <a:ext cx="3985344" cy="1152128"/>
          </a:xfrm>
        </p:spPr>
        <p:txBody>
          <a:bodyPr>
            <a:normAutofit/>
          </a:bodyPr>
          <a:lstStyle/>
          <a:p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592" y="1196752"/>
            <a:ext cx="9133408" cy="566124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Tecnologias Sociais (TS) podem ser utilizadas como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para combater a pobreza;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períodos de ressecção criam elevados níveis de ansiedade, principalmente nas classes mais vulneráveis economicamente devido a falta de recursos e materiais; 	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 reporta maior impacto psicossocial negativo são os agregados familiares que foram afetados pelo desemprego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FFC000"/>
              </a:buClr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discussões entre cônjuges podem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aumentar.</a:t>
            </a: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54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4664"/>
            <a:ext cx="6732240" cy="1152128"/>
          </a:xfrm>
        </p:spPr>
        <p:txBody>
          <a:bodyPr>
            <a:noAutofit/>
          </a:bodyPr>
          <a:lstStyle/>
          <a:p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DISCUSSÃO/CONCLUSÃO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a análise destes artigos constatámos que, a pobreza pode afetar qualquer um. Esta manifesta alterações a nível psíquico, assim como, nas necessidades humanas básicas do indivíduo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comunidade em estudo verificámos inexistência de água quente, espaço habitacional, a presença de grande quantidade de humidade nas paredes e falta de revestimento no telhado, que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que, a chuva caia dentro de casa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645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duvaleavare.com.br/wp-content/uploads/2015/10/enfermagemeduval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653136"/>
            <a:ext cx="4248472" cy="2016224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2008" y="620688"/>
            <a:ext cx="9144000" cy="4653136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Assim, acreditamos que o papel dos enfermeiros e outros profissionais de saúde é agregar o conhecimento de diversas áreas na busca do desenvolvimento de comunidades vulneráveis, por meio da promoção da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fim relativamente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aos objetivos deste trabalho,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foi-nos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 verificar que, a crise económica e a falta de recursos económicos afetam os agregados familiares. </a:t>
            </a:r>
          </a:p>
          <a:p>
            <a:pPr marL="109728" indent="0">
              <a:buNone/>
            </a:pPr>
            <a:endParaRPr lang="pt-PT" dirty="0"/>
          </a:p>
          <a:p>
            <a:pPr marL="109728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27466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826768" cy="1066800"/>
          </a:xfrm>
        </p:spPr>
        <p:txBody>
          <a:bodyPr>
            <a:normAutofit/>
          </a:bodyPr>
          <a:lstStyle/>
          <a:p>
            <a:r>
              <a:rPr lang="pt-P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Envelhecimento</a:t>
            </a:r>
          </a:p>
        </p:txBody>
      </p:sp>
      <p:pic>
        <p:nvPicPr>
          <p:cNvPr id="3074" name="Picture 2" descr="http://diariodigital.sapo.pt/images_content/2013/envelhecimen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6872"/>
            <a:ext cx="7416824" cy="4322068"/>
          </a:xfrm>
          <a:prstGeom prst="rect">
            <a:avLst/>
          </a:prstGeom>
          <a:noFill/>
          <a:effectLst>
            <a:glow>
              <a:schemeClr val="accent1">
                <a:alpha val="42000"/>
              </a:schemeClr>
            </a:glow>
            <a:reflection blurRad="508000" stA="71000" endPos="6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297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gerontounivali.files.wordpress.com/2011/11/envelhec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100" y="4332983"/>
            <a:ext cx="4824536" cy="250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4" y="476672"/>
            <a:ext cx="8856984" cy="587727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P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Segundo a DGS envelhecimento normal: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pt-P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“Representa </a:t>
            </a:r>
            <a:r>
              <a:rPr lang="pt-P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alterações biológicas universais que ocorrem com a idade e que não são </a:t>
            </a:r>
            <a:r>
              <a:rPr lang="pt-P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afetadas </a:t>
            </a:r>
            <a:r>
              <a:rPr lang="pt-P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pela doença e pelas influências ambientais</a:t>
            </a:r>
            <a:r>
              <a:rPr lang="pt-P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Cf.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Ageing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Acheiving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span.Geneva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2001)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72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4979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acordo com os inquéritos conclui-se que a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população em estudo,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sua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maioria,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apresentava uma idade superior aos 65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anos sendo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pertinente abordar o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foco envelhecimento. 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80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764700"/>
            <a:ext cx="8435280" cy="56658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envelhecimento acarreta muitas mudanças na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vida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pessoas  entre elas  a diminuição  da mobilidade, a solidão aparece maioritariamente nestas idades e o isolamento social.</a:t>
            </a:r>
          </a:p>
        </p:txBody>
      </p:sp>
      <p:pic>
        <p:nvPicPr>
          <p:cNvPr id="5122" name="Picture 2" descr="http://www.unmultimedia.org/radio/portuguese/wp-content/uploads/2014/11/62412_el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068960"/>
            <a:ext cx="4320480" cy="327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730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120680"/>
          </a:xfrm>
        </p:spPr>
        <p:txBody>
          <a:bodyPr>
            <a:no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acordo com os artigos analisados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verificou-se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os fatores que mais influenciam os idosos a não saírem das suas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casas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diminuição da mobilidade;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viúvo;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alguma doença.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2623224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Torna-se então necessário implementar medidas para que não aconteça este isolamento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que toca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saúde,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necessário a existência de mais profissionais nos cuidados de saúde primários;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Executar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planos que promovam a atividade física nos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idosos;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Implementar ainda estratégias que diminuam o risco de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queda.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0096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pPr marL="109728" indent="0">
              <a:buNone/>
            </a:pPr>
            <a:r>
              <a:rPr lang="pt-P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Segundo a CIPE (2001), a hipertensão é </a:t>
            </a:r>
            <a:endParaRPr lang="pt-PT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PT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PT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P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tipo de pressão sanguínea com as características especificas: bombagem do sangue através dos vasos sanguíneos com pressão superior ao normal”. </a:t>
            </a:r>
            <a:endParaRPr lang="pt-PT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PT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PT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PT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77073"/>
            <a:ext cx="3168352" cy="231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HIPERTENSÃO EM PORTUGAL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Afecta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cerca de 2 milhões de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</a:p>
          <a:p>
            <a:pPr marL="0" indent="0">
              <a:buNone/>
            </a:pPr>
            <a:endParaRPr lang="pt-PT" dirty="0"/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sabe que tem a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doença;</a:t>
            </a:r>
          </a:p>
          <a:p>
            <a:pPr marL="109728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25% está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medicado;</a:t>
            </a:r>
          </a:p>
          <a:p>
            <a:pPr marL="109728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11% está controlado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dirty="0"/>
          </a:p>
          <a:p>
            <a:endParaRPr lang="pt-PT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149080"/>
            <a:ext cx="3388719" cy="233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7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População em estudo 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Rua da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Mãozinha</a:t>
            </a:r>
          </a:p>
          <a:p>
            <a:pPr marL="0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Largo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Olivais </a:t>
            </a: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Rua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Azinhaga da Mãozinha</a:t>
            </a:r>
          </a:p>
        </p:txBody>
      </p:sp>
      <p:sp>
        <p:nvSpPr>
          <p:cNvPr id="4" name="Seta curvada à direita 3"/>
          <p:cNvSpPr/>
          <p:nvPr/>
        </p:nvSpPr>
        <p:spPr>
          <a:xfrm>
            <a:off x="1835696" y="4437112"/>
            <a:ext cx="1728192" cy="19314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042970" y="5589240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12,79%</a:t>
            </a:r>
            <a:endParaRPr lang="pt-PT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76872"/>
            <a:ext cx="429077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das grandes problemáticas no controlo da hipertensão arterial é a não adesão ao regime medicamentoso.</a:t>
            </a:r>
          </a:p>
          <a:p>
            <a:pPr marL="0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Reconhecer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problemática da não adesão ao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tratamento;</a:t>
            </a:r>
          </a:p>
          <a:p>
            <a:pPr marL="109728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erceber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razões que levam as pessoas à não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adesão;</a:t>
            </a:r>
          </a:p>
          <a:p>
            <a:pPr marL="109728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Quais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as melhores formas de a combater. </a:t>
            </a:r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869160"/>
            <a:ext cx="3381443" cy="178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2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HIPERTENSÃO ARTERIAL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Adesão ao tratamento não farmacológico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adesão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tratamento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farmacológico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>
              <a:buNone/>
            </a:pPr>
            <a:endParaRPr lang="pt-PT" dirty="0" smtClean="0"/>
          </a:p>
          <a:p>
            <a:pPr marL="109728" indent="0">
              <a:buNone/>
            </a:pPr>
            <a:endParaRPr lang="pt-PT" dirty="0"/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Efeitos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adversos que o medicamento pode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provocar;</a:t>
            </a:r>
          </a:p>
          <a:p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esquecimento 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frequente;</a:t>
            </a:r>
          </a:p>
          <a:p>
            <a:pPr marL="0" indent="0">
              <a:buNone/>
            </a:pPr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 de não reconhecerem a hipertensão como doença crónica.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1839679" y="3140968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611560" y="3789040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educativas</a:t>
            </a:r>
          </a:p>
          <a:p>
            <a:endParaRPr lang="pt-P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ficinas educativas;</a:t>
            </a:r>
          </a:p>
          <a:p>
            <a:endParaRPr lang="pt-P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isitas domiciliárias;</a:t>
            </a:r>
          </a:p>
          <a:p>
            <a:endParaRPr lang="pt-P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P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companhamento </a:t>
            </a:r>
            <a:r>
              <a:rPr lang="pt-P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durante um ano. </a:t>
            </a:r>
          </a:p>
        </p:txBody>
      </p:sp>
      <p:sp>
        <p:nvSpPr>
          <p:cNvPr id="7" name="Seta para baixo 6"/>
          <p:cNvSpPr/>
          <p:nvPr/>
        </p:nvSpPr>
        <p:spPr>
          <a:xfrm>
            <a:off x="6084168" y="3140968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59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Sugestões de Intervenção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PT" dirty="0" smtClean="0"/>
              <a:t>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ealização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rastreios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dos profissionais de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saúde; </a:t>
            </a:r>
          </a:p>
          <a:p>
            <a:pPr marL="109728" indent="0">
              <a:buNone/>
            </a:pPr>
            <a:endParaRPr lang="pt-P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Realização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acções </a:t>
            </a:r>
            <a:r>
              <a:rPr lang="pt-P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educativas de promoção da </a:t>
            </a:r>
            <a:r>
              <a:rPr lang="pt-P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saúde</a:t>
            </a:r>
          </a:p>
        </p:txBody>
      </p:sp>
      <p:sp>
        <p:nvSpPr>
          <p:cNvPr id="6" name="Rectângulo 5"/>
          <p:cNvSpPr/>
          <p:nvPr/>
        </p:nvSpPr>
        <p:spPr>
          <a:xfrm>
            <a:off x="5004048" y="3717032"/>
            <a:ext cx="324036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148063" y="3890665"/>
            <a:ext cx="28083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pt-PT" dirty="0" smtClean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Riscos da doença</a:t>
            </a:r>
          </a:p>
          <a:p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85750" indent="-285750">
              <a:buFontTx/>
              <a:buChar char="-"/>
            </a:pPr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stilos de vida</a:t>
            </a:r>
          </a:p>
          <a:p>
            <a:endParaRPr lang="pt-P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Abertas a toda a população 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exão em ângulos rectos 8"/>
          <p:cNvCxnSpPr/>
          <p:nvPr/>
        </p:nvCxnSpPr>
        <p:spPr>
          <a:xfrm>
            <a:off x="2640240" y="4375413"/>
            <a:ext cx="2232248" cy="1141819"/>
          </a:xfrm>
          <a:prstGeom prst="bentConnector3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85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sglesiabarcelona.cat/repository/agmosweb/1/files/4688-554b1661238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1771"/>
            <a:ext cx="9036496" cy="3261573"/>
          </a:xfrm>
          <a:prstGeom prst="rect">
            <a:avLst/>
          </a:prstGeom>
          <a:noFill/>
          <a:effectLst>
            <a:glow rad="495300">
              <a:schemeClr val="accent4">
                <a:alpha val="93000"/>
              </a:schemeClr>
            </a:glow>
            <a:reflection endPos="0" dir="5400000" sy="-100000" algn="bl" rotWithShape="0"/>
            <a:softEdge rad="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2348880"/>
            <a:ext cx="4608512" cy="895112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POBREZA</a:t>
            </a:r>
            <a:endParaRPr lang="pt-PT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30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4824536" cy="1008112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É A POBREZA?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t-P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Segundo </a:t>
            </a:r>
            <a:r>
              <a:rPr lang="pt-PT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Bureau Internacional do Trabalho, </a:t>
            </a:r>
            <a:r>
              <a:rPr lang="pt-PT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pt-P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70000"/>
              </a:lnSpc>
            </a:pPr>
            <a:r>
              <a:rPr lang="pt-P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Privação de </a:t>
            </a:r>
            <a:r>
              <a:rPr lang="pt-P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recursos;</a:t>
            </a:r>
            <a:endParaRPr lang="pt-PT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P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de participação nas atividades culturais e sociais</a:t>
            </a:r>
            <a:r>
              <a:rPr lang="pt-P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t-PT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P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Exprime-se também a outros </a:t>
            </a:r>
            <a:r>
              <a:rPr lang="pt-P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níveis: níveis </a:t>
            </a:r>
            <a:r>
              <a:rPr lang="pt-P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sociais culturais, ambientais e políticos</a:t>
            </a:r>
            <a:r>
              <a:rPr lang="pt-PT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t-PT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P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Privação do direito básico de cada indivíduo participar plenamente na vida social, económica, cultural e política da comunidade em que se insere. 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t-P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688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1186</TotalTime>
  <Words>695</Words>
  <Application>Microsoft Office PowerPoint</Application>
  <PresentationFormat>Apresentação no Ecrã (4:3)</PresentationFormat>
  <Paragraphs>113</Paragraphs>
  <Slides>19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7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Urbano</vt:lpstr>
      <vt:lpstr>HIPERTENSÃO ARTERIAL</vt:lpstr>
      <vt:lpstr>Apresentação do PowerPoint</vt:lpstr>
      <vt:lpstr>HIPERTENSÃO EM PORTUGAL</vt:lpstr>
      <vt:lpstr>População em estudo </vt:lpstr>
      <vt:lpstr>Apresentação do PowerPoint</vt:lpstr>
      <vt:lpstr>HIPERTENSÃO ARTERIAL</vt:lpstr>
      <vt:lpstr>Sugestões de Intervenção</vt:lpstr>
      <vt:lpstr> POBREZA</vt:lpstr>
      <vt:lpstr>O QUE É A POBREZA?</vt:lpstr>
      <vt:lpstr>METODOLOGIA</vt:lpstr>
      <vt:lpstr>RESULTADOS</vt:lpstr>
      <vt:lpstr>DISCUSSÃO/CONCLUSÃO</vt:lpstr>
      <vt:lpstr>Apresentação do PowerPoint</vt:lpstr>
      <vt:lpstr>Envelhecimento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HIPERTENSÃO ARTERIAL</dc:title>
  <dc:creator>Beatriz</dc:creator>
  <cp:lastModifiedBy>asus</cp:lastModifiedBy>
  <cp:revision>23</cp:revision>
  <dcterms:created xsi:type="dcterms:W3CDTF">2016-06-25T14:50:58Z</dcterms:created>
  <dcterms:modified xsi:type="dcterms:W3CDTF">2016-06-26T18:16:51Z</dcterms:modified>
</cp:coreProperties>
</file>