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</p:sldIdLst>
  <p:sldSz cx="12192000" cy="6858000"/>
  <p:notesSz cx="6858000" cy="9144000"/>
  <p:defaultTextStyle>
    <a:defPPr>
      <a:defRPr lang="pt-P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édio 2 - Destaque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61" autoAdjust="0"/>
    <p:restoredTop sz="94660"/>
  </p:normalViewPr>
  <p:slideViewPr>
    <p:cSldViewPr snapToGrid="0">
      <p:cViewPr varScale="1">
        <p:scale>
          <a:sx n="79" d="100"/>
          <a:sy n="79" d="100"/>
        </p:scale>
        <p:origin x="198" y="7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o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PT" smtClean="0"/>
              <a:t>Faça clique para editar o estilo</a:t>
            </a:r>
            <a:endParaRPr lang="pt-PT"/>
          </a:p>
        </p:txBody>
      </p:sp>
      <p:sp>
        <p:nvSpPr>
          <p:cNvPr id="4" name="Marcador de Posição d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5" name="Marcador de Posição do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6" name="Marcador de Posição do Número do Diapositivo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2386368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obje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e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4" name="Marcador de Posição d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5" name="Marcador de Posição do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6" name="Marcador de Posição do Número do Diapositivo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291139360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c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o Texto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PT" smtClean="0"/>
              <a:t>Clique para editar os estilos</a:t>
            </a:r>
          </a:p>
        </p:txBody>
      </p:sp>
      <p:sp>
        <p:nvSpPr>
          <p:cNvPr id="4" name="Marcador de Posição d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5" name="Marcador de Posição do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6" name="Marcador de Posição do Número do Diapositivo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39663683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Conteúdo Dup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e Conteúdo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4" name="Marcador de Posição de Conteúdo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5" name="Marcador de Posição d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6" name="Marcador de Posição do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7" name="Marcador de Posição do Número do Diapositivo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311203469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o Texto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PT" smtClean="0"/>
              <a:t>Clique para editar os estilos</a:t>
            </a:r>
          </a:p>
        </p:txBody>
      </p:sp>
      <p:sp>
        <p:nvSpPr>
          <p:cNvPr id="4" name="Marcador de Posição de Conteúdo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5" name="Marcador de Posição do Texto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PT" smtClean="0"/>
              <a:t>Clique para editar os estilos</a:t>
            </a:r>
          </a:p>
        </p:txBody>
      </p:sp>
      <p:sp>
        <p:nvSpPr>
          <p:cNvPr id="6" name="Marcador de Posição de Conteúdo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7" name="Marcador de Posição d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8" name="Marcador de Posição do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9" name="Marcador de Posição do Número do Diapositivo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135844471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4" name="Marcador de Posição do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5" name="Marcador de Posição do Número do Diapositivo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198582119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Posição d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3" name="Marcador de Posição do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4" name="Marcador de Posição do Número do Diapositivo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154281494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e Conteúdo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4" name="Marcador de Posição do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PT" smtClean="0"/>
              <a:t>Clique para editar os estilos</a:t>
            </a:r>
          </a:p>
        </p:txBody>
      </p:sp>
      <p:sp>
        <p:nvSpPr>
          <p:cNvPr id="5" name="Marcador de Posição d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6" name="Marcador de Posição do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7" name="Marcador de Posição do Número do Diapositivo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230535171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a Imagem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PT"/>
          </a:p>
        </p:txBody>
      </p:sp>
      <p:sp>
        <p:nvSpPr>
          <p:cNvPr id="4" name="Marcador de Posição do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PT" smtClean="0"/>
              <a:t>Clique para editar os estilos</a:t>
            </a:r>
          </a:p>
        </p:txBody>
      </p:sp>
      <p:sp>
        <p:nvSpPr>
          <p:cNvPr id="5" name="Marcador de Posição d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6" name="Marcador de Posição do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7" name="Marcador de Posição do Número do Diapositivo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31427164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e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4" name="Marcador de Posição d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5" name="Marcador de Posição do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6" name="Marcador de Posição do Número do Diapositivo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308898655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e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e Texto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4" name="Marcador de Posição d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5" name="Marcador de Posição do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PT"/>
          </a:p>
        </p:txBody>
      </p:sp>
      <p:sp>
        <p:nvSpPr>
          <p:cNvPr id="6" name="Marcador de Posição do Número do Diapositivo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116655641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Posição do Título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PT" smtClean="0"/>
              <a:t>Clique para editar o estilo</a:t>
            </a:r>
            <a:endParaRPr lang="pt-PT"/>
          </a:p>
        </p:txBody>
      </p:sp>
      <p:sp>
        <p:nvSpPr>
          <p:cNvPr id="3" name="Marcador de Posição do Texto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PT" smtClean="0"/>
              <a:t>Clique para editar os estilos</a:t>
            </a:r>
          </a:p>
          <a:p>
            <a:pPr lvl="1"/>
            <a:r>
              <a:rPr lang="pt-PT" smtClean="0"/>
              <a:t>Segundo nível</a:t>
            </a:r>
          </a:p>
          <a:p>
            <a:pPr lvl="2"/>
            <a:r>
              <a:rPr lang="pt-PT" smtClean="0"/>
              <a:t>Terceiro nível</a:t>
            </a:r>
          </a:p>
          <a:p>
            <a:pPr lvl="3"/>
            <a:r>
              <a:rPr lang="pt-PT" smtClean="0"/>
              <a:t>Quarto nível</a:t>
            </a:r>
          </a:p>
          <a:p>
            <a:pPr lvl="4"/>
            <a:r>
              <a:rPr lang="pt-PT" smtClean="0"/>
              <a:t>Quinto nível</a:t>
            </a:r>
            <a:endParaRPr lang="pt-PT"/>
          </a:p>
        </p:txBody>
      </p:sp>
      <p:sp>
        <p:nvSpPr>
          <p:cNvPr id="4" name="Marcador de Posição da Data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66F26D-422B-4E68-A0D2-21F3C1E06E03}" type="datetimeFigureOut">
              <a:rPr lang="pt-PT" smtClean="0"/>
              <a:t>19-12-2015</a:t>
            </a:fld>
            <a:endParaRPr lang="pt-PT"/>
          </a:p>
        </p:txBody>
      </p:sp>
      <p:sp>
        <p:nvSpPr>
          <p:cNvPr id="5" name="Marcador de Posição do Rodapé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PT"/>
          </a:p>
        </p:txBody>
      </p:sp>
      <p:sp>
        <p:nvSpPr>
          <p:cNvPr id="6" name="Marcador de Posição do Número do Diapositivo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20937D5-2469-462D-BA38-3FA972DF5561}" type="slidenum">
              <a:rPr lang="pt-PT" smtClean="0"/>
              <a:t>‹nº›</a:t>
            </a:fld>
            <a:endParaRPr lang="pt-PT"/>
          </a:p>
        </p:txBody>
      </p:sp>
    </p:spTree>
    <p:extLst>
      <p:ext uri="{BB962C8B-B14F-4D97-AF65-F5344CB8AC3E}">
        <p14:creationId xmlns:p14="http://schemas.microsoft.com/office/powerpoint/2010/main" val="294540856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P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0" y="356701"/>
            <a:ext cx="9144000" cy="1040974"/>
          </a:xfrm>
        </p:spPr>
        <p:txBody>
          <a:bodyPr>
            <a:normAutofit/>
          </a:bodyPr>
          <a:lstStyle/>
          <a:p>
            <a:r>
              <a:rPr lang="pt-PT" sz="2800" dirty="0" smtClean="0">
                <a:latin typeface="+mn-lt"/>
              </a:rPr>
              <a:t>Casos de Família – Plano de Cuidados</a:t>
            </a:r>
            <a:r>
              <a:rPr lang="pt-PT" sz="2800" dirty="0">
                <a:latin typeface="Arial Narrow" panose="020B0606020202030204" pitchFamily="34" charset="0"/>
              </a:rPr>
              <a:t/>
            </a:r>
            <a:br>
              <a:rPr lang="pt-PT" sz="2800" dirty="0">
                <a:latin typeface="Arial Narrow" panose="020B0606020202030204" pitchFamily="34" charset="0"/>
              </a:rPr>
            </a:br>
            <a:r>
              <a:rPr lang="pt-PT" sz="2000" b="1" dirty="0" smtClean="0">
                <a:latin typeface="+mn-lt"/>
              </a:rPr>
              <a:t>Caso 1 - </a:t>
            </a:r>
            <a:r>
              <a:rPr lang="pt-PT" sz="2000" b="1" dirty="0">
                <a:latin typeface="+mn-lt"/>
              </a:rPr>
              <a:t>F</a:t>
            </a:r>
            <a:r>
              <a:rPr lang="pt-PT" sz="2000" b="1" dirty="0" smtClean="0">
                <a:latin typeface="+mn-lt"/>
              </a:rPr>
              <a:t>amília Sequeira</a:t>
            </a:r>
            <a:endParaRPr lang="pt-PT" sz="2000" b="1" dirty="0">
              <a:latin typeface="+mn-lt"/>
            </a:endParaRPr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293541" y="1527911"/>
            <a:ext cx="9523141" cy="5207425"/>
          </a:xfrm>
        </p:spPr>
        <p:txBody>
          <a:bodyPr>
            <a:normAutofit fontScale="92500" lnSpcReduction="10000"/>
          </a:bodyPr>
          <a:lstStyle/>
          <a:p>
            <a:pPr algn="l"/>
            <a:r>
              <a:rPr lang="pt-PT" sz="2000" b="1" dirty="0" smtClean="0"/>
              <a:t>Diagnósticos possíveis: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r>
              <a:rPr lang="pt-PT" sz="1800" dirty="0" smtClean="0">
                <a:sym typeface="Wingdings 2" panose="05020102010507070707" pitchFamily="18" charset="2"/>
              </a:rPr>
              <a:t>Interação de papéis : papel de prestador de cuidados ineficaz</a:t>
            </a:r>
          </a:p>
          <a:p>
            <a:pPr algn="l"/>
            <a:r>
              <a:rPr lang="pt-PT" sz="1800" dirty="0">
                <a:sym typeface="Wingdings 2" panose="05020102010507070707" pitchFamily="18" charset="2"/>
              </a:rPr>
              <a:t> </a:t>
            </a:r>
            <a:r>
              <a:rPr lang="pt-PT" sz="1800" dirty="0" smtClean="0">
                <a:sym typeface="Wingdings 2" panose="05020102010507070707" pitchFamily="18" charset="2"/>
              </a:rPr>
              <a:t>                                           papel de estudante dependente/ conhecimento do papel parental não demonstrado</a:t>
            </a:r>
          </a:p>
          <a:p>
            <a:pPr algn="l"/>
            <a:r>
              <a:rPr lang="pt-PT" sz="1800" dirty="0">
                <a:sym typeface="Wingdings 2" panose="05020102010507070707" pitchFamily="18" charset="2"/>
              </a:rPr>
              <a:t> </a:t>
            </a:r>
            <a:r>
              <a:rPr lang="pt-PT" sz="1800" dirty="0" smtClean="0">
                <a:sym typeface="Wingdings 2" panose="05020102010507070707" pitchFamily="18" charset="2"/>
              </a:rPr>
              <a:t>                                           interação social comprometida</a:t>
            </a:r>
          </a:p>
          <a:p>
            <a:pPr algn="l"/>
            <a:r>
              <a:rPr lang="pt-PT" sz="1800" dirty="0" smtClean="0">
                <a:sym typeface="Wingdings 2" panose="05020102010507070707" pitchFamily="18" charset="2"/>
              </a:rPr>
              <a:t> Conhecimento não demonstrado sobre ingestão de alimentos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r>
              <a:rPr lang="pt-PT" sz="1800" dirty="0" smtClean="0">
                <a:sym typeface="Wingdings 2" panose="05020102010507070707" pitchFamily="18" charset="2"/>
              </a:rPr>
              <a:t>Cuidado doméstico: arranjo da casa insuficiente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r>
              <a:rPr lang="pt-PT" sz="1800" dirty="0" smtClean="0">
                <a:sym typeface="Wingdings 2" panose="05020102010507070707" pitchFamily="18" charset="2"/>
              </a:rPr>
              <a:t>Estilos de vida: uso de tabaco em grau moderado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r>
              <a:rPr lang="pt-PT" sz="1800" dirty="0" smtClean="0">
                <a:sym typeface="Wingdings 2" panose="05020102010507070707" pitchFamily="18" charset="2"/>
              </a:rPr>
              <a:t>Comportamento de precaução não demonstrado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r>
              <a:rPr lang="pt-PT" sz="1800" dirty="0" smtClean="0">
                <a:sym typeface="Wingdings 2" panose="05020102010507070707" pitchFamily="18" charset="2"/>
              </a:rPr>
              <a:t>Mobilidade comprometida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r>
              <a:rPr lang="pt-PT" sz="1800" dirty="0" smtClean="0">
                <a:sym typeface="Wingdings 2" panose="05020102010507070707" pitchFamily="18" charset="2"/>
              </a:rPr>
              <a:t>Conhecimento N/D do P.C. sobre hábitos alimentares adequados, ingestão hídrica e hábitos de eliminação intestinal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r>
              <a:rPr lang="pt-PT" sz="1800" dirty="0" smtClean="0">
                <a:sym typeface="Wingdings 2" panose="05020102010507070707" pitchFamily="18" charset="2"/>
              </a:rPr>
              <a:t>Conhecimento N/D do P.C sobre dispositivo urinário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r>
              <a:rPr lang="pt-PT" sz="1800" dirty="0" smtClean="0">
                <a:sym typeface="Wingdings 2" panose="05020102010507070707" pitchFamily="18" charset="2"/>
              </a:rPr>
              <a:t>Comportamento de procura de saúde demonstrado</a:t>
            </a:r>
          </a:p>
          <a:p>
            <a:pPr algn="l"/>
            <a:r>
              <a:rPr lang="pt-PT" sz="1800" dirty="0">
                <a:sym typeface="Wingdings 2" panose="05020102010507070707" pitchFamily="18" charset="2"/>
              </a:rPr>
              <a:t> </a:t>
            </a:r>
            <a:r>
              <a:rPr lang="pt-PT" sz="1800" dirty="0" smtClean="0">
                <a:sym typeface="Wingdings 2" panose="05020102010507070707" pitchFamily="18" charset="2"/>
              </a:rPr>
              <a:t>    </a:t>
            </a:r>
            <a:r>
              <a:rPr lang="pt-PT" sz="1800" b="1" dirty="0" smtClean="0">
                <a:sym typeface="Wingdings 2" panose="05020102010507070707" pitchFamily="18" charset="2"/>
              </a:rPr>
              <a:t>Outros possíveis:</a:t>
            </a:r>
          </a:p>
          <a:p>
            <a:pPr algn="l"/>
            <a:r>
              <a:rPr lang="pt-PT" sz="1800" dirty="0" smtClean="0">
                <a:sym typeface="Wingdings 2" panose="05020102010507070707" pitchFamily="18" charset="2"/>
              </a:rPr>
              <a:t> </a:t>
            </a:r>
            <a:r>
              <a:rPr lang="pt-PT" sz="1800" dirty="0" err="1" smtClean="0">
                <a:sym typeface="Wingdings 2" panose="05020102010507070707" pitchFamily="18" charset="2"/>
              </a:rPr>
              <a:t>Auto-cuidado</a:t>
            </a:r>
            <a:r>
              <a:rPr lang="pt-PT" sz="1800" dirty="0" smtClean="0">
                <a:sym typeface="Wingdings 2" panose="05020102010507070707" pitchFamily="18" charset="2"/>
              </a:rPr>
              <a:t> de…           (a avaliar na VD)</a:t>
            </a:r>
          </a:p>
          <a:p>
            <a:pPr marL="285750" indent="-285750" algn="l">
              <a:buFont typeface="Wingdings 2" panose="05020102010507070707" pitchFamily="18" charset="2"/>
              <a:buChar char="P"/>
            </a:pPr>
            <a:endParaRPr lang="pt-PT" sz="1800" dirty="0"/>
          </a:p>
        </p:txBody>
      </p:sp>
    </p:spTree>
    <p:extLst>
      <p:ext uri="{BB962C8B-B14F-4D97-AF65-F5344CB8AC3E}">
        <p14:creationId xmlns:p14="http://schemas.microsoft.com/office/powerpoint/2010/main" val="13733495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t-PT" sz="2800" dirty="0">
                <a:latin typeface="+mn-lt"/>
              </a:rPr>
              <a:t>Casos de Família – Plano de Cuidados</a:t>
            </a:r>
            <a:r>
              <a:rPr lang="pt-PT" dirty="0" smtClean="0">
                <a:latin typeface="Arial Narrow" panose="020B0606020202030204" pitchFamily="34" charset="0"/>
              </a:rPr>
              <a:t/>
            </a:r>
            <a:br>
              <a:rPr lang="pt-PT" dirty="0" smtClean="0">
                <a:latin typeface="Arial Narrow" panose="020B0606020202030204" pitchFamily="34" charset="0"/>
              </a:rPr>
            </a:br>
            <a:r>
              <a:rPr lang="pt-PT" sz="2000" b="1" dirty="0">
                <a:latin typeface="+mn-lt"/>
              </a:rPr>
              <a:t>Caso </a:t>
            </a:r>
            <a:r>
              <a:rPr lang="pt-PT" sz="2000" b="1" dirty="0" smtClean="0">
                <a:latin typeface="+mn-lt"/>
              </a:rPr>
              <a:t>2 </a:t>
            </a:r>
            <a:r>
              <a:rPr lang="pt-PT" sz="2000" b="1" dirty="0">
                <a:latin typeface="+mn-lt"/>
              </a:rPr>
              <a:t>- Família </a:t>
            </a:r>
            <a:r>
              <a:rPr lang="pt-PT" sz="2000" b="1" dirty="0" smtClean="0">
                <a:latin typeface="+mn-lt"/>
              </a:rPr>
              <a:t>Baeta</a:t>
            </a:r>
            <a:endParaRPr lang="pt-PT" sz="2000" b="1" dirty="0">
              <a:latin typeface="+mn-lt"/>
            </a:endParaRPr>
          </a:p>
        </p:txBody>
      </p:sp>
      <p:sp>
        <p:nvSpPr>
          <p:cNvPr id="3" name="Marcador de Posição de Conteúdo 2"/>
          <p:cNvSpPr>
            <a:spLocks noGrp="1"/>
          </p:cNvSpPr>
          <p:nvPr>
            <p:ph idx="1"/>
          </p:nvPr>
        </p:nvSpPr>
        <p:spPr>
          <a:xfrm>
            <a:off x="1226634" y="1527717"/>
            <a:ext cx="9735015" cy="4884234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pt-PT" sz="1900" b="1" dirty="0" smtClean="0"/>
              <a:t>Diagnósticos possíveis:</a:t>
            </a:r>
          </a:p>
          <a:p>
            <a:pPr marL="0" indent="0">
              <a:buNone/>
            </a:pPr>
            <a:r>
              <a:rPr lang="pt-PT" sz="1900" b="1" dirty="0" smtClean="0">
                <a:sym typeface="Wingdings 2" panose="05020102010507070707" pitchFamily="18" charset="2"/>
              </a:rPr>
              <a:t> </a:t>
            </a:r>
            <a:r>
              <a:rPr lang="pt-PT" sz="1700" dirty="0" smtClean="0">
                <a:sym typeface="Wingdings 2" panose="05020102010507070707" pitchFamily="18" charset="2"/>
              </a:rPr>
              <a:t>Comunicação (familiar/do casal) ineficaz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Satisfação conjugal comprometida / Bem estar reduzido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Insónia/ Adormecer difícil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Interação social comprometida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Preocupação com o futuro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Risco de queda (juízo a definir na VD)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Ferida incisa terço médio do membro inferior direito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Queimadura 2º grau na mão direita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Aprendizagem de habilidades do P. C. para assistir na deambulação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Aprendizagem de habilidades do P. C. para assistir na mobilidade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Comportamento de procura de saúde demonstrado</a:t>
            </a:r>
          </a:p>
          <a:p>
            <a:pPr>
              <a:buFont typeface="Wingdings 2" panose="05020102010507070707" pitchFamily="18" charset="2"/>
              <a:buChar char="P"/>
            </a:pPr>
            <a:endParaRPr lang="pt-PT" sz="1700" dirty="0" smtClean="0"/>
          </a:p>
        </p:txBody>
      </p:sp>
    </p:spTree>
    <p:extLst>
      <p:ext uri="{BB962C8B-B14F-4D97-AF65-F5344CB8AC3E}">
        <p14:creationId xmlns:p14="http://schemas.microsoft.com/office/powerpoint/2010/main" val="24403916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97673" y="231310"/>
            <a:ext cx="10515600" cy="1184895"/>
          </a:xfrm>
        </p:spPr>
        <p:txBody>
          <a:bodyPr/>
          <a:lstStyle/>
          <a:p>
            <a:pPr algn="ctr"/>
            <a:r>
              <a:rPr lang="pt-PT" sz="2800" dirty="0">
                <a:latin typeface="+mn-lt"/>
              </a:rPr>
              <a:t>Casos de Família – Plano de Cuidados</a:t>
            </a:r>
            <a:r>
              <a:rPr lang="pt-PT" dirty="0" smtClean="0">
                <a:latin typeface="Arial Narrow" panose="020B0606020202030204" pitchFamily="34" charset="0"/>
              </a:rPr>
              <a:t/>
            </a:r>
            <a:br>
              <a:rPr lang="pt-PT" dirty="0" smtClean="0">
                <a:latin typeface="Arial Narrow" panose="020B0606020202030204" pitchFamily="34" charset="0"/>
              </a:rPr>
            </a:br>
            <a:r>
              <a:rPr lang="pt-PT" sz="2000" b="1" dirty="0">
                <a:latin typeface="+mn-lt"/>
              </a:rPr>
              <a:t>Caso </a:t>
            </a:r>
            <a:r>
              <a:rPr lang="pt-PT" sz="2000" b="1" dirty="0" smtClean="0">
                <a:latin typeface="+mn-lt"/>
              </a:rPr>
              <a:t>3 </a:t>
            </a:r>
            <a:r>
              <a:rPr lang="pt-PT" sz="2000" b="1" dirty="0">
                <a:latin typeface="+mn-lt"/>
              </a:rPr>
              <a:t>- Família </a:t>
            </a:r>
            <a:r>
              <a:rPr lang="pt-PT" sz="2000" b="1" dirty="0" smtClean="0">
                <a:latin typeface="+mn-lt"/>
              </a:rPr>
              <a:t>Soares</a:t>
            </a:r>
            <a:endParaRPr lang="pt-PT" sz="2000" b="1" dirty="0">
              <a:latin typeface="+mn-lt"/>
            </a:endParaRPr>
          </a:p>
        </p:txBody>
      </p:sp>
      <p:sp>
        <p:nvSpPr>
          <p:cNvPr id="3" name="Marcador de Posição de Conteúdo 2"/>
          <p:cNvSpPr>
            <a:spLocks noGrp="1"/>
          </p:cNvSpPr>
          <p:nvPr>
            <p:ph idx="1"/>
          </p:nvPr>
        </p:nvSpPr>
        <p:spPr>
          <a:xfrm>
            <a:off x="1271239" y="1159726"/>
            <a:ext cx="9768468" cy="5519853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pt-PT" sz="1900" b="1" dirty="0" smtClean="0"/>
              <a:t>Diagnósticos possíveis:</a:t>
            </a:r>
          </a:p>
          <a:p>
            <a:pPr marL="0" indent="0">
              <a:buNone/>
            </a:pPr>
            <a:r>
              <a:rPr lang="pt-PT" sz="1700" dirty="0" smtClean="0">
                <a:sym typeface="Wingdings 2" panose="05020102010507070707" pitchFamily="18" charset="2"/>
              </a:rPr>
              <a:t> Planeamento familiar não demonstrado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Processo familiar comprometido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Papel parental não demonstrado/ </a:t>
            </a:r>
            <a:r>
              <a:rPr lang="pt-PT" sz="1700" dirty="0" err="1" smtClean="0">
                <a:sym typeface="Wingdings 2" panose="05020102010507070707" pitchFamily="18" charset="2"/>
              </a:rPr>
              <a:t>Coping</a:t>
            </a:r>
            <a:r>
              <a:rPr lang="pt-PT" sz="1700" dirty="0" smtClean="0">
                <a:sym typeface="Wingdings 2" panose="05020102010507070707" pitchFamily="18" charset="2"/>
              </a:rPr>
              <a:t> parental não demonstrado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Conhecimento não demonstrado sobre amamentação / aprendizagem de habilidades para amamentar não demonstradas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Conhecimento não demonstrado sobre cuidados ao bebé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Preocupação com o bem estar do bebé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Satisfação conjugal comprometida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Interação social reduzida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Comunicação circular disfuncional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Relação familiar conflitual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Cansaço?/exaustão?/energia?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700" dirty="0" smtClean="0">
                <a:sym typeface="Wingdings 2" panose="05020102010507070707" pitchFamily="18" charset="2"/>
              </a:rPr>
              <a:t>Comportamento de procura de saúde não demonstrado em grau reduzido</a:t>
            </a:r>
          </a:p>
          <a:p>
            <a:pPr marL="0" indent="0">
              <a:buNone/>
            </a:pPr>
            <a:r>
              <a:rPr lang="pt-PT" sz="1600" b="1" dirty="0" smtClean="0">
                <a:sym typeface="Wingdings 2" panose="05020102010507070707" pitchFamily="18" charset="2"/>
              </a:rPr>
              <a:t>Outros possíveis: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600" dirty="0" smtClean="0">
                <a:sym typeface="Wingdings 2" panose="05020102010507070707" pitchFamily="18" charset="2"/>
              </a:rPr>
              <a:t>Rendimento familiar insuficiente</a:t>
            </a:r>
          </a:p>
          <a:p>
            <a:pPr>
              <a:buFont typeface="Wingdings 2" panose="05020102010507070707" pitchFamily="18" charset="2"/>
              <a:buChar char="P"/>
            </a:pPr>
            <a:r>
              <a:rPr lang="pt-PT" sz="1600" dirty="0" smtClean="0">
                <a:sym typeface="Wingdings 2" panose="05020102010507070707" pitchFamily="18" charset="2"/>
              </a:rPr>
              <a:t>Residência inadequada</a:t>
            </a:r>
          </a:p>
          <a:p>
            <a:pPr marL="0" indent="0">
              <a:buNone/>
            </a:pPr>
            <a:endParaRPr lang="pt-PT" sz="1700" dirty="0" smtClean="0">
              <a:sym typeface="Wingdings 2" panose="05020102010507070707" pitchFamily="18" charset="2"/>
            </a:endParaRPr>
          </a:p>
          <a:p>
            <a:pPr>
              <a:buFont typeface="Wingdings 2" panose="05020102010507070707" pitchFamily="18" charset="2"/>
              <a:buChar char="P"/>
            </a:pPr>
            <a:endParaRPr lang="pt-PT" sz="1700" dirty="0">
              <a:sym typeface="Wingdings 2" panose="05020102010507070707" pitchFamily="18" charset="2"/>
            </a:endParaRPr>
          </a:p>
          <a:p>
            <a:pPr>
              <a:buFont typeface="Wingdings 2" panose="05020102010507070707" pitchFamily="18" charset="2"/>
              <a:buChar char="P"/>
            </a:pPr>
            <a:endParaRPr lang="pt-PT" sz="1700" dirty="0" smtClean="0">
              <a:sym typeface="Wingdings 2" panose="05020102010507070707" pitchFamily="18" charset="2"/>
            </a:endParaRPr>
          </a:p>
          <a:p>
            <a:pPr>
              <a:buFont typeface="Wingdings 2" panose="05020102010507070707" pitchFamily="18" charset="2"/>
              <a:buChar char="P"/>
            </a:pPr>
            <a:endParaRPr lang="pt-PT" sz="1700" dirty="0">
              <a:sym typeface="Wingdings 2" panose="05020102010507070707" pitchFamily="18" charset="2"/>
            </a:endParaRPr>
          </a:p>
          <a:p>
            <a:pPr marL="0" indent="0">
              <a:buNone/>
            </a:pPr>
            <a:endParaRPr lang="pt-PT" sz="1700" dirty="0" smtClean="0">
              <a:sym typeface="Wingdings 2" panose="05020102010507070707" pitchFamily="18" charset="2"/>
            </a:endParaRPr>
          </a:p>
          <a:p>
            <a:pPr>
              <a:buFont typeface="Wingdings 2" panose="05020102010507070707" pitchFamily="18" charset="2"/>
              <a:buChar char="P"/>
            </a:pPr>
            <a:endParaRPr lang="pt-PT" sz="1700" dirty="0" smtClean="0">
              <a:sym typeface="Wingdings 2" panose="05020102010507070707" pitchFamily="18" charset="2"/>
            </a:endParaRPr>
          </a:p>
          <a:p>
            <a:pPr>
              <a:buFont typeface="Wingdings 2" panose="05020102010507070707" pitchFamily="18" charset="2"/>
              <a:buChar char="P"/>
            </a:pPr>
            <a:endParaRPr lang="pt-PT" sz="1700" dirty="0">
              <a:sym typeface="Wingdings 2" panose="05020102010507070707" pitchFamily="18" charset="2"/>
            </a:endParaRPr>
          </a:p>
        </p:txBody>
      </p:sp>
    </p:spTree>
    <p:extLst>
      <p:ext uri="{BB962C8B-B14F-4D97-AF65-F5344CB8AC3E}">
        <p14:creationId xmlns:p14="http://schemas.microsoft.com/office/powerpoint/2010/main" val="20690495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8200" y="100361"/>
            <a:ext cx="10515600" cy="1492831"/>
          </a:xfrm>
        </p:spPr>
        <p:txBody>
          <a:bodyPr>
            <a:normAutofit fontScale="90000"/>
          </a:bodyPr>
          <a:lstStyle/>
          <a:p>
            <a:r>
              <a:rPr lang="pt-PT" sz="1600" b="1" dirty="0" smtClean="0">
                <a:latin typeface="+mn-lt"/>
              </a:rPr>
              <a:t>Plano </a:t>
            </a:r>
            <a:r>
              <a:rPr lang="pt-PT" sz="1600" b="1" dirty="0">
                <a:latin typeface="+mn-lt"/>
              </a:rPr>
              <a:t>de </a:t>
            </a:r>
            <a:r>
              <a:rPr lang="pt-PT" sz="1600" b="1" dirty="0" smtClean="0">
                <a:latin typeface="+mn-lt"/>
              </a:rPr>
              <a:t>Visita Domiciliária  (VD) - </a:t>
            </a:r>
            <a:r>
              <a:rPr lang="pt-PT" sz="1600" dirty="0">
                <a:latin typeface="+mn-lt"/>
              </a:rPr>
              <a:t>Caso 1 - Família Sequeira</a:t>
            </a:r>
            <a:r>
              <a:rPr lang="pt-PT" sz="2800" dirty="0" smtClean="0">
                <a:latin typeface="+mn-lt"/>
              </a:rPr>
              <a:t/>
            </a:r>
            <a:br>
              <a:rPr lang="pt-PT" sz="2800" dirty="0" smtClean="0">
                <a:latin typeface="+mn-lt"/>
              </a:rPr>
            </a:br>
            <a:r>
              <a:rPr lang="pt-PT" sz="1600" b="1" dirty="0" smtClean="0">
                <a:latin typeface="+mn-lt"/>
              </a:rPr>
              <a:t>Família</a:t>
            </a:r>
            <a:r>
              <a:rPr lang="pt-PT" sz="2000" dirty="0" smtClean="0"/>
              <a:t> – </a:t>
            </a:r>
            <a:r>
              <a:rPr lang="pt-PT" sz="1600" dirty="0" smtClean="0"/>
              <a:t>Américo,47 anos; Ana, 45 </a:t>
            </a:r>
            <a:r>
              <a:rPr lang="pt-PT" sz="1600" dirty="0"/>
              <a:t>a</a:t>
            </a:r>
            <a:r>
              <a:rPr lang="pt-PT" sz="1600" dirty="0" smtClean="0"/>
              <a:t>nos; Carlos, 19 anos; João 11 anos; Sílvio, 79 anos</a:t>
            </a:r>
            <a:r>
              <a:rPr lang="pt-PT" sz="2000" dirty="0" smtClean="0"/>
              <a:t>. </a:t>
            </a:r>
            <a:br>
              <a:rPr lang="pt-PT" sz="2000" dirty="0" smtClean="0"/>
            </a:br>
            <a:r>
              <a:rPr lang="pt-PT" sz="1600" b="1" dirty="0" smtClean="0">
                <a:latin typeface="+mn-lt"/>
              </a:rPr>
              <a:t>Endereço</a:t>
            </a:r>
            <a:r>
              <a:rPr lang="pt-PT" sz="2000" dirty="0" smtClean="0"/>
              <a:t> – </a:t>
            </a:r>
            <a:r>
              <a:rPr lang="pt-PT" sz="1800" dirty="0" smtClean="0">
                <a:latin typeface="+mn-lt"/>
              </a:rPr>
              <a:t>Rua da Fonte (3ª casa à direita a seguir à igreja)</a:t>
            </a:r>
            <a:r>
              <a:rPr lang="pt-PT" sz="2000" dirty="0" smtClean="0"/>
              <a:t/>
            </a:r>
            <a:br>
              <a:rPr lang="pt-PT" sz="2000" dirty="0" smtClean="0"/>
            </a:br>
            <a:r>
              <a:rPr lang="pt-PT" sz="1600" b="1" dirty="0" smtClean="0">
                <a:latin typeface="+mn-lt"/>
              </a:rPr>
              <a:t>Motivo da V.D</a:t>
            </a:r>
            <a:r>
              <a:rPr lang="pt-PT" sz="2000" dirty="0" smtClean="0"/>
              <a:t>. –</a:t>
            </a:r>
            <a:r>
              <a:rPr lang="pt-PT" sz="1800" dirty="0" smtClean="0">
                <a:latin typeface="+mn-lt"/>
              </a:rPr>
              <a:t>Preparação de Ana para o papel de cuidadora de </a:t>
            </a:r>
            <a:r>
              <a:rPr lang="pt-PT" sz="1800" dirty="0" err="1" smtClean="0">
                <a:latin typeface="+mn-lt"/>
              </a:rPr>
              <a:t>Silvio</a:t>
            </a:r>
            <a:r>
              <a:rPr lang="pt-PT" sz="1800" dirty="0" smtClean="0">
                <a:latin typeface="+mn-lt"/>
              </a:rPr>
              <a:t> (pai)</a:t>
            </a:r>
            <a:br>
              <a:rPr lang="pt-PT" sz="1800" dirty="0" smtClean="0">
                <a:latin typeface="+mn-lt"/>
              </a:rPr>
            </a:br>
            <a:r>
              <a:rPr lang="pt-PT" sz="1600" b="1" dirty="0" smtClean="0">
                <a:latin typeface="+mn-lt"/>
              </a:rPr>
              <a:t>Tipo de VD </a:t>
            </a:r>
            <a:r>
              <a:rPr lang="pt-PT" sz="2000" dirty="0" smtClean="0"/>
              <a:t>– </a:t>
            </a:r>
            <a:r>
              <a:rPr lang="pt-PT" sz="1800" dirty="0" smtClean="0"/>
              <a:t>Educativa</a:t>
            </a:r>
            <a:r>
              <a:rPr lang="pt-PT" sz="2000" dirty="0" smtClean="0"/>
              <a:t/>
            </a:r>
            <a:br>
              <a:rPr lang="pt-PT" sz="2000" dirty="0" smtClean="0"/>
            </a:br>
            <a:r>
              <a:rPr lang="pt-PT" sz="1800" b="1" dirty="0" smtClean="0">
                <a:latin typeface="+mn-lt"/>
              </a:rPr>
              <a:t>Data</a:t>
            </a:r>
            <a:r>
              <a:rPr lang="pt-PT" sz="2000" dirty="0" smtClean="0"/>
              <a:t> – </a:t>
            </a:r>
            <a:r>
              <a:rPr lang="pt-PT" sz="1800" dirty="0" smtClean="0">
                <a:latin typeface="+mn-lt"/>
              </a:rPr>
              <a:t>17/04/2014 </a:t>
            </a:r>
            <a:r>
              <a:rPr lang="pt-PT" sz="2000" dirty="0" smtClean="0"/>
              <a:t>             </a:t>
            </a:r>
            <a:r>
              <a:rPr lang="pt-PT" sz="1800" b="1" dirty="0" smtClean="0">
                <a:latin typeface="+mn-lt"/>
              </a:rPr>
              <a:t>Hora</a:t>
            </a:r>
            <a:r>
              <a:rPr lang="pt-PT" sz="2000" dirty="0" smtClean="0"/>
              <a:t> – </a:t>
            </a:r>
            <a:r>
              <a:rPr lang="pt-PT" sz="1800" dirty="0" smtClean="0">
                <a:latin typeface="+mn-lt"/>
              </a:rPr>
              <a:t>15:30</a:t>
            </a:r>
            <a:endParaRPr lang="pt-PT" sz="1800" dirty="0">
              <a:latin typeface="+mn-lt"/>
            </a:endParaRPr>
          </a:p>
        </p:txBody>
      </p:sp>
      <p:graphicFrame>
        <p:nvGraphicFramePr>
          <p:cNvPr id="4" name="Marcador de Posição de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522313152"/>
              </p:ext>
            </p:extLst>
          </p:nvPr>
        </p:nvGraphicFramePr>
        <p:xfrm>
          <a:off x="838200" y="1638300"/>
          <a:ext cx="10515600" cy="508588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28900"/>
                <a:gridCol w="2628900"/>
                <a:gridCol w="2628900"/>
                <a:gridCol w="2628900"/>
              </a:tblGrid>
              <a:tr h="370840"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Objetivos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Atividades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Avaliação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Observações</a:t>
                      </a:r>
                      <a:endParaRPr lang="pt-PT" sz="1600" dirty="0"/>
                    </a:p>
                  </a:txBody>
                  <a:tcPr/>
                </a:tc>
              </a:tr>
              <a:tr h="1971845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Avaliar conhecimentos de Ana em relação ao seu papel de prestadora de cuidados:</a:t>
                      </a:r>
                      <a:r>
                        <a:rPr lang="pt-PT" sz="1400" baseline="0" dirty="0" smtClean="0"/>
                        <a:t> 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pt-PT" sz="1400" baseline="0" dirty="0" smtClean="0"/>
                        <a:t>Cuidados de higiene/conforto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pt-PT" sz="1400" baseline="0" dirty="0" smtClean="0"/>
                        <a:t>Cuidados com dispositivo urinário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pt-PT" sz="1400" baseline="0" dirty="0" smtClean="0"/>
                        <a:t>Mobilização…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Questionar sobre os cuidados que presta</a:t>
                      </a:r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Observação da</a:t>
                      </a:r>
                      <a:r>
                        <a:rPr lang="pt-PT" sz="1400" baseline="0" dirty="0" smtClean="0"/>
                        <a:t> prestação de cuidados</a:t>
                      </a:r>
                      <a:endParaRPr lang="pt-PT" sz="1400" dirty="0"/>
                    </a:p>
                  </a:txBody>
                  <a:tcPr/>
                </a:tc>
                <a:tc rowSpan="3">
                  <a:txBody>
                    <a:bodyPr/>
                    <a:lstStyle/>
                    <a:p>
                      <a:r>
                        <a:rPr lang="pt-PT" sz="1400" dirty="0" smtClean="0"/>
                        <a:t>(A</a:t>
                      </a:r>
                      <a:r>
                        <a:rPr lang="pt-PT" sz="1400" baseline="0" dirty="0" smtClean="0"/>
                        <a:t> avaliação deve ser feita em relação aos objetivos e às atividades</a:t>
                      </a:r>
                      <a:r>
                        <a:rPr lang="pt-PT" sz="1400" dirty="0" smtClean="0"/>
                        <a:t>)</a:t>
                      </a:r>
                      <a:endParaRPr lang="pt-PT" sz="1400" dirty="0"/>
                    </a:p>
                  </a:txBody>
                  <a:tcPr/>
                </a:tc>
                <a:tc rowSpan="3">
                  <a:txBody>
                    <a:bodyPr/>
                    <a:lstStyle/>
                    <a:p>
                      <a:r>
                        <a:rPr lang="pt-PT" sz="1400" dirty="0" smtClean="0"/>
                        <a:t>Marcação de nova visita</a:t>
                      </a:r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Registar todas as informações que se considerem importantes</a:t>
                      </a:r>
                      <a:r>
                        <a:rPr lang="pt-PT" sz="1400" baseline="0" dirty="0" smtClean="0"/>
                        <a:t> e que não estejam relacionadas com a avaliação</a:t>
                      </a:r>
                    </a:p>
                    <a:p>
                      <a:endParaRPr lang="pt-PT" sz="1400" baseline="0" dirty="0" smtClean="0"/>
                    </a:p>
                    <a:p>
                      <a:r>
                        <a:rPr lang="pt-PT" sz="1400" baseline="0" dirty="0" smtClean="0"/>
                        <a:t>Atualizar plano de cuidados em função da avaliação</a:t>
                      </a:r>
                      <a:endParaRPr lang="pt-PT" sz="1400" dirty="0"/>
                    </a:p>
                  </a:txBody>
                  <a:tcPr/>
                </a:tc>
              </a:tr>
              <a:tr h="1387521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Ensinar Ana sobre: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pt-PT" sz="1400" dirty="0" smtClean="0"/>
                        <a:t>- </a:t>
                      </a:r>
                      <a:r>
                        <a:rPr lang="pt-PT" sz="1400" baseline="0" dirty="0" smtClean="0"/>
                        <a:t>Cuidados de higiene/conforto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pt-PT" sz="1400" baseline="0" dirty="0" smtClean="0"/>
                        <a:t>Cuidados com dispositivo urinário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pt-PT" sz="1400" baseline="0" dirty="0" smtClean="0"/>
                        <a:t>Mobilização…</a:t>
                      </a:r>
                      <a:endParaRPr lang="pt-PT" sz="1400" dirty="0" smtClean="0"/>
                    </a:p>
                    <a:p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Executar plano de cuidados</a:t>
                      </a:r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Providenciar material de leitura de apoio</a:t>
                      </a:r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Avaliar autonomia/dependência no </a:t>
                      </a:r>
                      <a:r>
                        <a:rPr lang="pt-PT" sz="1400" dirty="0" err="1" smtClean="0"/>
                        <a:t>auto-cuidado</a:t>
                      </a:r>
                      <a:r>
                        <a:rPr lang="pt-PT" sz="1400" dirty="0" smtClean="0"/>
                        <a:t> de </a:t>
                      </a:r>
                      <a:r>
                        <a:rPr lang="pt-PT" sz="1400" dirty="0" err="1" smtClean="0"/>
                        <a:t>Silvio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Observação da execução</a:t>
                      </a:r>
                      <a:r>
                        <a:rPr lang="pt-PT" sz="1400" baseline="0" dirty="0" smtClean="0"/>
                        <a:t> das </a:t>
                      </a:r>
                      <a:r>
                        <a:rPr lang="pt-PT" sz="1400" baseline="0" dirty="0" err="1" smtClean="0"/>
                        <a:t>AVD’s</a:t>
                      </a:r>
                      <a:endParaRPr lang="pt-PT" sz="1400" baseline="0" dirty="0" smtClean="0"/>
                    </a:p>
                    <a:p>
                      <a:endParaRPr lang="pt-PT" sz="1400" baseline="0" dirty="0" smtClean="0"/>
                    </a:p>
                    <a:p>
                      <a:r>
                        <a:rPr lang="pt-PT" sz="1400" baseline="0" dirty="0" smtClean="0"/>
                        <a:t>Aplicação de uma escala de AVD funcional</a:t>
                      </a:r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1944418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37839" y="52891"/>
            <a:ext cx="10515600" cy="1325563"/>
          </a:xfrm>
        </p:spPr>
        <p:txBody>
          <a:bodyPr>
            <a:normAutofit fontScale="90000"/>
          </a:bodyPr>
          <a:lstStyle/>
          <a:p>
            <a:r>
              <a:rPr lang="pt-PT" sz="1400" b="1" dirty="0"/>
              <a:t>Plano de Visita Domiciliária  (VD) - </a:t>
            </a:r>
            <a:r>
              <a:rPr lang="pt-PT" sz="1400" dirty="0"/>
              <a:t>Caso </a:t>
            </a:r>
            <a:r>
              <a:rPr lang="pt-PT" sz="1400" dirty="0" smtClean="0"/>
              <a:t>2 </a:t>
            </a:r>
            <a:r>
              <a:rPr lang="pt-PT" sz="1400" dirty="0"/>
              <a:t>- Família </a:t>
            </a:r>
            <a:r>
              <a:rPr lang="pt-PT" sz="1400" dirty="0" smtClean="0"/>
              <a:t>Baeta</a:t>
            </a:r>
            <a:r>
              <a:rPr lang="pt-PT" sz="2400" dirty="0"/>
              <a:t/>
            </a:r>
            <a:br>
              <a:rPr lang="pt-PT" sz="2400" dirty="0"/>
            </a:br>
            <a:r>
              <a:rPr lang="pt-PT" sz="1400" b="1" dirty="0"/>
              <a:t>Família</a:t>
            </a:r>
            <a:r>
              <a:rPr lang="pt-PT" sz="1800" dirty="0" smtClean="0"/>
              <a:t> – </a:t>
            </a:r>
            <a:r>
              <a:rPr lang="pt-PT" sz="1400" dirty="0" smtClean="0"/>
              <a:t>Augusto Baeta 79 anos</a:t>
            </a:r>
            <a:r>
              <a:rPr lang="pt-PT" sz="1800" dirty="0" smtClean="0"/>
              <a:t>, </a:t>
            </a:r>
            <a:r>
              <a:rPr lang="pt-PT" sz="1600" dirty="0" smtClean="0">
                <a:latin typeface="+mn-lt"/>
              </a:rPr>
              <a:t>Madalena Baeta, 76 anos</a:t>
            </a:r>
            <a:r>
              <a:rPr lang="pt-PT" sz="1800" dirty="0" smtClean="0"/>
              <a:t/>
            </a:r>
            <a:br>
              <a:rPr lang="pt-PT" sz="1800" dirty="0" smtClean="0"/>
            </a:br>
            <a:r>
              <a:rPr lang="pt-PT" sz="1400" b="1" dirty="0"/>
              <a:t>Endereço</a:t>
            </a:r>
            <a:r>
              <a:rPr lang="pt-PT" sz="1800" dirty="0" smtClean="0"/>
              <a:t> – </a:t>
            </a:r>
            <a:r>
              <a:rPr lang="pt-PT" sz="1800" dirty="0" err="1" smtClean="0"/>
              <a:t>xxx</a:t>
            </a:r>
            <a:r>
              <a:rPr lang="pt-PT" sz="1800" dirty="0" smtClean="0"/>
              <a:t/>
            </a:r>
            <a:br>
              <a:rPr lang="pt-PT" sz="1800" dirty="0" smtClean="0"/>
            </a:br>
            <a:r>
              <a:rPr lang="pt-PT" sz="1400" b="1" dirty="0"/>
              <a:t>Motivo da V.D</a:t>
            </a:r>
            <a:r>
              <a:rPr lang="pt-PT" sz="1800" dirty="0" smtClean="0"/>
              <a:t>. –</a:t>
            </a:r>
            <a:r>
              <a:rPr lang="pt-PT" sz="1600" dirty="0" smtClean="0"/>
              <a:t>Prestação de cuidados ao Sr. Baeta</a:t>
            </a:r>
            <a:r>
              <a:rPr lang="pt-PT" sz="1600" dirty="0"/>
              <a:t/>
            </a:r>
            <a:br>
              <a:rPr lang="pt-PT" sz="1600" dirty="0"/>
            </a:br>
            <a:r>
              <a:rPr lang="pt-PT" sz="1400" b="1" dirty="0"/>
              <a:t>Tipo de VD </a:t>
            </a:r>
            <a:r>
              <a:rPr lang="pt-PT" sz="1800" dirty="0" smtClean="0"/>
              <a:t>– </a:t>
            </a:r>
            <a:r>
              <a:rPr lang="pt-PT" sz="1600" dirty="0" smtClean="0"/>
              <a:t>Assistencial</a:t>
            </a:r>
            <a:r>
              <a:rPr lang="pt-PT" sz="1800" dirty="0" smtClean="0"/>
              <a:t/>
            </a:r>
            <a:br>
              <a:rPr lang="pt-PT" sz="1800" dirty="0" smtClean="0"/>
            </a:br>
            <a:r>
              <a:rPr lang="pt-PT" sz="1600" b="1" dirty="0"/>
              <a:t>Data</a:t>
            </a:r>
            <a:r>
              <a:rPr lang="pt-PT" sz="1800" dirty="0" smtClean="0"/>
              <a:t> –    </a:t>
            </a:r>
            <a:r>
              <a:rPr lang="pt-PT" sz="1800" dirty="0" err="1" smtClean="0"/>
              <a:t>xxx</a:t>
            </a:r>
            <a:r>
              <a:rPr lang="pt-PT" sz="1800" dirty="0" smtClean="0"/>
              <a:t>                     </a:t>
            </a:r>
            <a:r>
              <a:rPr lang="pt-PT" sz="1600" b="1" dirty="0"/>
              <a:t>Hora</a:t>
            </a:r>
            <a:r>
              <a:rPr lang="pt-PT" sz="1800" dirty="0" smtClean="0"/>
              <a:t> –</a:t>
            </a:r>
            <a:r>
              <a:rPr lang="pt-PT" sz="1800" dirty="0" err="1" smtClean="0"/>
              <a:t>xxx</a:t>
            </a:r>
            <a:endParaRPr lang="pt-PT" sz="1400" dirty="0">
              <a:latin typeface="+mn-lt"/>
            </a:endParaRPr>
          </a:p>
        </p:txBody>
      </p:sp>
      <p:graphicFrame>
        <p:nvGraphicFramePr>
          <p:cNvPr id="4" name="Marcador de Posição de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568656536"/>
              </p:ext>
            </p:extLst>
          </p:nvPr>
        </p:nvGraphicFramePr>
        <p:xfrm>
          <a:off x="838200" y="1422400"/>
          <a:ext cx="10515600" cy="36322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28900"/>
                <a:gridCol w="2628900"/>
                <a:gridCol w="2628900"/>
                <a:gridCol w="2628900"/>
              </a:tblGrid>
              <a:tr h="370840"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Objetivos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Atividades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Avaliação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Observações</a:t>
                      </a:r>
                      <a:endParaRPr lang="pt-PT" sz="16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Realizar tratamento à queimadura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Execução</a:t>
                      </a:r>
                      <a:r>
                        <a:rPr lang="pt-PT" sz="1400" baseline="0" dirty="0" smtClean="0"/>
                        <a:t> do plano de cuidados</a:t>
                      </a:r>
                      <a:endParaRPr lang="pt-PT" sz="1400" dirty="0"/>
                    </a:p>
                  </a:txBody>
                  <a:tcPr/>
                </a:tc>
                <a:tc rowSpan="3">
                  <a:txBody>
                    <a:bodyPr/>
                    <a:lstStyle/>
                    <a:p>
                      <a:r>
                        <a:rPr lang="pt-PT" sz="1400" dirty="0" smtClean="0"/>
                        <a:t>(A</a:t>
                      </a:r>
                      <a:r>
                        <a:rPr lang="pt-PT" sz="1400" baseline="0" dirty="0" smtClean="0"/>
                        <a:t> avaliação deve ser efetuada em relação aos objetivos e às atividades</a:t>
                      </a:r>
                      <a:r>
                        <a:rPr lang="pt-PT" sz="1400" dirty="0" smtClean="0"/>
                        <a:t>)</a:t>
                      </a:r>
                      <a:endParaRPr lang="pt-PT" sz="1400" dirty="0"/>
                    </a:p>
                  </a:txBody>
                  <a:tcPr/>
                </a:tc>
                <a:tc rowSpan="3">
                  <a:txBody>
                    <a:bodyPr/>
                    <a:lstStyle/>
                    <a:p>
                      <a:r>
                        <a:rPr lang="pt-PT" sz="1400" dirty="0" smtClean="0"/>
                        <a:t>Marcação de nova visita</a:t>
                      </a:r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Registar todas as informações que se considerem importantes</a:t>
                      </a:r>
                      <a:r>
                        <a:rPr lang="pt-PT" sz="1400" baseline="0" dirty="0" smtClean="0"/>
                        <a:t> e que não estejam relacionadas com a avaliação</a:t>
                      </a:r>
                    </a:p>
                    <a:p>
                      <a:endParaRPr lang="pt-PT" sz="1400" baseline="0" dirty="0" smtClean="0"/>
                    </a:p>
                    <a:p>
                      <a:r>
                        <a:rPr lang="pt-PT" sz="1400" baseline="0" dirty="0" smtClean="0"/>
                        <a:t>Atualizar plano de cuidados em função da avaliação</a:t>
                      </a:r>
                    </a:p>
                    <a:p>
                      <a:endParaRPr lang="pt-PT" sz="1400" baseline="0" dirty="0" smtClean="0"/>
                    </a:p>
                    <a:p>
                      <a:r>
                        <a:rPr lang="pt-PT" sz="1400" baseline="0" dirty="0" smtClean="0"/>
                        <a:t>Registar outras atividades realizadas, não previamente planeadas</a:t>
                      </a:r>
                      <a:endParaRPr lang="pt-PT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Realizar tratamento à ferida traumática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Execução</a:t>
                      </a:r>
                      <a:r>
                        <a:rPr lang="pt-PT" sz="1400" baseline="0" dirty="0" smtClean="0"/>
                        <a:t> do plano de cuidados</a:t>
                      </a:r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Avaliar risco de queda</a:t>
                      </a:r>
                    </a:p>
                    <a:p>
                      <a:endParaRPr lang="pt-PT" sz="1400" dirty="0" smtClean="0"/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Avaliar conhecimento de Madalena sobre risco de queda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Aplicação</a:t>
                      </a:r>
                      <a:r>
                        <a:rPr lang="pt-PT" sz="1400" baseline="0" dirty="0" smtClean="0"/>
                        <a:t> de escala de</a:t>
                      </a:r>
                      <a:r>
                        <a:rPr lang="pt-PT" sz="1400" dirty="0" smtClean="0"/>
                        <a:t> risco de queda (Morse ou </a:t>
                      </a:r>
                      <a:r>
                        <a:rPr lang="pt-PT" sz="1400" dirty="0" err="1" smtClean="0"/>
                        <a:t>Downton</a:t>
                      </a:r>
                      <a:r>
                        <a:rPr lang="pt-PT" sz="1400" dirty="0" smtClean="0"/>
                        <a:t>)</a:t>
                      </a:r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Questionar sobre fatores (intrínsecos</a:t>
                      </a:r>
                      <a:r>
                        <a:rPr lang="pt-PT" sz="1400" baseline="0" dirty="0" smtClean="0"/>
                        <a:t> e extrínsecos associados a queda</a:t>
                      </a:r>
                      <a:r>
                        <a:rPr lang="pt-PT" sz="1400" dirty="0" smtClean="0"/>
                        <a:t>)</a:t>
                      </a:r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Identificação, conjuntamente com Madalena, de fatores de risco de queda no domicilio</a:t>
                      </a:r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066879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8200" y="100361"/>
            <a:ext cx="10515600" cy="1423059"/>
          </a:xfrm>
        </p:spPr>
        <p:txBody>
          <a:bodyPr>
            <a:normAutofit fontScale="90000"/>
          </a:bodyPr>
          <a:lstStyle/>
          <a:p>
            <a:r>
              <a:rPr lang="pt-PT" sz="1600" b="1" dirty="0" smtClean="0"/>
              <a:t>Plano de Visita Domiciliária  (VD) - </a:t>
            </a:r>
            <a:r>
              <a:rPr lang="pt-PT" sz="1600" dirty="0" smtClean="0"/>
              <a:t>Caso 3 - Família Soares</a:t>
            </a:r>
            <a:r>
              <a:rPr lang="pt-PT" sz="2800" dirty="0" smtClean="0"/>
              <a:t/>
            </a:r>
            <a:br>
              <a:rPr lang="pt-PT" sz="2800" dirty="0" smtClean="0"/>
            </a:br>
            <a:r>
              <a:rPr lang="pt-PT" sz="1600" b="1" dirty="0" smtClean="0"/>
              <a:t>Família</a:t>
            </a:r>
            <a:r>
              <a:rPr lang="pt-PT" sz="2000" dirty="0" smtClean="0"/>
              <a:t> – </a:t>
            </a:r>
            <a:r>
              <a:rPr lang="pt-PT" sz="1600" dirty="0" smtClean="0"/>
              <a:t>Júlio de 22 anos</a:t>
            </a:r>
            <a:r>
              <a:rPr lang="pt-PT" sz="2000" dirty="0" smtClean="0"/>
              <a:t>, </a:t>
            </a:r>
            <a:r>
              <a:rPr lang="pt-PT" sz="1800" dirty="0" smtClean="0"/>
              <a:t>Dora, 18 anos; Inês com 15 dias</a:t>
            </a:r>
            <a:r>
              <a:rPr lang="pt-PT" sz="2000" dirty="0" smtClean="0"/>
              <a:t/>
            </a:r>
            <a:br>
              <a:rPr lang="pt-PT" sz="2000" dirty="0" smtClean="0"/>
            </a:br>
            <a:r>
              <a:rPr lang="pt-PT" sz="1600" b="1" dirty="0" smtClean="0"/>
              <a:t>Endereço</a:t>
            </a:r>
            <a:r>
              <a:rPr lang="pt-PT" sz="2000" dirty="0" smtClean="0"/>
              <a:t> – </a:t>
            </a:r>
            <a:r>
              <a:rPr lang="pt-PT" sz="1800" dirty="0" smtClean="0"/>
              <a:t>Rua da Figueira, nº 7 . Taveiro</a:t>
            </a:r>
            <a:r>
              <a:rPr lang="pt-PT" sz="2000" dirty="0" smtClean="0"/>
              <a:t/>
            </a:r>
            <a:br>
              <a:rPr lang="pt-PT" sz="2000" dirty="0" smtClean="0"/>
            </a:br>
            <a:r>
              <a:rPr lang="pt-PT" sz="1600" b="1" dirty="0" smtClean="0"/>
              <a:t>Motivo da V.D</a:t>
            </a:r>
            <a:r>
              <a:rPr lang="pt-PT" sz="2000" dirty="0" smtClean="0"/>
              <a:t>. –</a:t>
            </a:r>
            <a:r>
              <a:rPr lang="pt-PT" sz="1800" dirty="0" smtClean="0"/>
              <a:t>Colheita de dados para avaliação familiar</a:t>
            </a:r>
            <a:br>
              <a:rPr lang="pt-PT" sz="1800" dirty="0" smtClean="0"/>
            </a:br>
            <a:r>
              <a:rPr lang="pt-PT" sz="1600" b="1" dirty="0" smtClean="0"/>
              <a:t>Tipo de VD </a:t>
            </a:r>
            <a:r>
              <a:rPr lang="pt-PT" sz="2000" dirty="0" smtClean="0"/>
              <a:t>– </a:t>
            </a:r>
            <a:r>
              <a:rPr lang="pt-PT" sz="1800" dirty="0" smtClean="0"/>
              <a:t>Investigação</a:t>
            </a:r>
            <a:r>
              <a:rPr lang="pt-PT" sz="2000" dirty="0" smtClean="0"/>
              <a:t/>
            </a:r>
            <a:br>
              <a:rPr lang="pt-PT" sz="2000" dirty="0" smtClean="0"/>
            </a:br>
            <a:r>
              <a:rPr lang="pt-PT" sz="1800" b="1" dirty="0" smtClean="0"/>
              <a:t>Data</a:t>
            </a:r>
            <a:r>
              <a:rPr lang="pt-PT" sz="2000" dirty="0" smtClean="0"/>
              <a:t> –    </a:t>
            </a:r>
            <a:r>
              <a:rPr lang="pt-PT" sz="2000" dirty="0" err="1" smtClean="0"/>
              <a:t>xxx</a:t>
            </a:r>
            <a:r>
              <a:rPr lang="pt-PT" sz="2000" dirty="0" smtClean="0"/>
              <a:t>                     </a:t>
            </a:r>
            <a:r>
              <a:rPr lang="pt-PT" sz="1800" b="1" dirty="0" smtClean="0"/>
              <a:t>Hora</a:t>
            </a:r>
            <a:r>
              <a:rPr lang="pt-PT" sz="2000" dirty="0" smtClean="0"/>
              <a:t> –</a:t>
            </a:r>
            <a:r>
              <a:rPr lang="pt-PT" sz="2000" dirty="0" err="1" smtClean="0"/>
              <a:t>xxx</a:t>
            </a:r>
            <a:endParaRPr lang="pt-PT" sz="1600" dirty="0">
              <a:latin typeface="+mn-lt"/>
            </a:endParaRPr>
          </a:p>
        </p:txBody>
      </p:sp>
      <p:graphicFrame>
        <p:nvGraphicFramePr>
          <p:cNvPr id="4" name="Marcador de Posição de Conteúdo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158197641"/>
              </p:ext>
            </p:extLst>
          </p:nvPr>
        </p:nvGraphicFramePr>
        <p:xfrm>
          <a:off x="760413" y="1625600"/>
          <a:ext cx="10515600" cy="52171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28900"/>
                <a:gridCol w="2628900"/>
                <a:gridCol w="2628900"/>
                <a:gridCol w="2628900"/>
              </a:tblGrid>
              <a:tr h="370840"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Objetivos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Atividades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Avaliação</a:t>
                      </a:r>
                      <a:endParaRPr lang="pt-PT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600" dirty="0" smtClean="0"/>
                        <a:t>Observações</a:t>
                      </a:r>
                      <a:endParaRPr lang="pt-PT" sz="16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Conhecer a família no seu ambiente familiar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pt-PT" sz="1400" dirty="0" smtClean="0"/>
                        <a:t>Entrevista  à família de acordo com guião de colheita de dados</a:t>
                      </a:r>
                    </a:p>
                    <a:p>
                      <a:pPr algn="l"/>
                      <a:endParaRPr lang="pt-PT" sz="1400" dirty="0" smtClean="0"/>
                    </a:p>
                    <a:p>
                      <a:pPr algn="l"/>
                      <a:r>
                        <a:rPr lang="pt-PT" sz="1400" dirty="0" smtClean="0"/>
                        <a:t>Observação do meio físico e social e das relações familiares</a:t>
                      </a:r>
                      <a:endParaRPr lang="pt-PT" sz="1400" dirty="0"/>
                    </a:p>
                  </a:txBody>
                  <a:tcPr/>
                </a:tc>
                <a:tc rowSpan="4">
                  <a:txBody>
                    <a:bodyPr/>
                    <a:lstStyle/>
                    <a:p>
                      <a:r>
                        <a:rPr lang="pt-PT" sz="1400" dirty="0" smtClean="0"/>
                        <a:t>(A</a:t>
                      </a:r>
                      <a:r>
                        <a:rPr lang="pt-PT" sz="1400" baseline="0" dirty="0" smtClean="0"/>
                        <a:t> avaliação deve ser efetuada em relação aos objetivos e às atividades</a:t>
                      </a:r>
                      <a:r>
                        <a:rPr lang="pt-PT" sz="1400" dirty="0" smtClean="0"/>
                        <a:t>)</a:t>
                      </a:r>
                      <a:endParaRPr lang="pt-PT" sz="1400" dirty="0"/>
                    </a:p>
                  </a:txBody>
                  <a:tcPr/>
                </a:tc>
                <a:tc rowSpan="4">
                  <a:txBody>
                    <a:bodyPr/>
                    <a:lstStyle/>
                    <a:p>
                      <a:r>
                        <a:rPr lang="pt-PT" sz="1400" dirty="0" smtClean="0"/>
                        <a:t>Marcação de nova visita</a:t>
                      </a:r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Registar todas as informações que se considerem importantes</a:t>
                      </a:r>
                      <a:r>
                        <a:rPr lang="pt-PT" sz="1400" baseline="0" dirty="0" smtClean="0"/>
                        <a:t> e que não estejam relacionadas com a avaliação</a:t>
                      </a:r>
                    </a:p>
                    <a:p>
                      <a:endParaRPr lang="pt-PT" sz="1400" baseline="0" dirty="0" smtClean="0"/>
                    </a:p>
                    <a:p>
                      <a:r>
                        <a:rPr lang="pt-PT" sz="1400" baseline="0" dirty="0" smtClean="0"/>
                        <a:t>Atualizar plano de cuidados em função da avaliação</a:t>
                      </a:r>
                    </a:p>
                    <a:p>
                      <a:endParaRPr lang="pt-PT" sz="1400" baseline="0" dirty="0" smtClean="0"/>
                    </a:p>
                    <a:p>
                      <a:r>
                        <a:rPr lang="pt-PT" sz="1400" baseline="0" dirty="0" smtClean="0"/>
                        <a:t>Registar outras atividades realizadas, não previamente planeadas</a:t>
                      </a:r>
                      <a:endParaRPr lang="pt-PT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Caracterizar as condições habitacionais e do meio circundante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pt-PT" sz="1400" dirty="0" smtClean="0"/>
                        <a:t>Entrevista  à família de acordo com guião de colheita de dados</a:t>
                      </a:r>
                    </a:p>
                    <a:p>
                      <a:endParaRPr lang="pt-PT" sz="1400" dirty="0" smtClean="0"/>
                    </a:p>
                    <a:p>
                      <a:r>
                        <a:rPr lang="pt-PT" sz="1400" dirty="0" smtClean="0"/>
                        <a:t>Observação das condições físico-químicas;</a:t>
                      </a:r>
                      <a:r>
                        <a:rPr lang="pt-PT" sz="1400" baseline="0" dirty="0" smtClean="0"/>
                        <a:t> saneamento e salubridade; acessibilidade; segurança</a:t>
                      </a:r>
                    </a:p>
                    <a:p>
                      <a:r>
                        <a:rPr lang="pt-PT" sz="1400" baseline="0" dirty="0" smtClean="0"/>
                        <a:t>….</a:t>
                      </a:r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Identificar hábitos de vida do casal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pt-PT" sz="1400" dirty="0" smtClean="0"/>
                        <a:t>Entrevista  à família de acordo com guião de colheita de dados </a:t>
                      </a:r>
                    </a:p>
                    <a:p>
                      <a:pPr algn="l"/>
                      <a:endParaRPr lang="pt-PT" sz="1400" dirty="0" smtClean="0"/>
                    </a:p>
                    <a:p>
                      <a:pPr algn="l"/>
                      <a:r>
                        <a:rPr lang="pt-PT" sz="1400" dirty="0" smtClean="0"/>
                        <a:t>Aplicação</a:t>
                      </a:r>
                      <a:r>
                        <a:rPr lang="pt-PT" sz="1400" baseline="0" dirty="0" smtClean="0"/>
                        <a:t> de outros instrumentos/escalas de colheita de dados</a:t>
                      </a:r>
                      <a:endParaRPr lang="pt-PT" sz="1400" dirty="0" smtClean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Avaliar os cuidados parentais</a:t>
                      </a:r>
                      <a:endParaRPr lang="pt-PT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pt-PT" sz="1400" dirty="0" smtClean="0"/>
                        <a:t>Observação:</a:t>
                      </a:r>
                      <a:r>
                        <a:rPr lang="pt-PT" sz="1400" baseline="0" dirty="0" smtClean="0"/>
                        <a:t> amamentação, muda de fralda, banho…</a:t>
                      </a:r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pt-PT" sz="1400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8763129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321</TotalTime>
  <Words>727</Words>
  <Application>Microsoft Office PowerPoint</Application>
  <PresentationFormat>Ecrã Panorâmico</PresentationFormat>
  <Paragraphs>133</Paragraphs>
  <Slides>6</Slides>
  <Notes>0</Notes>
  <HiddenSlides>0</HiddenSlides>
  <MMClips>0</MMClips>
  <ScaleCrop>false</ScaleCrop>
  <HeadingPairs>
    <vt:vector size="6" baseType="variant">
      <vt:variant>
        <vt:lpstr>Tipos de letra usados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dos diapositivos</vt:lpstr>
      </vt:variant>
      <vt:variant>
        <vt:i4>6</vt:i4>
      </vt:variant>
    </vt:vector>
  </HeadingPairs>
  <TitlesOfParts>
    <vt:vector size="12" baseType="lpstr">
      <vt:lpstr>Arial</vt:lpstr>
      <vt:lpstr>Arial Narrow</vt:lpstr>
      <vt:lpstr>Calibri</vt:lpstr>
      <vt:lpstr>Calibri Light</vt:lpstr>
      <vt:lpstr>Wingdings 2</vt:lpstr>
      <vt:lpstr>Tema do Office</vt:lpstr>
      <vt:lpstr>Casos de Família – Plano de Cuidados Caso 1 - Família Sequeira</vt:lpstr>
      <vt:lpstr>Casos de Família – Plano de Cuidados Caso 2 - Família Baeta</vt:lpstr>
      <vt:lpstr>Casos de Família – Plano de Cuidados Caso 3 - Família Soares</vt:lpstr>
      <vt:lpstr>Plano de Visita Domiciliária  (VD) - Caso 1 - Família Sequeira Família – Américo,47 anos; Ana, 45 anos; Carlos, 19 anos; João 11 anos; Sílvio, 79 anos.  Endereço – Rua da Fonte (3ª casa à direita a seguir à igreja) Motivo da V.D. –Preparação de Ana para o papel de cuidadora de Silvio (pai) Tipo de VD – Educativa Data – 17/04/2014              Hora – 15:30</vt:lpstr>
      <vt:lpstr>Plano de Visita Domiciliária  (VD) - Caso 2 - Família Baeta Família – Augusto Baeta 79 anos, Madalena Baeta, 76 anos Endereço – xxx Motivo da V.D. –Prestação de cuidados ao Sr. Baeta Tipo de VD – Assistencial Data –    xxx                     Hora –xxx</vt:lpstr>
      <vt:lpstr>Plano de Visita Domiciliária  (VD) - Caso 3 - Família Soares Família – Júlio de 22 anos, Dora, 18 anos; Inês com 15 dias Endereço – Rua da Figueira, nº 7 . Taveiro Motivo da V.D. –Colheita de dados para avaliação familiar Tipo de VD – Investigação Data –    xxx                     Hora –xxx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Casos de Família – Plano de Cuidados Caso 1 - Família Sequeira</dc:title>
  <dc:creator>Mª Alegria</dc:creator>
  <cp:lastModifiedBy>asus</cp:lastModifiedBy>
  <cp:revision>27</cp:revision>
  <dcterms:created xsi:type="dcterms:W3CDTF">2015-12-16T16:06:34Z</dcterms:created>
  <dcterms:modified xsi:type="dcterms:W3CDTF">2015-12-19T22:43:03Z</dcterms:modified>
</cp:coreProperties>
</file>