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45373" y="2145792"/>
            <a:ext cx="8915399" cy="1180741"/>
          </a:xfrm>
        </p:spPr>
        <p:txBody>
          <a:bodyPr>
            <a:normAutofit fontScale="90000"/>
          </a:bodyPr>
          <a:lstStyle/>
          <a:p>
            <a:r>
              <a:rPr lang="pt-PT" sz="3600" dirty="0" smtClean="0"/>
              <a:t>ESTUDO DE CASO DA PESSOA NA COMUNIDADE</a:t>
            </a:r>
            <a:endParaRPr lang="pt-PT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3" y="4242816"/>
            <a:ext cx="4701603" cy="2011679"/>
          </a:xfrm>
        </p:spPr>
        <p:txBody>
          <a:bodyPr>
            <a:noAutofit/>
          </a:bodyPr>
          <a:lstStyle/>
          <a:p>
            <a:r>
              <a:rPr lang="pt-P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Trabalho realizado por:</a:t>
            </a:r>
          </a:p>
          <a:p>
            <a:r>
              <a:rPr lang="pt-P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Patrícia </a:t>
            </a:r>
            <a:r>
              <a:rPr lang="pt-P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Raquel Dias </a:t>
            </a:r>
            <a:r>
              <a:rPr lang="pt-P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Xavier</a:t>
            </a:r>
            <a:endParaRPr lang="pt-P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Rute Marisa Canas dos Santos Silva  	</a:t>
            </a:r>
            <a:endParaRPr lang="pt-P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Professora: Anabela Salgueiro</a:t>
            </a:r>
            <a:endParaRPr lang="pt-P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33344" y="268224"/>
            <a:ext cx="6876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/>
              <a:t>ESCOLA SUPERIOR DE ENFERMAGEM DE COIMBRA</a:t>
            </a:r>
          </a:p>
          <a:p>
            <a:r>
              <a:rPr lang="pt-PT"/>
              <a:t>CURSO DE LICENCIATURA EM ENFERMAGEM</a:t>
            </a:r>
          </a:p>
          <a:p>
            <a:r>
              <a:rPr lang="pt-PT"/>
              <a:t>Ano Letivo 2015/2016	2º Ano – 4º Semestre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1534" t="4787" r="21359" b="23476"/>
          <a:stretch/>
        </p:blipFill>
        <p:spPr>
          <a:xfrm>
            <a:off x="2218944" y="268224"/>
            <a:ext cx="906717" cy="7802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5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485" y="233966"/>
            <a:ext cx="8911687" cy="692626"/>
          </a:xfrm>
        </p:spPr>
        <p:txBody>
          <a:bodyPr>
            <a:normAutofit fontScale="90000"/>
          </a:bodyPr>
          <a:lstStyle/>
          <a:p>
            <a:r>
              <a:rPr lang="pt-PT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CONDIÇÕES SÓCIO ECONÓMICAS E AMBIENTAIS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99615" y="926592"/>
            <a:ext cx="10472929" cy="57180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D. M.J. reside com o seu marido numa casa arrendada, que possui péssimas condições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habitáveis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composta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um: um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quarto, duas cozinhas, duas casas de banho, saneamento básico, água canalizada, gás butano e eletricidade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pt-PT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63" y="2792055"/>
            <a:ext cx="2490147" cy="302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95" y="3206496"/>
            <a:ext cx="2438401" cy="300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54" y="2730258"/>
            <a:ext cx="2404872" cy="320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2194559" y="6315456"/>
            <a:ext cx="223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Fig.1 - Cozinha</a:t>
            </a:r>
            <a:endParaRPr lang="pt-P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95328" y="5998309"/>
            <a:ext cx="2204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Fig.2 – Parede do quarto</a:t>
            </a:r>
            <a:endParaRPr lang="pt-P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510942" y="5961513"/>
            <a:ext cx="226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Fig.3 – Teto do quarto</a:t>
            </a:r>
            <a:endParaRPr lang="pt-P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1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7391"/>
            <a:ext cx="3461755" cy="237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12" y="3012606"/>
            <a:ext cx="2908942" cy="3347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59" y="41559"/>
            <a:ext cx="2376678" cy="316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42" y="1706499"/>
            <a:ext cx="2784336" cy="371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69" y="3377650"/>
            <a:ext cx="2437638" cy="3250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3645408" y="548640"/>
            <a:ext cx="1743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Fig.4 - Pátio</a:t>
            </a:r>
            <a:endParaRPr lang="pt-P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522208" y="245144"/>
            <a:ext cx="2243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Fig.5 - Pátio</a:t>
            </a:r>
            <a:endParaRPr lang="pt-P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74292" y="6427779"/>
            <a:ext cx="1901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Fig.6 - Quintal</a:t>
            </a:r>
            <a:endParaRPr lang="pt-P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253859" y="5919948"/>
            <a:ext cx="219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Fig.7 – Parede do quarto</a:t>
            </a:r>
            <a:endParaRPr lang="pt-P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376910" y="5519838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Fig.8 - WC</a:t>
            </a:r>
            <a:endParaRPr lang="pt-P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6608" y="280416"/>
            <a:ext cx="9688004" cy="792480"/>
          </a:xfrm>
        </p:spPr>
        <p:txBody>
          <a:bodyPr>
            <a:noAutofit/>
          </a:bodyPr>
          <a:lstStyle/>
          <a:p>
            <a:r>
              <a:rPr lang="pt-P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 segundo as Necessidades Humanas Fundamentais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784" y="1926336"/>
            <a:ext cx="3840480" cy="4931664"/>
          </a:xfrm>
        </p:spPr>
        <p:txBody>
          <a:bodyPr>
            <a:normAutofit fontScale="70000" lnSpcReduction="20000"/>
          </a:bodyPr>
          <a:lstStyle/>
          <a:p>
            <a:pPr marL="285750" indent="-285750" algn="just">
              <a:lnSpc>
                <a:spcPct val="160000"/>
              </a:lnSpc>
              <a:buFont typeface="Arial" charset="0"/>
              <a:buChar char="•"/>
            </a:pPr>
            <a:r>
              <a:rPr lang="pt-PT" sz="2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pt-PT" sz="26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18 ciclos por minuto;</a:t>
            </a:r>
          </a:p>
          <a:p>
            <a:pPr marL="285750" indent="-285750" algn="just">
              <a:lnSpc>
                <a:spcPct val="160000"/>
              </a:lnSpc>
              <a:buFont typeface="Arial" charset="0"/>
              <a:buChar char="•"/>
            </a:pPr>
            <a:endParaRPr lang="pt-PT" sz="26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60000"/>
              </a:lnSpc>
              <a:buFont typeface="Arial" charset="0"/>
              <a:buChar char="•"/>
            </a:pPr>
            <a:r>
              <a:rPr lang="pt-PT" sz="26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Pele e mucosas rosadas;</a:t>
            </a:r>
          </a:p>
          <a:p>
            <a:pPr marL="285750" indent="-285750" algn="just">
              <a:lnSpc>
                <a:spcPct val="160000"/>
              </a:lnSpc>
              <a:buFont typeface="Arial" charset="0"/>
              <a:buChar char="•"/>
            </a:pPr>
            <a:endParaRPr lang="pt-PT" sz="26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60000"/>
              </a:lnSpc>
              <a:buFont typeface="Arial" charset="0"/>
              <a:buChar char="•"/>
            </a:pPr>
            <a:r>
              <a:rPr lang="pt-PT" sz="26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Nunca foi fumadora;</a:t>
            </a:r>
          </a:p>
          <a:p>
            <a:pPr marL="285750" indent="-285750" algn="just">
              <a:lnSpc>
                <a:spcPct val="160000"/>
              </a:lnSpc>
              <a:buFont typeface="Arial" charset="0"/>
              <a:buChar char="•"/>
            </a:pPr>
            <a:endParaRPr lang="pt-PT" sz="26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60000"/>
              </a:lnSpc>
              <a:buFont typeface="Arial" charset="0"/>
              <a:buChar char="•"/>
            </a:pPr>
            <a:r>
              <a:rPr lang="pt-PT" sz="26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Reflexo da tosse presente e sem </a:t>
            </a:r>
            <a:r>
              <a:rPr lang="pt-PT" sz="2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expetoração;</a:t>
            </a:r>
            <a:r>
              <a:rPr lang="pt-PT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pt-PT" dirty="0">
                <a:latin typeface="Arial" charset="0"/>
                <a:ea typeface="Arial" charset="0"/>
                <a:cs typeface="Arial" charset="0"/>
              </a:rPr>
            </a:br>
            <a:endParaRPr lang="pt-PT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PT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pt-PT" dirty="0">
                <a:latin typeface="Arial" charset="0"/>
                <a:ea typeface="Arial" charset="0"/>
                <a:cs typeface="Arial" charset="0"/>
              </a:rPr>
            </a:br>
            <a:endParaRPr lang="pt-PT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5" name="Chaveta à Direita 3"/>
          <p:cNvSpPr/>
          <p:nvPr/>
        </p:nvSpPr>
        <p:spPr>
          <a:xfrm>
            <a:off x="5254753" y="1926336"/>
            <a:ext cx="1232798" cy="43237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7046975" y="3412557"/>
            <a:ext cx="432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Independente na satisfação desta </a:t>
            </a:r>
            <a:r>
              <a:rPr lang="pt-PT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necessidade</a:t>
            </a:r>
            <a:endParaRPr lang="pt-PT" sz="2800" b="1" dirty="0">
              <a:solidFill>
                <a:schemeClr val="accent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16608" y="1072896"/>
            <a:ext cx="587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de Respirar</a:t>
            </a:r>
            <a:endParaRPr lang="pt-PT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relajacionsinestres.com/wp-content/uploads/2013/03/como-respirar-mej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16" y="956654"/>
            <a:ext cx="3868790" cy="2002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1" y="341376"/>
            <a:ext cx="5852160" cy="76809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de Comer e Beber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28801" y="1456944"/>
            <a:ext cx="3194304" cy="5401056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pt-PT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Ingestão de carne ou peixe de 3 a quatro vezes por semana;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endParaRPr lang="pt-PT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pt-PT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Ingestão de água menos de um litro;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endParaRPr lang="pt-PT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pt-PT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IMC de 32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  <a:p>
            <a:pPr marL="0" indent="0">
              <a:lnSpc>
                <a:spcPct val="150000"/>
              </a:lnSpc>
              <a:buNone/>
            </a:pPr>
            <a:r>
              <a:rPr lang="pt-PT" dirty="0"/>
              <a:t/>
            </a:r>
            <a:br>
              <a:rPr lang="pt-PT" dirty="0"/>
            </a:b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Chaveta à Direita 3"/>
          <p:cNvSpPr/>
          <p:nvPr/>
        </p:nvSpPr>
        <p:spPr>
          <a:xfrm>
            <a:off x="5425440" y="1267969"/>
            <a:ext cx="1423788" cy="38892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7105258" y="2526115"/>
            <a:ext cx="4403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Dependente na satisfação desta </a:t>
            </a:r>
            <a:r>
              <a:rPr lang="pt-PT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necessidade</a:t>
            </a:r>
            <a:endParaRPr lang="pt-PT" sz="2800" b="1" dirty="0">
              <a:solidFill>
                <a:schemeClr val="accent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4.bp.blogspot.com/-lZPT-Ppacxo/Uh_v7d3rcuI/AAAAAAAAALg/HX8mjJdeY_U/s1600/suco+de+fru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96" y="111789"/>
            <a:ext cx="3104896" cy="1995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1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7293" y="380270"/>
            <a:ext cx="8911687" cy="79016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de Eliminar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27293" y="1432560"/>
            <a:ext cx="3486912" cy="542544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Em </a:t>
            </a:r>
            <a:r>
              <a:rPr lang="pt-PT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média </a:t>
            </a:r>
            <a:r>
              <a:rPr lang="pt-PT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5 micções diárias sem dor nem ardor;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endParaRPr lang="pt-PT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Os hábitos de eliminação intestinal são diários com fezes de caraterísticas moldadas e castanhas;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endParaRPr lang="pt-PT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Encontra-se na menopausa. </a:t>
            </a:r>
          </a:p>
          <a:p>
            <a:pPr marL="0" indent="0">
              <a:buNone/>
            </a:pP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haveta à Direita 3"/>
          <p:cNvSpPr/>
          <p:nvPr/>
        </p:nvSpPr>
        <p:spPr>
          <a:xfrm>
            <a:off x="5866731" y="1548384"/>
            <a:ext cx="1628078" cy="42461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7632192" y="3194420"/>
            <a:ext cx="447446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Independente na satisfação desta </a:t>
            </a:r>
            <a:r>
              <a:rPr lang="pt-PT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necessidade</a:t>
            </a:r>
            <a:endParaRPr lang="pt-PT" sz="2800" b="1" dirty="0">
              <a:solidFill>
                <a:schemeClr val="accent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4.bp.blogspot.com/_Lv-ej9Sn8iI/S3rF9tQt7gI/AAAAAAAAAR0/g0c17H-CtE8/s400/su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21" y="266096"/>
            <a:ext cx="3086481" cy="2052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0173" y="270542"/>
            <a:ext cx="8911687" cy="128089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de 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Movimentar-se 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M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 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Postura Correta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47386" y="2452826"/>
            <a:ext cx="4315968" cy="220675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Apresenta uma marcha </a:t>
            </a:r>
            <a:r>
              <a:rPr lang="pt-PT" sz="20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equilibrada, </a:t>
            </a:r>
            <a:r>
              <a:rPr lang="pt-PT" sz="20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rítmica e sincronizada.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Chaveta à Direita 4"/>
          <p:cNvSpPr/>
          <p:nvPr/>
        </p:nvSpPr>
        <p:spPr>
          <a:xfrm>
            <a:off x="5463354" y="1551432"/>
            <a:ext cx="1092820" cy="30554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7046976" y="2602095"/>
            <a:ext cx="432816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Independente na satisfação desta necessidade </a:t>
            </a:r>
            <a:endParaRPr lang="pt-PT" sz="2800" b="1" dirty="0">
              <a:solidFill>
                <a:schemeClr val="accent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ua-corrida-com-br.s3.amazonaws.com/wp-content/uploads/2016/01/postura-361-320x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92" y="4491863"/>
            <a:ext cx="2822035" cy="196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0033" y="282734"/>
            <a:ext cx="6035040" cy="75358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de Dormir e Repousar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42480" y="2328672"/>
            <a:ext cx="4084320" cy="184099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Apresenta um padrão de sono irregular que não se </a:t>
            </a:r>
            <a:r>
              <a:rPr lang="pt-PT" sz="20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revela reparador;</a:t>
            </a:r>
            <a:endParaRPr lang="pt-PT" sz="20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Chaveta à Direita 3"/>
          <p:cNvSpPr/>
          <p:nvPr/>
        </p:nvSpPr>
        <p:spPr>
          <a:xfrm>
            <a:off x="5226800" y="1777889"/>
            <a:ext cx="1003609" cy="30554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7303008" y="2328672"/>
            <a:ext cx="3218688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Independente na satisfação desta necessidade </a:t>
            </a:r>
            <a:endParaRPr lang="pt-PT" sz="2800" b="1" dirty="0">
              <a:solidFill>
                <a:schemeClr val="accent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cdn.doutissima.com.br/wp-content/uploads/2014/02/f_1376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559" y="160814"/>
            <a:ext cx="3090672" cy="2060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7021" y="368078"/>
            <a:ext cx="8911687" cy="58289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de Vestir e Despir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37021" y="2157984"/>
            <a:ext cx="3340608" cy="257251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Veste-se de modo a garantir liberdade de  movimentos e de acordo com o clima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Chaveta à Direita 3"/>
          <p:cNvSpPr/>
          <p:nvPr/>
        </p:nvSpPr>
        <p:spPr>
          <a:xfrm>
            <a:off x="5441507" y="1893031"/>
            <a:ext cx="936701" cy="26316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7071360" y="2231941"/>
            <a:ext cx="3157728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Independente na satisfação desta necessidade </a:t>
            </a:r>
            <a:endParaRPr lang="pt-PT" sz="2800" b="1" dirty="0">
              <a:solidFill>
                <a:schemeClr val="accent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muitochique.com/wp-content/uploads/2013/04/jeans-cintura-alta-600x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891" y="157924"/>
            <a:ext cx="3030393" cy="2000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1953" y="243840"/>
            <a:ext cx="9387839" cy="97536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ecessidade de Manter a Temperatura 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orporal dentro dos limites normais </a:t>
            </a:r>
            <a:endParaRPr lang="pt-PT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74069" y="2706624"/>
            <a:ext cx="3701860" cy="207264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20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Temperatura habitual de 36ºC;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endParaRPr lang="pt-PT" sz="20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PT" sz="20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Sem episódios febris recentes.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Chaveta à Direita 3"/>
          <p:cNvSpPr/>
          <p:nvPr/>
        </p:nvSpPr>
        <p:spPr>
          <a:xfrm>
            <a:off x="5833129" y="2182368"/>
            <a:ext cx="579863" cy="25968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7242048" y="2503882"/>
            <a:ext cx="3450336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Independente na satisfação desta necessidade </a:t>
            </a:r>
            <a:endParaRPr lang="pt-PT" sz="2800" b="1" dirty="0">
              <a:solidFill>
                <a:schemeClr val="accent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previews.123rf.com/images/aleshin/aleshin1508/aleshin150800001/43885633-Dos-term-metros-alta-y-baja-temperatura-Sol-y-copo-de-nieve-con-una-sonrisa-Vector-imagen--Foto-de-arch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460" y="4373880"/>
            <a:ext cx="3558540" cy="2484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325" y="221774"/>
            <a:ext cx="8911687" cy="1082770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PT" sz="3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PT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ecessidade de estar limpo e cuidado, e proteger os tegumentos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83325" y="1432560"/>
            <a:ext cx="3706368" cy="54254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uidados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higiene duas vezes por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igiene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cabelo realizada uma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 por semana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uidados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higiene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vez por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igiene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orelhas três vezes por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 hidratada;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estado do leito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ungueal.</a:t>
            </a: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haveta à Direita 3"/>
          <p:cNvSpPr/>
          <p:nvPr/>
        </p:nvSpPr>
        <p:spPr>
          <a:xfrm>
            <a:off x="6439168" y="1432560"/>
            <a:ext cx="579863" cy="52486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7644384" y="2779776"/>
            <a:ext cx="3250628" cy="2092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Dependente na satisfação desta necessidade</a:t>
            </a:r>
            <a:endParaRPr lang="pt-PT" sz="2800" b="1" dirty="0">
              <a:solidFill>
                <a:schemeClr val="accent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finaerica.com/wp-content/uploads/2015/09/ban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484" y="4841383"/>
            <a:ext cx="2838516" cy="2016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3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0173" y="465614"/>
            <a:ext cx="2966627" cy="473170"/>
          </a:xfrm>
        </p:spPr>
        <p:txBody>
          <a:bodyPr>
            <a:normAutofit fontScale="90000"/>
          </a:bodyPr>
          <a:lstStyle/>
          <a:p>
            <a:r>
              <a:rPr lang="pt-PT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70304" y="1097280"/>
            <a:ext cx="10314432" cy="492556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escolha da pessoa para este estudo teve em conta vários aspetos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ser uma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pessoa colaborante, comunicativa, acessível, padecer de algumas patologias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ambiente em que vive ser interessante, do ponto de vista do estudo.</a:t>
            </a: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participação foi de caráter voluntário e ausente de qualquer tipo de prejuízos pessoais. </a:t>
            </a:r>
            <a:endParaRPr lang="pt-P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esenvolver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capacidade de observação, comunicação, de estabelecer uma relação de confiança com a pessoa, de colher dados, respeitando os princípios éticos e deontológicos do enfermeiro, caracterizar as Necessidades Humanas Fundamentais da pessoa em estudo, assim como realizar diagnósticos de enfermagem e selecionar intervenções adequadas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esquisa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bibliográfica em bases de dados, a entrevista, a observação e a aplicação de escalas para uma recolha de informação mais objetiva.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4141" y="292608"/>
            <a:ext cx="8911687" cy="768096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PT" sz="3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PT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ecessidade de Evitar </a:t>
            </a:r>
            <a:r>
              <a:rPr lang="pt-PT" sz="3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PT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erigos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62912" y="1060704"/>
            <a:ext cx="3925824" cy="57972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onsciente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orientada no tempo e no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espaço;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Regularmente não procura cuidados de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 o boletim individual de saúde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atualizado;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pratica uma adesão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terapêutica;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 baixo risco de queda (escala de </a:t>
            </a:r>
            <a:r>
              <a:rPr lang="pt-P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Moorse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Não realiza rastreios por opção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própria.</a:t>
            </a: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haveta à Direita 3"/>
          <p:cNvSpPr/>
          <p:nvPr/>
        </p:nvSpPr>
        <p:spPr>
          <a:xfrm>
            <a:off x="6364224" y="1060704"/>
            <a:ext cx="654807" cy="56448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7849879" y="2572512"/>
            <a:ext cx="3169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Dependente na satisfação desta necessidade</a:t>
            </a:r>
          </a:p>
          <a:p>
            <a:endParaRPr lang="pt-PT" dirty="0"/>
          </a:p>
        </p:txBody>
      </p:sp>
      <p:pic>
        <p:nvPicPr>
          <p:cNvPr id="9218" name="Picture 2" descr="http://negocios.maiadigital.pt/hst/sinalizacao_seguranca/perigo/sinais_perigo/image.02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195" y="134112"/>
            <a:ext cx="2270633" cy="2327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6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1677" y="477806"/>
            <a:ext cx="7136291" cy="802354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PT" sz="3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PT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ecessidade de Comunicar com os Outros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41120" y="1280160"/>
            <a:ext cx="5108447" cy="557784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adrão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com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alterações,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usufruindo de dispositivo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ótico;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apresenta alterações de acuidade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auditiva;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ão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 próteses auditivas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iscurso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coerente, em tom de voz adequado, pausado por vezes demorado e com linguagem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precisa;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apaz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expressar sentimentos, emoções e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opiniões;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Menciona não ter muitos laços de amizades.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haveta à Direita 3"/>
          <p:cNvSpPr/>
          <p:nvPr/>
        </p:nvSpPr>
        <p:spPr>
          <a:xfrm>
            <a:off x="6874560" y="1280160"/>
            <a:ext cx="654807" cy="54620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7954360" y="2962656"/>
            <a:ext cx="2987040" cy="209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Dependente na satisfação desta necessidade</a:t>
            </a:r>
            <a:endParaRPr lang="pt-PT" sz="2800" b="1" dirty="0">
              <a:solidFill>
                <a:schemeClr val="accent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blogpsicologando.files.wordpress.com/2013/06/7_p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968" y="516700"/>
            <a:ext cx="2996453" cy="2037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6749" y="343694"/>
            <a:ext cx="8911687" cy="912082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PT" sz="3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PT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ecessidade de Agir segundo as suas Crenças e Valores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048257" y="1784029"/>
            <a:ext cx="3998976" cy="445427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atólica praticante;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Menciona possuir fé;</a:t>
            </a:r>
          </a:p>
          <a:p>
            <a:pPr lvl="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alores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importantes: o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respeito, a sinceridade, o amor pelo próximo e a boa educação </a:t>
            </a:r>
            <a:endParaRPr lang="pt-P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repugnantes: a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falsidade e a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arrogância.</a:t>
            </a: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haveta à Direita 3"/>
          <p:cNvSpPr/>
          <p:nvPr/>
        </p:nvSpPr>
        <p:spPr>
          <a:xfrm>
            <a:off x="6561088" y="1784029"/>
            <a:ext cx="654807" cy="4011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7729750" y="2596896"/>
            <a:ext cx="3218666" cy="207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Independente na satisfação desta necessidade </a:t>
            </a:r>
            <a:endParaRPr lang="pt-PT" sz="2800" b="1" dirty="0">
              <a:solidFill>
                <a:schemeClr val="accent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lh6.ggpht.com/-_tzJyK5BVVI/Tv8_O0avVVI/AAAAAAAAH5I/g2OIVkXzmD0/vacca_tamtam4_thumb%25255B3%2525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388" y="4781181"/>
            <a:ext cx="3297612" cy="2028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5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869" y="453422"/>
            <a:ext cx="8911687" cy="65605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ecessidade de Ocupar-se com vista a Realizar-se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PT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63869" y="2182368"/>
            <a:ext cx="4244995" cy="366979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obbies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alimentar os seus gatos e pássaros, costurar e ver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televisão;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ler e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escrever;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ão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feliz, desanimada, triste com a vida e sem objetivos futuros. </a:t>
            </a:r>
          </a:p>
          <a:p>
            <a:pPr marL="0" indent="0">
              <a:buNone/>
            </a:pP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haveta à Direita 3"/>
          <p:cNvSpPr/>
          <p:nvPr/>
        </p:nvSpPr>
        <p:spPr>
          <a:xfrm>
            <a:off x="6561088" y="2182367"/>
            <a:ext cx="654807" cy="32186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7768119" y="2718816"/>
            <a:ext cx="3523488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Dependente na satisfação desta necessidade</a:t>
            </a:r>
            <a:endParaRPr lang="pt-PT" sz="2800" b="1" dirty="0">
              <a:solidFill>
                <a:schemeClr val="accent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noticias.universia.com.br/net/images/empleo/v/ve/vej/veja-como-o-seu-hobbie-pode-ajuda-lo-a-conseguir-um-empre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80" y="4923472"/>
            <a:ext cx="3238500" cy="1857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6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8669" y="502190"/>
            <a:ext cx="4807619" cy="777970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PT" sz="3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PT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ecessidade de se Divertir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65376" y="1975104"/>
            <a:ext cx="3889248" cy="30358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uidar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seus animais e da sua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horta;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ão realiza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passeios ou saídas com o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marido, devido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falta de vontade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deste;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Chaveta à Direita 3"/>
          <p:cNvSpPr/>
          <p:nvPr/>
        </p:nvSpPr>
        <p:spPr>
          <a:xfrm>
            <a:off x="6426976" y="1792223"/>
            <a:ext cx="654807" cy="32186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7741920" y="2426208"/>
            <a:ext cx="3243072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Dependente na satisfação desta necessidade</a:t>
            </a:r>
            <a:endParaRPr lang="pt-PT" sz="2800" b="1" dirty="0">
              <a:solidFill>
                <a:schemeClr val="accent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data:image/jpeg;base64,/9j/4AAQSkZJRgABAQAAAQABAAD/2wCEAAkGBxMSEhUSExIWFhUXFRcXFhUWFRcYFhgVGBcYFxgdFRUYHSggGBolHRgVITEhJSkrLi4uFx8zODMtNygtLi0BCgoKDg0OGhAQGi0lHyYtLS0tNS0tLy0tLS0tLS0tLS0tLS0tLS0tLS0tKystLS0tLS0tLS0tLS0tLS0tLS0tLf/AABEIALwBDAMBIgACEQEDEQH/xAAcAAABBQEBAQAAAAAAAAAAAAAAAgMEBQYBBwj/xAA/EAACAQIEAwUGAwYFBQEBAAABAhEAAwQSITEFQVEGEyJhgQcycZGhsSNSwRRCYtHh8DNygpLCJENTsvGiFf/EABkBAAMBAQEAAAAAAAAAAAAAAAABAgMEBf/EACoRAAICAQMDAwQCAwAAAAAAAAABAhEhAxIxBEFRE2FxFCKB8JGhMkJS/9oADAMBAAIRAxEAPwD1xEp9VoRKcqmxJCIoyUuilYCMldyUqiiwoTkoy0qilY6ACiiuEUAEV2iKKBBRXCwmJ1MwOekTHzHzrtAUciuEUquUxUJiiKVRQKhEVyKcIrkU7AbIrhWnCK5FOxDRFV/FuK2sMhe64GkgTqfh8t6tCKwXtU4el4YRX1BvhYmB4igkxvHQ6U7HGNui/wCz2MvX7ff3AqI4m0gGpTk5J113A00M8xFoRTpUDQbbD4VxUnaqsh5eBnLT1izrJ23pTJAnnTBunrRbfA6rk7ibkmopNOk029NCbI90ammytS1TrTLrWqZm0RyKes2ZG8VwrXVNNgjQ0UwLhpYuVx7Tp3DlFIVqC9FBYuiuA12kMKKKKACiiigAooooAymBF7/+kRceQqXgsbd27q6CNpAyrPPIK1dUHEXy8Qw/LMjA+fv/ANKv6y07yn5NtavtaXYKj4rG27eXO4XM4QT+YgkA9NBOtSKwXtIw13PaNuStxgCBuLyaIfgQ8H/KK1M4q3RvaKIjSigkKKKDQFHK5FUfCeK3MRibyiEtWIUoQDcdzmElpIVRBgDU6a8qvHcASSABzO1MTjRyvPu390vjsDYH/ltN/uvCfotb+zdVwGRgwOxUgjXXcV41YW5iOP8AgdwBiDclirfh2m1AA2UhSo10zAkb1MpVgvSjdvwj2NqdTakxTlW2ZxQzfFRGFS7xqOy1USZDMUpbU0/bsU8Eim5AkRHsQKiMtWV5qhuKuDJkiPlpBWnyKQVrSyCxWnAKQtOCudmp2K6BQKWBU2MFFdooqSkFFFFAwooooAS7gAkmAAST0A1NJw99XUMpkHY/WmuJ4c3bN22Il7bqJmJZSBMaxJqi7DXLgS7Yugh7LqsGCQpQQJG400PQ0ryUlixvtg3d38Hd5C4QT5ZlP2zVqjWa7e2c1hD+W6PqrD+VXeExYNlLrMACisWJAA01k8udRHEmaSzpxfyiVWW7WLmxWAXpdZo+Btx+v1q+wXE7N7/Duq2+gOukTpvzHzqjx65+J2ByRZ+Su33IpyeMEwTTyaeiiirMwooooAxnZm9k4ji7Z/7ksPijk/Zz8qZ9qvEALC4UatdOYrMfhqRJ3HPzqh7X3LuE4p+0jNl0a2P3TKhSCfMlx5adaa9pOPt4hsNeS4ADZZspK6Sx3G5O+3SsnPDOqOncovyYvsf2qu8Pxj2lLNZuKy93mmHyEqyZtvFWr9k+DS5xC5d8Z7qw0FidHdlWD5xn+s8qxRw1s5LjBwRqCdt9YjpM6ztXqvsawxNm/iGWC7qoPUKuY/V/7iojLdJF6kPThL3PQwKVRRXQcNDLLXMsU/SHFUmJoA+lJL1yK4adCsbuUwwp9qZarRDGiKQRTppFaIlk0Uta6UoArGzQUKWKQKWtQM7RQKKRaCiiigAooooAKz+GbJxK6v8A5LKN6rA+01oKzeNEcTskazZIPl/ib1MuxcM38EztYB+zNJ2ZTr1mP1rKYjFtcw9mz4lClsxB0InQHqdTv0rW9qUBw7A/mSPjPL0ms/gcICAK5te7/B2dLW3Pkh8LTu79txIAaDl0ldyCOkfY1fdnkNzEXb53iB/qP6BYqFfwMHrFW/BUZCF/ddS/noY/l86NFPAuoks0XVFFFdZwhSUcGYIMGDHWusJ0n5HUfCqXsxbZRfztLd+wPQQBqBsJmflSsaWLIftB4OMRhpyzcRgU1j3vCR9RHmBXkl4KbuZAMoBh2PJYAMb7AaaV6dhMQ1y7iMMxkFLmTWYe24Ok67jnOw8686xC93OxYpEkwi6bA8/j5Vx9TVpnp9KmlT/bIN5cwChwfwyMrAAaxMbedek9n0bCcOwroSA+IRn10yXJtgHy0t15xjWcqT4G/DA02DHbbltXqXFmX9j4bYUeG7dwawd8ihXJ+YX51Wjy3+8kdS8JfvBszRRRXWecFJalUk0yWININOGkGqRI2abNOkUg1aJY0RSStOkUkiqTETBXYoiuxWJoEUoUCu0hpBRRRSKCiiigAqDxziP7Nh7t8rm7tGbLtJA0E8hNTqj8Qwa3rVyy/uXEZGjeGEGPPWgEYzsb2uxWIxHd37dsK2bLkBkEDMDMmV0I16irPAP3vEXcahEYD0Cp9ya8+webDY1razmS66Fp/dghiByBXX1r0rszZGa4/OFWfLU1nG5LPY3mlF47okdpz+CB1cfIAn9KqMHI2qx7UH/DHm3/ABH6mmOHpPxqZpN5CDajgl4fC5jJ1mrB0ykEDRUIFO2LYApZFXGNIzcrY1fvZUL+U0rD3Myq3UA/MVD4licq5QAZBBnp5VJwDTbQ/wAI+mlNPImsWVnDcYxxV6yYOTKWI5Ag5dOrTPoa7hbuTG3bZ2uot1fioyt/P0pzCsP2y8BztoT5lQB+pqNxw5MThLn8TIfg2Uf8qV4surdexScSTuuId8NF722rch+ImVjPnrXnWMxk3LyQr2e8IGUDULAJBGhkgkHzra9sMVmS9mMZnAka6IxX/wBQ1YDBrCwdPEZH8ulceu/uo79BPZf4Gb4WGjVSQq6GddIfpqefSvTeE3lxGL4cg92zgkvZd4Y2wvi85ZPlXnOI4illYIkn93n69BXofses57d7EwRJW0J1ICSxEn/MmtaaCMupkj0Siiius4ArhrtFAmhBpBFOEUkiqRI0RSSKdIpMVVioaIrmWniK5FOyaJArtJBpVZmoUUUUhhRRRQAUUUUAFVXaHiRsW5X3jMVa1leLBcTjP2eSciguBoAuhJzdfENKLoaVma75Hdy3vAeJojwzpqPOdP5Vpux+MVvCpkaj4RqPvWNv2jYvXLRJZlcqFB2Ue7tygj51oOyXeJcBcZQSNCAN5Bn0P0pxdlSWCx7S4xWvLbze6NR0Y9fOIp/hY20rI3MYLt97n5nJmfPTfyitBwy/oNa5m7ZvVRo2C7V2ouGxAjWnrlzQkcq3TwcxW8TaTAjprp9aTYx62LTZpOR8oA3ObUb7czUHH3ZJqgx+KOUr1IJ9Aw/5VlKW3JtGO5Uy6TitpMSb7Pltvb0JBGsxB+R120p/txbzWEZdYcEEdGU7EelZjjl4XRmmR4IgcgoER861IUtw1c24tqR18LCPWKycnKEo+xrtUZRl+DG8YNx8OwDGXDBiAATLZj5dKxnGsQwIAGQLbtS2pOXIozEn9Otb7AoLgK9NfTY/DlWB7RgDEXBAhTkA/hUBR9qx0nv01J/H8Gk/tk4mdS0G1LaHz1r1n2McaWLmCJ1BN21PNYCuPTwn4E9K8rFsk1M4Zi3wt+1iEnNbcN/mA95TPIrI9a7dKjl1D6YoqPw/GJetW71sylxFdT/CwBEjkdakVoYhRRRQByuEUquUxMQRSTThFJNMkQaSaWa5TEOrSqRNAepKF0VwGu0igooooAKKKKAOisl2IHeXcZiG95r5T4Kuo9IZR/prS43GW7KG7dcIi7s23w8z5DWvHuMdq71lLy4Xw2b917huR+IFcAAD8oyjffXlUy5RpBWnRqOKY/DJir2Vla6WJIUrm5AgEkLOmsGfKq3i/Fn7ojusgbwglwTrvpHSa80w5zGQPSrTDaACP7+NYym0zWMFRoMFe860GDxVZPhyPccW7aFmOyrqTFWil7blLilGG6toRWd9y+cG6bHQqHqoPyEfcVOsYnNZuN0yj61ibWMBHiOw0+c/qauuF40HDYgE+6bbfNoP2HzrWM7ZlLTpHMZfqkxl0EaHUTPr1ruJx5O2nnOtM4y6CgOkgCSCOvXn/WobtmkI0Rr1w5As+f0ra9m+Jm/hbloqAbVrKCNQRlIEjqCtYUtKip/Zm8qG+GeM1h0A11ZtBtt1oTQSTY9wvFZXgqcuUktygQSPMkBq894zdZ3ZzuzFj6mrLAuyuyAwNSQNpVWG/TU1V8SEaHcTp51jpw9OOwqWpv1GVovOAToPPz50oGVmZPXr/Slthk8LRMgSTyb+VPPYDCU36DSfhynyrq0oOrMZ6kHweo+xjtCLth8E5/EskugPOyx5dcrk+jLXpNfL3DOLNhcRbxFk+O2waDpmGzI2+jCQfj1r6K7MdorOOsi9ZboHQ+9beJysPsedbGDVFvRRRQAUUUUAcrhFKrlAqE5aCtKrhp2FDAalrSEQ06JpiQUpTXQK5FIYqiuCu0hhWb7V9tsJgARcuBr2UlbCyXJg5c0A92CdJNQvafxfFYbCzhiEL5l73dlaJAUbAkBvFyivn3hGBv43ELatBrt640kkknU6vdcyQOrGnQIv+LdpMZxPEAAM7uYt2bYMAcgBygHVj1JJrfcJ9nOIu27KYlzZARS3dkG4GjVSwOUTJHMR9Nj2I7H2eHWcqw95gO9vRqxgaL+VBGg9TrWlFQ4p8lqbjwec9oOy/CuHYYs9lmcytubtzOzx1BAUDcmK8wS+SY3JPLmaufaT2l/a8UwX/Csk27f8Wvib1I08gKsezXY1rnD7mOJPeQWsoB+5bJzk9cwDR/lHWKynG8I0g6Vs3Xsx4faTDd4BN1mZbjcxlOir0EEHzJpPtH4bKLiVGqQj+asfCfRjH+qoPss4iCbtnN7wF0D4eF/+FbfieCF609ptnUj4HkfQwauk4URbU7PGrV4nQSd9Bvpqau+AZrlvFIuv4Ib/AGXFb7A1n+EvlxCo3hJbu28i82z/AOxrU+yps128pEg2hP8AuiPqa54cnRN4ZQDEaUoDNaj+L4ee4qBhifEp3GnwI3+1WPD30Ajn/T9axcvuocnSC3bItrO+u+p3Ma1bdnOCd/bxFwe+igJqYkhmOnXRfmfjULE2iZC1qfZ5iFSzeVmGdWNxhEeAKAD5jQ/CRWunTdMmTklaPLOGhyzsNlttmnoxCD1lhUHi97M3oNv4RA+1TsLjcverkB75VtzMZJuo0jr7setV2PtRdddocqI2EEgCk8vBKg1JyY72X4Y2LxFrDAkK9xc5G4RZZyOhyhgPMirz2gdizwwLes4gvbd8ot3Ac6nKzHxL4SsCNRuRvV97GeDfi3sSYy217lBzztDOx9AoH+Y9Kl+27hty6mGdIK94bZnkXEgny8PpFdGlHbA56yea3ez9y7gW4kgkJfNq4oGoUIp7z4ZmCketP+z3tUcDi1uEnubkJeHLKTo/xQ6/DMOde69mOzlvCYJMGQrrkYXfD4bjPPeSDyMka8orwT2hdkn4diiEk2bktaY/lnVSfzLoPMEHnWqwNZVH0sCDqDIOx8uUV2vL/ZL28t3bdrAXyVuouSyx924ijwpPK4BpHMDTXSvUKZIUUUUAFcrppJoACa5NBpNAChQzgb1V9oeMjC2hcKFxmymGAInYid6Twjjtu+sKHBgE94ANAQCSw0o9wLUvBiOf6TrTWPx1uxba7dcJbX3mOwkxr86TZx9pyAt1GOugYH5dd6zPtK4nh1wxsXrwt52QGEFy5l1PgQ6ZvM6b0mwKXH+1MNd7rDIIDx3tzUMBIOVVPMwRrtPOqbiXa3tElvvUw1p7Wp7yzZL6CZkB2IiNyBXm+Jxam4mRWCoQuutxjJ3K7kyIHKYGkV6Jwb2h3cHaFo2Q+VVJGwXMSSSRtqYjnBqc2CZVcL41d4s5uYu+9qxZKi68AZS5hVtLGXMTOpGgBnlW/wCy3HcFhwLWHspas949ssI7xipUB7rHUgz7xP2qN27SwbNl7BsoL9wO0WcxdmRh3mVFOZsoYAnz5xHl/C8czk286qgUkgmB4dSZmc2h25nQa0srgqUr5PpYHpWX9pXHDg8C7po9wiyh2ylwxJHmFVo84rP8D7Rpw3DJcxTO5xBz27dvxFUUBZOZwBoVGUcxWF9q/aG1i8VbFm+XsraTLBOQOzMX0P70FBtsPlSlaBRKfspwZ8bi7dhQSrMGuEfu2QRnJPLTQeZFfTFqyqKEVQFUBQoEAKBAAHSNK8u9g+BuLaxN5reVHZFtsVIL5M2bIx95NR5TPSvTsXiVto1xpyqCTAkwPKmvISfY8WsseG8VicqJejy7hz9sjD5eVe3KwiZERMjaN5B6V4r2/wAWuNu27tpQHAKMAZJEkofQZp+K61sezPFS3CL4Usf2e3dtBzoHC2wQVPMANln+Goi6suStJnm2MxXeXnugkE3GcEGCJYsCCNjsa2Hsmvf9TdXm1on/AGuv86xXDMA9zD38QJy2ntK3SLmfX0IQf6q1PslQnGuwiFstOv5mWIHPb0rmhe9G862MjdqLa2sbiFGwuT/vUP8Adoqx7O4I3LF+4P8Ati23pLFo9AD6VQ9r7n/X4let0/zrfezrDZsJf00clB6IR/yrJRUtZr5FJVDd8FJdUlc0eEkgHqRE/cfOq61xA2Lwf91ke2w6qykfQwfStZwXDDE4G4qiXW4SBzmFkeon6Vh+Lr4Z6EGoncKaN9Nb7TF9iuyrY1+8Y5bKHxNIkuBKgAjaYJ8qzuPt5r5gjW6ROkatvPTWvTuED9j4NcuZoa9nZY1g3PAg+IUA/OvJcS+h6QRFa0oRj5J3OW6+DfeyHi728VfwD7HO4H5btshHHqP/AE863nbjgL43C91bIFxXW5bzEhSwBUhiAYBVm5bxXj3E71zBY7CY+3MXbVq+ejMUyX0PmWDn/WDvXv1m6GVWGzKGE7wRIketdsODhlzYWVIVQTJAAJ6kDU1S9tOzVviGFew8BvetP+S6Acp+BkgjoTV7RVknyjw/hmJt4iCpS5YugkFsuV7byJJ5Su9fUfCuILiLS3VKmQM2UyFaAWWfIn7HnVR2s7NWsQj3Aii+ACLgHiYIDCuY8SwTp8KxHYjjIsYjxMFtspF3UwCB4JH5htI5UrzTKatWes1yomC4tYvf4V5H/wArA7yfnodPI1LmiyThrlV3H+OWsHaN68WCSF8KyZP/AMpns72jsY22blknSAytAdZ2kAnTf5GiwLYmkGuk0iaAMX7Rr7N3dkREZ236wPsajYPiK2LNw5iGK5EBaRJLEkTsBIMVgcR2ixF4jMxbKoUEglmUGfEeZ1NOpirrMB3TQdNVJ08zFa0kkjNSyzXdnDFuVY5jIGXQhi0e8DINZ3t7h7RtnEXmuO2i2yXJUGRqZ12058qjXr+JClURwCIGVSNOug3iDVHjOzGKuqDDaaZXDbabCOZ+g51nKauiiv4VxWyjK5sLnVJRjDL3wDEMyRrJybnQJprW49nnZ7B4tR3zMCrZiCxVHOclY6EEuIIkgk86zFjsTfBSQCSGYtEKGzLlBnWYnYcq0djgF04VcPdRPC5bPb8LmWzeIkGY0AgDRR51nvjfJSuuDU+0s4dHwGHaLdpWglGClbZAtKLYg+IEhhA0CttXkn7MpuG3bBPiVQ25mSJAA0mJIjTatLiOxd5gqi9FtWZlQgFgXChznkakKPlU3gvZR7NwMzyqZYWYFyCWBYAzIkD4AUOUfKDL7FrxHg9q7hFsksLqAlWgyt9baWygDEfhkoAdtfFvXl3CeDtiMWmHkqGMsw1KKur6GIOhEGNSK9gvW7rsWbKDM79dTPrUNeCfi98FQXCMrMJBKyDrpqdBr5Ut2mu6GpSqqPS+DXLItJatAIqKERNJCqABoPSqD2l8TFrDQCMzNBGvuxroNDy361SGxdmc8ARGp0+nwqDxbgly+ip3oETuSd4O3oKU9bTrDBJ90Zbh2IBMsCZMEKADBk6ddJ8tfhVxie3JtWrmAs2kuhg6uzSFt5hDQdm16j1O1ScL2MRWBN0mNxyOvw2irDB9nbNq41xMoLanw/vE6nyrB6kLtSN4yxTQv2b4BFwd+ziGhL5HgJAI8JDNr7uyHX8o+FY/sjjWwuLW8SSELC8EAY93IDQG3Gq7RtPKtrb4ZCFO83Mk5Z/v41nMT2evjEOLTQr5S12IABXK4A6+9tr4txM1L1oYp8Djlu+5X9pWF7HXr9ohrbkurBhzAmdd5mvQPZPjlGGcOwH4xiemVJ+teZ8T4fes3GttJUHwsNAV11idDoa3HY7BqMJbJmWzMeQnOw5+QA9KzjqRjqb5G+pG9JJEns7xLucNjEDAOL5QDfScpI66A1l+JAkQBJPL7Cpt7Dm1dvLsHuSo5xqf+RirfhOBVrkNE25JHmDH3+1cWvrZjHsjoglFOXkXjmt/siYIhhbQCT++z6kleUZidPhXnHGOGi0wXMxYiYgABZ0kz5bCvVr1m2zTAn4msb23wxD2ilvQhhOskrrGvlrXU9WMljk4pykotRXIxj7tvEcIW24h8PcIVx7wDuBlA5znGn8Ir0HgvaBbOFSzldntWkQEmc5VYlidRqDWS7J4Afsy99bmbxuqGWdgFVsvoSJ8jWg7ya2j1cYKmjnjCTii2s9sVJWbLQd41I0X9c30pVntSSpm0c0ORuAYJyyPMRVLnJ/v9KQzH+zT+vX/AD/Yem/JNHarE94JtLkkZhlMxOus9Kw/aDs/ce+z4dQLbktlLwVJ1IjkJMc9hWoYHr9f0po3tTrz8/h0qZdbf+o/T9yk7L8IxGFxVu85tsiEkgM2aGUggeGJkjy3reXe1D6xbWOUlp9TWauXANz/AHE86ZNxSNifj/8AaX1svCD0vcV20RuIW1Rj3ZWcpDMQQSs5kmCfDudtarex+AvcONzu8QrC4BmBTms5SDmidTy51OusAJj6f35U0zjkI+IPnUvrZiemixxHGsSwZTeEEEbKPlAqNg+KYi0uRcTpMjwpp5DTQVBGm+UE7eED9aRnXqPkKj6yfkNsR5LvRR8NZ+9Po7b5R6kk1AJ0HijXmoO45KIjX5+lJa3dBBF9oA8W3UA6/H71z+qmVuLRWffKP78vlSu9IBLBQB8Ptv1qrfGMQBmeBsdj+bUgSCfF8hSLGKJb3WABMEkxyJ13jSoeo/Abi872Oa6bjTagux1AEfH7xVDjb4GXQmSFAXTVtSDPICflUsY0yUWNCBtyjYef8qfqvmg3FoSx0kddiTEdKUhY8431y/cVXftBQeNgFJ95oiNNT9TT1/E+EP3hKkgLk1kzsPjrR6rY8k22rn98eSgU4GbLuNCf70jyquuB5zBlJWdNR8Nf1pK4ognwSJ0IGs6HbnvGlLfNugssRiNBzgwTIAB5786613mPF/Crc5/NMVSvxi2VQ3BkLGACvMmOWgFWCCRl01BjaOWoFS5yQWTVfb7SCR9a6b46j/cP19ag20WPd0OhMmfWozYuxbnxBWmIInWeg9Kac3wNMvEcfmHzG/SupdBJE61U9+ph5U7QYIid/j99qz44ricQ4W3dQKSRG0Qeh1M1cY6j5LVmn4rw5bwVjkzofDm1U7GHXSdpHSPiKXwxhZthLjjMWY5VMquYkhVJEx8ap7TXFGZlDOOYaVPKQOW/OqNrr4hyJKtMgeXPXyAocpNbbNY8UXnGVuDGI8E281vUajLpP1zVcW73d3s2uW4ILFSIblI5Gs1gONI34Lk6TDT0+PrTHE+IsUBF0sh2y+8Cp0k8jEfKplC6o33WkjcXngjfyMiD6f3tVfxV5sXNpUZiJnVTP11qt4VxfvRE+Ib9D50cSvXSCojxKRB2g6aRrOpO1Z7pKRhdOyZw7F/hKSw0XTmco+2mlMYji+UiLbNmKqpUMdeUnbnUPAi4qC33gETyEAkdfrXO6uBwZLag+8VAJ1gBZmNYk8quSTlZlJqyfaxTs2RV8I3JbUb7c5kfSn718oJmQecAmT6zHnVMMuZiFdbhWMzamWgyROnPcRrTWNxdxYKkMTEgyF5arHL+tNxTZNovExMxIAGnPX4wD/c0jEXt4B0JkyNuUTvuPlVFi+IKwy5QjAeMxpOkHNpOnI8qRfxiF0t95lOTMIYmYnfTUmnseRfBdnERB0KxOu8SP3RTZxikwNZM6CdftVficT4gpaSg8UFcpBg9PP701b4iFBcD90EKoYmCeWkGKGn4Jbot7jQM0ExvpAPLlvrFQ8TcEx3hWBrmG+hPPWYHzNRxcZkGpXUEQwmSdOW3hnnvTc2Rc1dic2ubX0HwJ+hpqKrJLkKv45VcBpedAwUTJB18thTtu5Oqz5zO/PaagYy/yNvMIJ7wDQjUjMvLkPTzFSGuZYGRtuWWNdSBqNJmqjHsxbvYg2uIFrgzkAzDZSTIgQQCRHPbbQa71IxV9oz5sqwQdsw13Xca7/SDUPA8RZwzkLIKqIGwIBq1jMy5tZiZG/uDl5H6Vc2r4FboiYHiQzNlQHmfFEkmJiY+Q57VOuKjEanzMnKIzTPOI3iK5cthPCoygrMDlIzGJ5STp51SpjnFwpIgjptM/wBPlWe3c8CUi2vY1bZELDH3FjUhgY8RMa6kE/SmTxYFgqrE6CZ1J2AWOWmvn5UrDWwe8MAFCSseQB22idYp/wDYEzPcghpIkEwRO0bRoKpwiuQtjL4EYgFXJygw0wdROh/LJ+hNO2eDm1a/DEcsh3yjfxbSY5xtVngyWDEkjLMQYkFVaG6iTzru7Gepn0BP6VNSrHBRBuWWIDd9lg5WMaaDMQfLTf7U6uuovZ5jlrt9p11586l4qyiK5VRIEj0UEfHc67671Gxl0rmYch8NmHSlHSKSQ73QOYOc2g1IMLBJzAE7zpOnL401eDbKTcffwnKdgNp2/rVXbx7kEkiYY6ACfFsfKptm4chWdAI3PQHWKtwV5G6ToAgsr7xVjLEtvI0bn9BFZbH32Ls0swk8pmD5DbQ1Z8VI8VvKMoXMOoLNrBFVt/wkwBpsDqNd9DpWmmkgawWVuzjDHjCoF2gAARMARrpH1qmwV97WVjtuPt671sxem0GgA5eW3ujlWcYCYyjY8tem9THUvke5otrN93CqGJzDQnlOupHoKq8Rh2RiAxXKeW4mPnV5wdfwi2xVgBHkZ/v4Cqbiw/FPxn1H9/Soj/lRak0RsTgc5zAs0+9tM7mrPhTBE7pyArg8hOsbmDt+vygsMjiOY1110QU5hTmYKdjv84qpx7M1UrBSqtmVvl02ipV/iTRlgE7yQCf51CvrGg/qY60pl93zGp66CocVyN5F4fjRCFGiSSM2nOOX6708ty9kZrTZgep2+APPaoF3CrmUxyJ9YqLiLpVWgxrWlLsZSJuExl8MXMNICtr73MQR6dN96jPxB8x5aAanqNjG21M982qzoSCfjAH0qRxB9ToNAsHf909f8orSreTO2cfEZxkMDMsFgSxAOkGdj50hOBPby3FbNl3af3uevPbbnpTNhQTBAOXT4iDvTN24QwUEwSR6f2KpXwiLLzh+IC3CLxCEqCJy6zA0HSQ3loDTuIx9u0jalCNoGXQQPc90zFZPHWhcZmaSRlgyZ26/HX1pGGwwuwrloW3prqIPnWi00+5TNbw9rN9FyvlCk+GdZ1kyeWuaPKphssgkPqFjMRmk7lgI3jl0n1wxsBWgTtG+vMb+lW2IxjqAAxjX/wDOgPxis5aXgi0aOc5DNdLNBBiN+up0+G3wiuPdViTmO+pgmTzjQfaqq5eLTMSFVp5z4d+o1pvEYhlaFMABdB/lBrJ6akU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3318" name="Picture 6" descr="https://leveoo-midia.com.br/image/galleries/user-3/resizes/630x388/familia-se-diverti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158084"/>
            <a:ext cx="3438525" cy="2112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336" y="390144"/>
            <a:ext cx="5547359" cy="85344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ecessidade de Aprender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048257" y="1109472"/>
            <a:ext cx="4230623" cy="559612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vontade de aprender algo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novo;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 desinteresse em adquirir novos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conhecimentos;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osta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estar bem informada antes de tomar qualquer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decisão;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Apresenta capacidade de adesão ao regime terapêutico com algum interesse em aumentar o seu conhecimento sobre a sua situação de saúde.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Chaveta à Direita 3"/>
          <p:cNvSpPr/>
          <p:nvPr/>
        </p:nvSpPr>
        <p:spPr>
          <a:xfrm>
            <a:off x="7132321" y="1109472"/>
            <a:ext cx="654807" cy="54620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8156448" y="2753374"/>
            <a:ext cx="3474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Dependente na satisfação desta necessidade</a:t>
            </a:r>
          </a:p>
          <a:p>
            <a:endParaRPr lang="pt-PT" dirty="0"/>
          </a:p>
        </p:txBody>
      </p:sp>
      <p:pic>
        <p:nvPicPr>
          <p:cNvPr id="14338" name="Picture 2" descr="http://submarinobrasilia.com.br/pt/wp-content/uploads/2016/03/aprender-ingles-crian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569" y="169640"/>
            <a:ext cx="3201025" cy="2147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869" y="258350"/>
            <a:ext cx="8911687" cy="1280890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DIAGNÓSTICOS DE ENFERMAGEM E SUGESTÕES DE INTERVENÇÃO 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64038"/>
              </p:ext>
            </p:extLst>
          </p:nvPr>
        </p:nvGraphicFramePr>
        <p:xfrm>
          <a:off x="585215" y="1539240"/>
          <a:ext cx="11460480" cy="4023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6657"/>
                <a:gridCol w="6973823"/>
              </a:tblGrid>
              <a:tr h="441532">
                <a:tc>
                  <a:txBody>
                    <a:bodyPr/>
                    <a:lstStyle/>
                    <a:p>
                      <a:r>
                        <a:rPr lang="pt-PT" dirty="0" smtClean="0"/>
                        <a:t>Diagnósticos de Enfermagem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Intervenções</a:t>
                      </a:r>
                      <a:r>
                        <a:rPr lang="pt-PT" baseline="0" dirty="0" smtClean="0"/>
                        <a:t> de Enfermagem</a:t>
                      </a:r>
                      <a:endParaRPr lang="pt-PT" dirty="0"/>
                    </a:p>
                  </a:txBody>
                  <a:tcPr/>
                </a:tc>
              </a:tr>
              <a:tr h="35818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Obesidade presente, em grau I</a:t>
                      </a:r>
                      <a:endParaRPr lang="pt-PT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Monitorizar IMC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Monitorizar peso corporal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Planear dieta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Promover adaptação a novos estilos de vida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Ensinar sobre complicações do excesso de peso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Educar sobre hábitos alimentares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9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74921"/>
              </p:ext>
            </p:extLst>
          </p:nvPr>
        </p:nvGraphicFramePr>
        <p:xfrm>
          <a:off x="1816608" y="201040"/>
          <a:ext cx="10192512" cy="6407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432"/>
                <a:gridCol w="5974080"/>
              </a:tblGrid>
              <a:tr h="7601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Diagnósticos de Enfermagem</a:t>
                      </a:r>
                    </a:p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Intervenções</a:t>
                      </a:r>
                      <a:r>
                        <a:rPr lang="pt-PT" baseline="0" dirty="0" smtClean="0"/>
                        <a:t> de Enfermagem</a:t>
                      </a:r>
                      <a:endParaRPr lang="pt-PT" dirty="0" smtClean="0"/>
                    </a:p>
                    <a:p>
                      <a:endParaRPr lang="pt-PT" dirty="0"/>
                    </a:p>
                  </a:txBody>
                  <a:tcPr/>
                </a:tc>
              </a:tr>
              <a:tr h="17374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Ingestão de líquidos insuficientes </a:t>
                      </a:r>
                      <a:endParaRPr lang="pt-PT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Instruir a gestão da hidratação oral (limitar a ingestão hídrica ao final da tarde e noite); 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pt-PT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093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Sono comprometido </a:t>
                      </a:r>
                      <a:endParaRPr lang="pt-PT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Avaliar a qualidade e quantidade de sono e repouso;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Ensinar medidas favorecedoras do sono;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Ensinar estilos de vida saudável;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Limitar a ingestão de líquidos antes do sono;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Aconselhar eliminação urinária antes do sono. 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pt-PT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9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194556"/>
              </p:ext>
            </p:extLst>
          </p:nvPr>
        </p:nvGraphicFramePr>
        <p:xfrm>
          <a:off x="1597152" y="1"/>
          <a:ext cx="10594848" cy="694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2272"/>
                <a:gridCol w="6012576"/>
              </a:tblGrid>
              <a:tr h="6573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Diagnósticos de Enfermagem</a:t>
                      </a:r>
                    </a:p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Intervenções</a:t>
                      </a:r>
                      <a:r>
                        <a:rPr lang="pt-PT" baseline="0" dirty="0" smtClean="0"/>
                        <a:t> de Enfermagem</a:t>
                      </a:r>
                      <a:endParaRPr lang="pt-PT" dirty="0" smtClean="0"/>
                    </a:p>
                    <a:p>
                      <a:endParaRPr lang="pt-PT" dirty="0"/>
                    </a:p>
                  </a:txBody>
                  <a:tcPr/>
                </a:tc>
              </a:tr>
              <a:tr h="2300507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Auto cuidado higiene oral: negligenciado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pt-PT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Ensinar sobre hábitos de higiene </a:t>
                      </a:r>
                      <a:r>
                        <a:rPr lang="pt-PT" sz="18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 boca;</a:t>
                      </a:r>
                      <a:endParaRPr lang="pt-PT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Incentivar auto cuidado: </a:t>
                      </a:r>
                      <a:r>
                        <a:rPr lang="pt-PT" sz="18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higiene oral;</a:t>
                      </a:r>
                      <a:endParaRPr lang="pt-PT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Ensinar os benefícios de realizar uma boa </a:t>
                      </a:r>
                      <a:r>
                        <a:rPr lang="pt-PT" sz="18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higiene oral;</a:t>
                      </a:r>
                      <a:endParaRPr lang="pt-PT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84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Pele Seca</a:t>
                      </a:r>
                      <a:endParaRPr lang="pt-PT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Incentivar a aplicação de creme hidratante;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Incentivar a ingestão hídrica;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Ensinar os benefícios de possuir uma pele saudável;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069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Conhecimento sobre auto cuidado: atividade física, não demonstrado </a:t>
                      </a:r>
                      <a:endParaRPr lang="pt-PT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Incentivar a </a:t>
                      </a:r>
                      <a:r>
                        <a:rPr lang="pt-PT" sz="18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atividade física;</a:t>
                      </a:r>
                      <a:endParaRPr lang="pt-PT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Negociar auto cuidado: </a:t>
                      </a:r>
                      <a:r>
                        <a:rPr lang="pt-PT" sz="18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atividade física; </a:t>
                      </a:r>
                      <a:endParaRPr lang="pt-PT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Ensinar sobre auto cuidado: </a:t>
                      </a:r>
                      <a:r>
                        <a:rPr lang="pt-PT" sz="18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atividade física;</a:t>
                      </a:r>
                      <a:endParaRPr lang="pt-PT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Educar auto cuidado: </a:t>
                      </a:r>
                      <a:r>
                        <a:rPr lang="pt-PT" sz="18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atividade física;</a:t>
                      </a:r>
                      <a:endParaRPr lang="pt-PT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143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298178"/>
              </p:ext>
            </p:extLst>
          </p:nvPr>
        </p:nvGraphicFramePr>
        <p:xfrm>
          <a:off x="1621536" y="207265"/>
          <a:ext cx="9875520" cy="6461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760"/>
                <a:gridCol w="4937760"/>
              </a:tblGrid>
              <a:tr h="6909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Diagnósticos de Enfermagem</a:t>
                      </a:r>
                    </a:p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Intervenções</a:t>
                      </a:r>
                      <a:r>
                        <a:rPr lang="pt-PT" baseline="0" dirty="0" smtClean="0"/>
                        <a:t> de Enfermagem</a:t>
                      </a:r>
                      <a:endParaRPr lang="pt-PT" dirty="0" smtClean="0"/>
                    </a:p>
                    <a:p>
                      <a:endParaRPr lang="pt-PT" dirty="0"/>
                    </a:p>
                  </a:txBody>
                  <a:tcPr/>
                </a:tc>
              </a:tr>
              <a:tr h="1923614">
                <a:tc>
                  <a:txBody>
                    <a:bodyPr/>
                    <a:lstStyle/>
                    <a:p>
                      <a:r>
                        <a:rPr lang="pt-PT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Hiperglicemia</a:t>
                      </a:r>
                      <a:endParaRPr lang="pt-PT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Monitorizar glicémia capilar;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Atentar a alterações dos parâmetros normais;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Educar hábitos alimentares saudáveis;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23614">
                <a:tc>
                  <a:txBody>
                    <a:bodyPr/>
                    <a:lstStyle/>
                    <a:p>
                      <a:r>
                        <a:rPr lang="pt-PT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Diabetes </a:t>
                      </a:r>
                      <a:r>
                        <a:rPr lang="pt-PT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Mellitus</a:t>
                      </a:r>
                      <a:r>
                        <a:rPr lang="pt-PT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II</a:t>
                      </a:r>
                      <a:endParaRPr lang="pt-PT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Monitorizar diabetes; 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Atentar a alterações dos parâmetros normais;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Educar hábitos alimentares saudáveis;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236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Colesterol</a:t>
                      </a:r>
                      <a:endParaRPr lang="pt-PT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Monitorizar colesterol;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Atentar a alterações dos parâmetros normais;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Educar hábitos alimentares saudáveis;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Gerir medicação;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8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5389" y="867950"/>
            <a:ext cx="5782979" cy="595090"/>
          </a:xfrm>
        </p:spPr>
        <p:txBody>
          <a:bodyPr>
            <a:noAutofit/>
          </a:bodyPr>
          <a:lstStyle/>
          <a:p>
            <a:r>
              <a:rPr lang="pt-PT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ENQUADRAMENTO TEÓRICO</a:t>
            </a:r>
            <a:endParaRPr lang="pt-PT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243328" y="1987296"/>
            <a:ext cx="9273476" cy="461887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ontexto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que o trabalho se vai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desenvolver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P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contextualização pretende-se explicitar alguns conceitos e modelos utilizados ao longo do trabalho.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51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585846"/>
              </p:ext>
            </p:extLst>
          </p:nvPr>
        </p:nvGraphicFramePr>
        <p:xfrm>
          <a:off x="1641856" y="195071"/>
          <a:ext cx="10464800" cy="6662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400"/>
                <a:gridCol w="5232400"/>
              </a:tblGrid>
              <a:tr h="660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Diagnósticos de Enfermagem</a:t>
                      </a:r>
                    </a:p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Intervenções</a:t>
                      </a:r>
                      <a:r>
                        <a:rPr lang="pt-PT" baseline="0" dirty="0" smtClean="0"/>
                        <a:t> de Enfermagem</a:t>
                      </a:r>
                      <a:endParaRPr lang="pt-PT" dirty="0" smtClean="0"/>
                    </a:p>
                    <a:p>
                      <a:endParaRPr lang="pt-PT" dirty="0"/>
                    </a:p>
                  </a:txBody>
                  <a:tcPr/>
                </a:tc>
              </a:tr>
              <a:tr h="2203327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Ansiedade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Incentivar mudanças sociais;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Ensinar os benefícios da comunicação;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Ensinar técnicas de relaxamento;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Promover sessões de relaxamento (ioga; massagem corporal; zooterapia…);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99701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Comunicação Familiar Comprometida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Incentivar contato familiar;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Atentar a dificuldades comunicacionais;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Promover sessões de terapia familiar;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99701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Isolamento Social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Incentivar contato social;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Atentar a dificuldades comunicacionais;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Planear atividades lúdicas;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Encorajar a comunicação interpessoal.</a:t>
                      </a:r>
                      <a:endParaRPr lang="pt-P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1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4829" y="258350"/>
            <a:ext cx="8911687" cy="631666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ENSINOS E REFORÇOS DE HÁBITOS SAÚDAVEIS</a:t>
            </a:r>
            <a:endParaRPr lang="pt-PT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33728" y="975360"/>
            <a:ext cx="10314432" cy="5559552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4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4973" y="148622"/>
            <a:ext cx="2552099" cy="668242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endParaRPr lang="pt-PT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16608" y="792480"/>
            <a:ext cx="10131552" cy="592531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M.J. apresenta a maioria das necessidades humanas básicas </a:t>
            </a:r>
            <a:r>
              <a:rPr lang="pt-P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insatisfeitas;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P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ábitos </a:t>
            </a:r>
            <a:r>
              <a:rPr lang="pt-P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higiene, o isolamento social, as condições habitacionais e monetárias, as várias patologias que possui, a sua obesidade, tipo de alimentação, ausência de prática de exercício físico, aliado aos seus hábitos sedentários, a diminuição da acuidade visual, entre outras fontes de dificuldade identificadas.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P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rocessos </a:t>
            </a:r>
            <a:r>
              <a:rPr lang="pt-P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transição, a pessoa em estudo encarou os acontecimentos da sua </a:t>
            </a:r>
            <a:r>
              <a:rPr lang="pt-P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vida </a:t>
            </a:r>
            <a:r>
              <a:rPr lang="pt-P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forma </a:t>
            </a:r>
            <a:r>
              <a:rPr lang="pt-P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negativa;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P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ituação </a:t>
            </a:r>
            <a:r>
              <a:rPr lang="pt-P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sociofamiliar, M.J. estabelece com os membros da sua família e amigos vínculos afetivos fracos, que lhe proporcionam um agravamento </a:t>
            </a:r>
            <a:r>
              <a:rPr lang="pt-P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biopsicossocial</a:t>
            </a:r>
            <a:r>
              <a:rPr lang="pt-P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P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P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ermitiu </a:t>
            </a:r>
            <a:r>
              <a:rPr lang="pt-P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ampliar as nossas competências pessoais, relacionais, técnicas e científicas, </a:t>
            </a:r>
            <a:r>
              <a:rPr lang="pt-P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 </a:t>
            </a:r>
            <a:r>
              <a:rPr lang="pt-P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várias etapas da sua </a:t>
            </a:r>
            <a:r>
              <a:rPr lang="pt-P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construção;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P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ossibilitou </a:t>
            </a:r>
            <a:r>
              <a:rPr lang="pt-P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aquisição de conhecimentos fundamentais para o exercício da prática de enfermagem na comunidade.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64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2909" y="307118"/>
            <a:ext cx="6063395" cy="704818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BIBLIOGRÁFICAS</a:t>
            </a:r>
            <a:endParaRPr lang="pt-PT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40992" y="1109472"/>
            <a:ext cx="10107168" cy="5462016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75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1133" y="343694"/>
            <a:ext cx="5795171" cy="656050"/>
          </a:xfrm>
        </p:spPr>
        <p:txBody>
          <a:bodyPr>
            <a:normAutofit fontScale="90000"/>
          </a:bodyPr>
          <a:lstStyle/>
          <a:p>
            <a:r>
              <a:rPr lang="pt-PT" sz="3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PROCESSO DE ENFERMAGEM 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82496" y="1085088"/>
            <a:ext cx="9822116" cy="482613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tividade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dinâmica e continua, exigida para prestar auxílio individualizado a cada pessoa, atendendo as suas necessidades e ajudando-a a solucionar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problemas;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ecolha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contínua de dados e, por consequência, a restruturação dos problemas e do planeamento das intervenções. (</a:t>
            </a:r>
            <a:r>
              <a:rPr lang="pt-P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Potter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Perry, 2006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ngloba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cinco etapas interligadas que visam a planificação de cuidados personalizados a cada pessoa, são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elas: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recolha de dados, a análise e interpretação dos resultados, a implementação das intervenções e a avaliação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889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8397" y="404654"/>
            <a:ext cx="8087267" cy="1021810"/>
          </a:xfrm>
        </p:spPr>
        <p:txBody>
          <a:bodyPr>
            <a:normAutofit fontScale="90000"/>
          </a:bodyPr>
          <a:lstStyle/>
          <a:p>
            <a:r>
              <a:rPr lang="pt-PT" sz="3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ABORDAGEM DO MODELO CONCEPTUAL DE VIRGÍNIA HENDERSON 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1104" y="1304544"/>
            <a:ext cx="11472672" cy="5376672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individuo é visto de modo global e holístico, inserido na sociedade, tendo uma história de vida que o caracteriza especificamente, mas com necessidade individuais que necessitam de ser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satisfeitas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P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Segundo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Phaneuf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termo “necessidade” pode ser definido como uma “necessidade vital que a pessoa deve satisfazer a fim de conservar o seu equilíbrio físico, psicológico, social ou espiritual” (2001, p.39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70000"/>
              </a:lnSpc>
            </a:pPr>
            <a:r>
              <a:rPr lang="pt-P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várias necessidades identificadas por Virgínia são:</a:t>
            </a:r>
          </a:p>
          <a:p>
            <a:pPr algn="just">
              <a:lnSpc>
                <a:spcPct val="170000"/>
              </a:lnSpc>
            </a:pP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Respirar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2 - Comer e beber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Eliminar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4 - Movimentar-se e manter uma postura correta; 5 - Dormir e repousar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6 - Vestir-se e despir-se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7 - Manter a temperatura corporal dentro dos limites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normais; 8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Estar limpo e cuidado e proteger os tegumentos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9 - Evitar os perigos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10 - Comunicar com os outros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Agir segundo crenças e valores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12 - Ocupar-se com vista a realizar-se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13 - Divertir-se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14 - Aprender.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843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5916" y="477806"/>
            <a:ext cx="8911687" cy="924274"/>
          </a:xfrm>
        </p:spPr>
        <p:txBody>
          <a:bodyPr>
            <a:normAutofit fontScale="90000"/>
          </a:bodyPr>
          <a:lstStyle/>
          <a:p>
            <a:r>
              <a:rPr lang="pt-PT" sz="3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CLASSIFICAÇÃO INTERNACIONAL PARA PRÁTICA DE ENFERMAGEM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70432" y="2072640"/>
            <a:ext cx="10582656" cy="33040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classificação de fenómenos (aspeto da saúde com relevância para a prática de enfermagem), ações (comportamentos dos enfermeiros na prática) e resultados de enfermagem, que descreve a prática de enfermagem (CIPE, 2003). </a:t>
            </a: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4833" y="170688"/>
            <a:ext cx="4998719" cy="548640"/>
          </a:xfrm>
        </p:spPr>
        <p:txBody>
          <a:bodyPr>
            <a:normAutofit fontScale="90000"/>
          </a:bodyPr>
          <a:lstStyle/>
          <a:p>
            <a:r>
              <a:rPr lang="pt-PT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COLHEITA DE DADOS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89888" y="597408"/>
            <a:ext cx="10802112" cy="602894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Permite recolher dados subjetivos e objetivos relativos à pessoa em estudo, possibilitando assim a identificação de possíveis problemas, alterações nas necessidades, bem como o reconhecimento de recursos pessoais, com a finalidade do planeamento de intervenções suscetíveis de a ajudar. (</a:t>
            </a:r>
            <a:r>
              <a:rPr lang="pt-P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Potter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Perry, 2006, p.86-88); (</a:t>
            </a:r>
            <a:r>
              <a:rPr lang="pt-P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Phaneuf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2001, p.119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APRESENTAÇÃO DA </a:t>
            </a:r>
            <a:r>
              <a:rPr lang="pt-PT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PESSOA EM ESTUDO</a:t>
            </a:r>
            <a:endParaRPr lang="pt-PT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Nome: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M.J.                                                           </a:t>
            </a:r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Habilitações literárias: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2ª classe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Idade: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65 anos                                                      </a:t>
            </a:r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Naturalidade: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 Nova, Coimbra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Sexo: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Feminino                                                     </a:t>
            </a:r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Nacionalidade: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Portuguesa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Raça: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Caucasiana                                                  </a:t>
            </a:r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Estado Civil: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Casada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de Nascimento: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23/04/1951                        </a:t>
            </a:r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Agregado Familiar: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Marido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Residência: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Rua da Mãozinha, Coimbra              </a:t>
            </a:r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Profissão: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Reformada</a:t>
            </a: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430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589" y="185198"/>
            <a:ext cx="6685187" cy="790162"/>
          </a:xfrm>
        </p:spPr>
        <p:txBody>
          <a:bodyPr>
            <a:normAutofit fontScale="90000"/>
          </a:bodyPr>
          <a:lstStyle/>
          <a:p>
            <a:r>
              <a:rPr lang="pt-PT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HISTÓRIA PESSOAL E FAMILIAR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87424" y="975360"/>
            <a:ext cx="10704576" cy="5882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GENOGRAMA</a:t>
            </a:r>
          </a:p>
          <a:p>
            <a:pPr marL="0" indent="0">
              <a:buNone/>
            </a:pPr>
            <a:endParaRPr lang="pt-P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080" r="320"/>
          <a:stretch/>
        </p:blipFill>
        <p:spPr>
          <a:xfrm>
            <a:off x="1487424" y="1435316"/>
            <a:ext cx="8217408" cy="54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09344" y="585216"/>
            <a:ext cx="9895268" cy="6412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ECOMAPA</a:t>
            </a:r>
          </a:p>
          <a:p>
            <a:pPr marL="0" indent="0">
              <a:buNone/>
            </a:pPr>
            <a:endParaRPr lang="pt-PT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G:\RUTE\Comunidade\TRAB. ESTUDO PESSOA COMUNIDADE\Ecomap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88" y="1146048"/>
            <a:ext cx="8814816" cy="554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4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ste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648</TotalTime>
  <Words>1790</Words>
  <Application>Microsoft Office PowerPoint</Application>
  <PresentationFormat>Ecrã Panorâmico</PresentationFormat>
  <Paragraphs>218</Paragraphs>
  <Slides>33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Wingdings</vt:lpstr>
      <vt:lpstr>Wingdings 3</vt:lpstr>
      <vt:lpstr>Haste</vt:lpstr>
      <vt:lpstr>ESTUDO DE CASO DA PESSOA NA COMUNIDADE</vt:lpstr>
      <vt:lpstr>INTRODUÇÃO </vt:lpstr>
      <vt:lpstr>ENQUADRAMENTO TEÓRICO</vt:lpstr>
      <vt:lpstr>O PROCESSO DE ENFERMAGEM  </vt:lpstr>
      <vt:lpstr>ABORDAGEM DO MODELO CONCEPTUAL DE VIRGÍNIA HENDERSON  </vt:lpstr>
      <vt:lpstr>CLASSIFICAÇÃO INTERNACIONAL PARA PRÁTICA DE ENFERMAGEM </vt:lpstr>
      <vt:lpstr>COLHEITA DE DADOS </vt:lpstr>
      <vt:lpstr>HISTÓRIA PESSOAL E FAMILIAR </vt:lpstr>
      <vt:lpstr>Apresentação do PowerPoint</vt:lpstr>
      <vt:lpstr>CONDIÇÕES SÓCIO ECONÓMICAS E AMBIENTAIS </vt:lpstr>
      <vt:lpstr>Apresentação do PowerPoint</vt:lpstr>
      <vt:lpstr>Avaliação segundo as Necessidades Humanas Fundamentais </vt:lpstr>
      <vt:lpstr>Necessidade de Comer e Beber </vt:lpstr>
      <vt:lpstr>Necessidade de Eliminar</vt:lpstr>
      <vt:lpstr>Necessidade de Movimentar-se e Manter uma Postura Correta </vt:lpstr>
      <vt:lpstr>Necessidade de Dormir e Repousar</vt:lpstr>
      <vt:lpstr>Necessidade de Vestir e Despir</vt:lpstr>
      <vt:lpstr>Necessidade de Manter a Temperatura Corporal dentro dos limites normais </vt:lpstr>
      <vt:lpstr>Necessidade de estar limpo e cuidado, e proteger os tegumentos </vt:lpstr>
      <vt:lpstr>Necessidade de Evitar Perigos </vt:lpstr>
      <vt:lpstr>Necessidade de Comunicar com os Outros </vt:lpstr>
      <vt:lpstr>Necessidade de Agir segundo as suas Crenças e Valores </vt:lpstr>
      <vt:lpstr>Necessidade de Ocupar-se com vista a Realizar-se </vt:lpstr>
      <vt:lpstr>Necessidade de se Divertir </vt:lpstr>
      <vt:lpstr>Necessidade de Aprender </vt:lpstr>
      <vt:lpstr>DIAGNÓSTICOS DE ENFERMAGEM E SUGESTÕES DE INTERVENÇÃO  </vt:lpstr>
      <vt:lpstr>Apresentação do PowerPoint</vt:lpstr>
      <vt:lpstr>Apresentação do PowerPoint</vt:lpstr>
      <vt:lpstr>Apresentação do PowerPoint</vt:lpstr>
      <vt:lpstr>Apresentação do PowerPoint</vt:lpstr>
      <vt:lpstr>ENSINOS E REFORÇOS DE HÁBITOS SAÚDAVEIS</vt:lpstr>
      <vt:lpstr>CONCLUSÃO</vt:lpstr>
      <vt:lpstr>REFERÊNCIAS BIBLIOGRÁFICAS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 DE CASO DA PESSOA NA COMUNIDADE</dc:title>
  <dc:creator>asus</dc:creator>
  <cp:lastModifiedBy>asus</cp:lastModifiedBy>
  <cp:revision>33</cp:revision>
  <dcterms:created xsi:type="dcterms:W3CDTF">2016-07-10T12:56:59Z</dcterms:created>
  <dcterms:modified xsi:type="dcterms:W3CDTF">2016-07-10T23:45:08Z</dcterms:modified>
</cp:coreProperties>
</file>