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59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C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9C71C9-0900-4B67-A905-8E70CB26CEF7}" type="doc">
      <dgm:prSet loTypeId="urn:microsoft.com/office/officeart/2005/8/layout/vProcess5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pt-PT"/>
        </a:p>
      </dgm:t>
    </dgm:pt>
    <dgm:pt modelId="{372E860E-C139-4EA3-8429-7381D91647A1}">
      <dgm:prSet phldrT="[Texto]"/>
      <dgm:spPr/>
      <dgm:t>
        <a:bodyPr/>
        <a:lstStyle/>
        <a:p>
          <a:r>
            <a:rPr lang="pt-PT" dirty="0" smtClean="0"/>
            <a:t>Olhar</a:t>
          </a:r>
          <a:endParaRPr lang="pt-PT" dirty="0"/>
        </a:p>
      </dgm:t>
    </dgm:pt>
    <dgm:pt modelId="{48B94325-E92E-47D9-BADA-D3977648D33C}" type="parTrans" cxnId="{1F76844E-6285-414A-8615-0DF7CC5229D0}">
      <dgm:prSet/>
      <dgm:spPr/>
      <dgm:t>
        <a:bodyPr/>
        <a:lstStyle/>
        <a:p>
          <a:endParaRPr lang="pt-PT"/>
        </a:p>
      </dgm:t>
    </dgm:pt>
    <dgm:pt modelId="{3217C492-F3A4-4FD2-A491-B76EB30F81BF}" type="sibTrans" cxnId="{1F76844E-6285-414A-8615-0DF7CC5229D0}">
      <dgm:prSet/>
      <dgm:spPr/>
      <dgm:t>
        <a:bodyPr/>
        <a:lstStyle/>
        <a:p>
          <a:endParaRPr lang="pt-PT"/>
        </a:p>
      </dgm:t>
    </dgm:pt>
    <dgm:pt modelId="{5471252B-BF77-4869-9383-9A496CB418B5}">
      <dgm:prSet phldrT="[Texto]"/>
      <dgm:spPr/>
      <dgm:t>
        <a:bodyPr/>
        <a:lstStyle/>
        <a:p>
          <a:r>
            <a:rPr lang="pt-PT" dirty="0" smtClean="0"/>
            <a:t>Palavra</a:t>
          </a:r>
          <a:endParaRPr lang="pt-PT" dirty="0"/>
        </a:p>
      </dgm:t>
    </dgm:pt>
    <dgm:pt modelId="{569D513F-EBA8-4744-8BEC-4A67D21A6C14}" type="parTrans" cxnId="{EB1E6351-8204-4619-ADD2-8C140939AB48}">
      <dgm:prSet/>
      <dgm:spPr/>
      <dgm:t>
        <a:bodyPr/>
        <a:lstStyle/>
        <a:p>
          <a:endParaRPr lang="pt-PT"/>
        </a:p>
      </dgm:t>
    </dgm:pt>
    <dgm:pt modelId="{13EDDA55-2700-42A4-B4B3-2AD2EFEBD409}" type="sibTrans" cxnId="{EB1E6351-8204-4619-ADD2-8C140939AB48}">
      <dgm:prSet/>
      <dgm:spPr/>
      <dgm:t>
        <a:bodyPr/>
        <a:lstStyle/>
        <a:p>
          <a:endParaRPr lang="pt-PT"/>
        </a:p>
      </dgm:t>
    </dgm:pt>
    <dgm:pt modelId="{DB264FB1-B396-4F31-812B-5CB641885353}">
      <dgm:prSet phldrT="[Texto]"/>
      <dgm:spPr/>
      <dgm:t>
        <a:bodyPr/>
        <a:lstStyle/>
        <a:p>
          <a:r>
            <a:rPr lang="pt-PT" dirty="0" smtClean="0"/>
            <a:t>Toque</a:t>
          </a:r>
          <a:endParaRPr lang="pt-PT" dirty="0"/>
        </a:p>
      </dgm:t>
    </dgm:pt>
    <dgm:pt modelId="{DC72FF83-61C4-4156-A289-69CD853AF581}" type="parTrans" cxnId="{750DEA81-1630-4D98-ABDE-739E05EABEA1}">
      <dgm:prSet/>
      <dgm:spPr/>
      <dgm:t>
        <a:bodyPr/>
        <a:lstStyle/>
        <a:p>
          <a:endParaRPr lang="pt-PT"/>
        </a:p>
      </dgm:t>
    </dgm:pt>
    <dgm:pt modelId="{57117E09-8108-42FF-8717-12EE292BD28C}" type="sibTrans" cxnId="{750DEA81-1630-4D98-ABDE-739E05EABEA1}">
      <dgm:prSet/>
      <dgm:spPr/>
      <dgm:t>
        <a:bodyPr/>
        <a:lstStyle/>
        <a:p>
          <a:endParaRPr lang="pt-PT"/>
        </a:p>
      </dgm:t>
    </dgm:pt>
    <dgm:pt modelId="{BF0C9FBA-1BD4-4358-BE71-C46E945E3A2E}" type="pres">
      <dgm:prSet presAssocID="{919C71C9-0900-4B67-A905-8E70CB26CEF7}" presName="outerComposite" presStyleCnt="0">
        <dgm:presLayoutVars>
          <dgm:chMax val="5"/>
          <dgm:dir/>
          <dgm:resizeHandles val="exact"/>
        </dgm:presLayoutVars>
      </dgm:prSet>
      <dgm:spPr/>
    </dgm:pt>
    <dgm:pt modelId="{BF159CBF-92D1-4E45-8F37-F2C2563B7ACC}" type="pres">
      <dgm:prSet presAssocID="{919C71C9-0900-4B67-A905-8E70CB26CEF7}" presName="dummyMaxCanvas" presStyleCnt="0">
        <dgm:presLayoutVars/>
      </dgm:prSet>
      <dgm:spPr/>
    </dgm:pt>
    <dgm:pt modelId="{F35ACD7F-F1FC-445F-8C86-725A9A62CD1F}" type="pres">
      <dgm:prSet presAssocID="{919C71C9-0900-4B67-A905-8E70CB26CEF7}" presName="ThreeNodes_1" presStyleLbl="node1" presStyleIdx="0" presStyleCnt="3">
        <dgm:presLayoutVars>
          <dgm:bulletEnabled val="1"/>
        </dgm:presLayoutVars>
      </dgm:prSet>
      <dgm:spPr/>
    </dgm:pt>
    <dgm:pt modelId="{18F97D9E-CE66-4B6F-8A64-98D3E98B3028}" type="pres">
      <dgm:prSet presAssocID="{919C71C9-0900-4B67-A905-8E70CB26CEF7}" presName="ThreeNodes_2" presStyleLbl="node1" presStyleIdx="1" presStyleCnt="3">
        <dgm:presLayoutVars>
          <dgm:bulletEnabled val="1"/>
        </dgm:presLayoutVars>
      </dgm:prSet>
      <dgm:spPr/>
    </dgm:pt>
    <dgm:pt modelId="{CB522A67-6AFA-4670-9FD5-9571F1209267}" type="pres">
      <dgm:prSet presAssocID="{919C71C9-0900-4B67-A905-8E70CB26CEF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B5AEBC9-087C-4420-AD1D-EABBCA5DC8E0}" type="pres">
      <dgm:prSet presAssocID="{919C71C9-0900-4B67-A905-8E70CB26CEF7}" presName="ThreeConn_1-2" presStyleLbl="fgAccFollowNode1" presStyleIdx="0" presStyleCnt="2">
        <dgm:presLayoutVars>
          <dgm:bulletEnabled val="1"/>
        </dgm:presLayoutVars>
      </dgm:prSet>
      <dgm:spPr/>
    </dgm:pt>
    <dgm:pt modelId="{CE194B38-2318-4002-8625-79E15A3AF4D2}" type="pres">
      <dgm:prSet presAssocID="{919C71C9-0900-4B67-A905-8E70CB26CEF7}" presName="ThreeConn_2-3" presStyleLbl="fgAccFollowNode1" presStyleIdx="1" presStyleCnt="2">
        <dgm:presLayoutVars>
          <dgm:bulletEnabled val="1"/>
        </dgm:presLayoutVars>
      </dgm:prSet>
      <dgm:spPr/>
    </dgm:pt>
    <dgm:pt modelId="{08C1CAE2-C781-48E0-8993-D1D273E96472}" type="pres">
      <dgm:prSet presAssocID="{919C71C9-0900-4B67-A905-8E70CB26CEF7}" presName="ThreeNodes_1_text" presStyleLbl="node1" presStyleIdx="2" presStyleCnt="3">
        <dgm:presLayoutVars>
          <dgm:bulletEnabled val="1"/>
        </dgm:presLayoutVars>
      </dgm:prSet>
      <dgm:spPr/>
    </dgm:pt>
    <dgm:pt modelId="{699E1F88-1C72-49E1-8EB8-F31A81CA4AAE}" type="pres">
      <dgm:prSet presAssocID="{919C71C9-0900-4B67-A905-8E70CB26CEF7}" presName="ThreeNodes_2_text" presStyleLbl="node1" presStyleIdx="2" presStyleCnt="3">
        <dgm:presLayoutVars>
          <dgm:bulletEnabled val="1"/>
        </dgm:presLayoutVars>
      </dgm:prSet>
      <dgm:spPr/>
    </dgm:pt>
    <dgm:pt modelId="{0DF675CB-64E8-418B-B54D-5B8E58124C67}" type="pres">
      <dgm:prSet presAssocID="{919C71C9-0900-4B67-A905-8E70CB26CEF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EB1E6351-8204-4619-ADD2-8C140939AB48}" srcId="{919C71C9-0900-4B67-A905-8E70CB26CEF7}" destId="{5471252B-BF77-4869-9383-9A496CB418B5}" srcOrd="1" destOrd="0" parTransId="{569D513F-EBA8-4744-8BEC-4A67D21A6C14}" sibTransId="{13EDDA55-2700-42A4-B4B3-2AD2EFEBD409}"/>
    <dgm:cxn modelId="{4CB5DA3C-60A8-44D8-837A-69D9BEC1B867}" type="presOf" srcId="{5471252B-BF77-4869-9383-9A496CB418B5}" destId="{699E1F88-1C72-49E1-8EB8-F31A81CA4AAE}" srcOrd="1" destOrd="0" presId="urn:microsoft.com/office/officeart/2005/8/layout/vProcess5"/>
    <dgm:cxn modelId="{1F76844E-6285-414A-8615-0DF7CC5229D0}" srcId="{919C71C9-0900-4B67-A905-8E70CB26CEF7}" destId="{372E860E-C139-4EA3-8429-7381D91647A1}" srcOrd="0" destOrd="0" parTransId="{48B94325-E92E-47D9-BADA-D3977648D33C}" sibTransId="{3217C492-F3A4-4FD2-A491-B76EB30F81BF}"/>
    <dgm:cxn modelId="{4E3AF055-5E67-499C-B9F4-2B028F71FDE1}" type="presOf" srcId="{DB264FB1-B396-4F31-812B-5CB641885353}" destId="{0DF675CB-64E8-418B-B54D-5B8E58124C67}" srcOrd="1" destOrd="0" presId="urn:microsoft.com/office/officeart/2005/8/layout/vProcess5"/>
    <dgm:cxn modelId="{0C68BCE9-3D9A-4912-A836-3FDAC2629567}" type="presOf" srcId="{919C71C9-0900-4B67-A905-8E70CB26CEF7}" destId="{BF0C9FBA-1BD4-4358-BE71-C46E945E3A2E}" srcOrd="0" destOrd="0" presId="urn:microsoft.com/office/officeart/2005/8/layout/vProcess5"/>
    <dgm:cxn modelId="{760F7AA5-5E30-48FE-AB47-88D10C0F20B5}" type="presOf" srcId="{372E860E-C139-4EA3-8429-7381D91647A1}" destId="{F35ACD7F-F1FC-445F-8C86-725A9A62CD1F}" srcOrd="0" destOrd="0" presId="urn:microsoft.com/office/officeart/2005/8/layout/vProcess5"/>
    <dgm:cxn modelId="{750DEA81-1630-4D98-ABDE-739E05EABEA1}" srcId="{919C71C9-0900-4B67-A905-8E70CB26CEF7}" destId="{DB264FB1-B396-4F31-812B-5CB641885353}" srcOrd="2" destOrd="0" parTransId="{DC72FF83-61C4-4156-A289-69CD853AF581}" sibTransId="{57117E09-8108-42FF-8717-12EE292BD28C}"/>
    <dgm:cxn modelId="{87DEB007-F9C5-4960-8547-8EDD4D9115E5}" type="presOf" srcId="{13EDDA55-2700-42A4-B4B3-2AD2EFEBD409}" destId="{CE194B38-2318-4002-8625-79E15A3AF4D2}" srcOrd="0" destOrd="0" presId="urn:microsoft.com/office/officeart/2005/8/layout/vProcess5"/>
    <dgm:cxn modelId="{ECBE5B1F-BAFE-4C78-B538-804136B0BFDC}" type="presOf" srcId="{372E860E-C139-4EA3-8429-7381D91647A1}" destId="{08C1CAE2-C781-48E0-8993-D1D273E96472}" srcOrd="1" destOrd="0" presId="urn:microsoft.com/office/officeart/2005/8/layout/vProcess5"/>
    <dgm:cxn modelId="{2B64FC78-DCA7-4BC2-A444-D44254190CA3}" type="presOf" srcId="{3217C492-F3A4-4FD2-A491-B76EB30F81BF}" destId="{4B5AEBC9-087C-4420-AD1D-EABBCA5DC8E0}" srcOrd="0" destOrd="0" presId="urn:microsoft.com/office/officeart/2005/8/layout/vProcess5"/>
    <dgm:cxn modelId="{3F9B136B-7290-4E2D-8F82-9E8CC95F1736}" type="presOf" srcId="{5471252B-BF77-4869-9383-9A496CB418B5}" destId="{18F97D9E-CE66-4B6F-8A64-98D3E98B3028}" srcOrd="0" destOrd="0" presId="urn:microsoft.com/office/officeart/2005/8/layout/vProcess5"/>
    <dgm:cxn modelId="{6686DDCC-41F4-4AE5-83FA-C868ADCDA1C7}" type="presOf" srcId="{DB264FB1-B396-4F31-812B-5CB641885353}" destId="{CB522A67-6AFA-4670-9FD5-9571F1209267}" srcOrd="0" destOrd="0" presId="urn:microsoft.com/office/officeart/2005/8/layout/vProcess5"/>
    <dgm:cxn modelId="{4EBC05F1-E877-438D-9441-3FB97AB74323}" type="presParOf" srcId="{BF0C9FBA-1BD4-4358-BE71-C46E945E3A2E}" destId="{BF159CBF-92D1-4E45-8F37-F2C2563B7ACC}" srcOrd="0" destOrd="0" presId="urn:microsoft.com/office/officeart/2005/8/layout/vProcess5"/>
    <dgm:cxn modelId="{D7D87102-D2E6-41BB-846E-F443E1808A00}" type="presParOf" srcId="{BF0C9FBA-1BD4-4358-BE71-C46E945E3A2E}" destId="{F35ACD7F-F1FC-445F-8C86-725A9A62CD1F}" srcOrd="1" destOrd="0" presId="urn:microsoft.com/office/officeart/2005/8/layout/vProcess5"/>
    <dgm:cxn modelId="{5648E0C7-9600-4535-81B5-414BFF3EAB5E}" type="presParOf" srcId="{BF0C9FBA-1BD4-4358-BE71-C46E945E3A2E}" destId="{18F97D9E-CE66-4B6F-8A64-98D3E98B3028}" srcOrd="2" destOrd="0" presId="urn:microsoft.com/office/officeart/2005/8/layout/vProcess5"/>
    <dgm:cxn modelId="{81668F72-6554-4A75-9F06-8834FD615A60}" type="presParOf" srcId="{BF0C9FBA-1BD4-4358-BE71-C46E945E3A2E}" destId="{CB522A67-6AFA-4670-9FD5-9571F1209267}" srcOrd="3" destOrd="0" presId="urn:microsoft.com/office/officeart/2005/8/layout/vProcess5"/>
    <dgm:cxn modelId="{EF3A7B09-057F-4D07-9B45-8DA5028C8C6A}" type="presParOf" srcId="{BF0C9FBA-1BD4-4358-BE71-C46E945E3A2E}" destId="{4B5AEBC9-087C-4420-AD1D-EABBCA5DC8E0}" srcOrd="4" destOrd="0" presId="urn:microsoft.com/office/officeart/2005/8/layout/vProcess5"/>
    <dgm:cxn modelId="{32FD5630-38CF-4158-9729-D3E67EE6599F}" type="presParOf" srcId="{BF0C9FBA-1BD4-4358-BE71-C46E945E3A2E}" destId="{CE194B38-2318-4002-8625-79E15A3AF4D2}" srcOrd="5" destOrd="0" presId="urn:microsoft.com/office/officeart/2005/8/layout/vProcess5"/>
    <dgm:cxn modelId="{F9C91030-2367-4907-B312-98C323AE81C1}" type="presParOf" srcId="{BF0C9FBA-1BD4-4358-BE71-C46E945E3A2E}" destId="{08C1CAE2-C781-48E0-8993-D1D273E96472}" srcOrd="6" destOrd="0" presId="urn:microsoft.com/office/officeart/2005/8/layout/vProcess5"/>
    <dgm:cxn modelId="{02FAA381-27D2-4787-85EE-1DBFB69D4B6A}" type="presParOf" srcId="{BF0C9FBA-1BD4-4358-BE71-C46E945E3A2E}" destId="{699E1F88-1C72-49E1-8EB8-F31A81CA4AAE}" srcOrd="7" destOrd="0" presId="urn:microsoft.com/office/officeart/2005/8/layout/vProcess5"/>
    <dgm:cxn modelId="{97C426B0-457B-4B7F-B560-FA8CF28AED6E}" type="presParOf" srcId="{BF0C9FBA-1BD4-4358-BE71-C46E945E3A2E}" destId="{0DF675CB-64E8-418B-B54D-5B8E58124C6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5ACD7F-F1FC-445F-8C86-725A9A62CD1F}">
      <dsp:nvSpPr>
        <dsp:cNvPr id="0" name=""/>
        <dsp:cNvSpPr/>
      </dsp:nvSpPr>
      <dsp:spPr>
        <a:xfrm>
          <a:off x="0" y="0"/>
          <a:ext cx="4039648" cy="820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500" kern="1200" dirty="0" smtClean="0"/>
            <a:t>Olhar</a:t>
          </a:r>
          <a:endParaRPr lang="pt-PT" sz="3500" kern="1200" dirty="0"/>
        </a:p>
      </dsp:txBody>
      <dsp:txXfrm>
        <a:off x="0" y="0"/>
        <a:ext cx="3201929" cy="820891"/>
      </dsp:txXfrm>
    </dsp:sp>
    <dsp:sp modelId="{18F97D9E-CE66-4B6F-8A64-98D3E98B3028}">
      <dsp:nvSpPr>
        <dsp:cNvPr id="0" name=""/>
        <dsp:cNvSpPr/>
      </dsp:nvSpPr>
      <dsp:spPr>
        <a:xfrm>
          <a:off x="356439" y="957706"/>
          <a:ext cx="4039648" cy="820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500" kern="1200" dirty="0" smtClean="0"/>
            <a:t>Palavra</a:t>
          </a:r>
          <a:endParaRPr lang="pt-PT" sz="3500" kern="1200" dirty="0"/>
        </a:p>
      </dsp:txBody>
      <dsp:txXfrm>
        <a:off x="356439" y="957706"/>
        <a:ext cx="3149629" cy="820891"/>
      </dsp:txXfrm>
    </dsp:sp>
    <dsp:sp modelId="{CB522A67-6AFA-4670-9FD5-9571F1209267}">
      <dsp:nvSpPr>
        <dsp:cNvPr id="0" name=""/>
        <dsp:cNvSpPr/>
      </dsp:nvSpPr>
      <dsp:spPr>
        <a:xfrm>
          <a:off x="712879" y="1915412"/>
          <a:ext cx="4039648" cy="820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500" kern="1200" dirty="0" smtClean="0"/>
            <a:t>Toque</a:t>
          </a:r>
          <a:endParaRPr lang="pt-PT" sz="3500" kern="1200" dirty="0"/>
        </a:p>
      </dsp:txBody>
      <dsp:txXfrm>
        <a:off x="712879" y="1915412"/>
        <a:ext cx="3149629" cy="820891"/>
      </dsp:txXfrm>
    </dsp:sp>
    <dsp:sp modelId="{4B5AEBC9-087C-4420-AD1D-EABBCA5DC8E0}">
      <dsp:nvSpPr>
        <dsp:cNvPr id="0" name=""/>
        <dsp:cNvSpPr/>
      </dsp:nvSpPr>
      <dsp:spPr>
        <a:xfrm>
          <a:off x="3506069" y="622509"/>
          <a:ext cx="533579" cy="53357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400" kern="1200"/>
        </a:p>
      </dsp:txBody>
      <dsp:txXfrm>
        <a:off x="3506069" y="622509"/>
        <a:ext cx="533579" cy="533579"/>
      </dsp:txXfrm>
    </dsp:sp>
    <dsp:sp modelId="{CE194B38-2318-4002-8625-79E15A3AF4D2}">
      <dsp:nvSpPr>
        <dsp:cNvPr id="0" name=""/>
        <dsp:cNvSpPr/>
      </dsp:nvSpPr>
      <dsp:spPr>
        <a:xfrm>
          <a:off x="3862509" y="1574742"/>
          <a:ext cx="533579" cy="53357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400" kern="1200"/>
        </a:p>
      </dsp:txBody>
      <dsp:txXfrm>
        <a:off x="3862509" y="1574742"/>
        <a:ext cx="533579" cy="533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12207-909E-4451-A93A-A4FC057F4154}" type="datetimeFigureOut">
              <a:rPr lang="pt-PT" smtClean="0"/>
              <a:t>25-01-2015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8E500-1176-4F07-9192-27311EF6F109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63888" y="332656"/>
            <a:ext cx="5580112" cy="1143000"/>
          </a:xfrm>
        </p:spPr>
        <p:txBody>
          <a:bodyPr/>
          <a:lstStyle/>
          <a:p>
            <a:pPr algn="ctr"/>
            <a:r>
              <a:rPr lang="pt-PT" b="1" cap="all" spc="0" dirty="0" smtClean="0">
                <a:solidFill>
                  <a:prstClr val="black"/>
                </a:solidFill>
                <a:effectLst>
                  <a:reflection blurRad="12700" stA="34000" endA="740" endPos="53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Preliminares</a:t>
            </a:r>
            <a:endParaRPr lang="pt-P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499992" y="1340768"/>
            <a:ext cx="3528392" cy="4525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t-PT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Suave,  lento e acariciador</a:t>
            </a:r>
          </a:p>
        </p:txBody>
      </p:sp>
      <p:sp>
        <p:nvSpPr>
          <p:cNvPr id="5" name="Rectângulo 4"/>
          <p:cNvSpPr/>
          <p:nvPr/>
        </p:nvSpPr>
        <p:spPr>
          <a:xfrm>
            <a:off x="3383937" y="6372036"/>
            <a:ext cx="2412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polpar-deslizar-palmar  </a:t>
            </a:r>
          </a:p>
        </p:txBody>
      </p:sp>
      <p:sp>
        <p:nvSpPr>
          <p:cNvPr id="6" name="Rectângulo 5"/>
          <p:cNvSpPr/>
          <p:nvPr/>
        </p:nvSpPr>
        <p:spPr>
          <a:xfrm>
            <a:off x="7516631" y="6488668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(Simões, 2013) </a:t>
            </a:r>
          </a:p>
        </p:txBody>
      </p:sp>
      <p:pic>
        <p:nvPicPr>
          <p:cNvPr id="9" name="Picture 7" descr="C:\Program Files\Microsoft Office\MEDIA\OFFICE14\Lines\BD21309_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08" y="1124744"/>
            <a:ext cx="4668756" cy="728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" name="Diagrama 20"/>
          <p:cNvGraphicFramePr/>
          <p:nvPr/>
        </p:nvGraphicFramePr>
        <p:xfrm>
          <a:off x="467544" y="1772816"/>
          <a:ext cx="4752528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Rectângulo 21"/>
          <p:cNvSpPr/>
          <p:nvPr/>
        </p:nvSpPr>
        <p:spPr>
          <a:xfrm>
            <a:off x="3131840" y="5013176"/>
            <a:ext cx="53285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Times New Roman" pitchFamily="18" charset="0"/>
                <a:cs typeface="Times New Roman" pitchFamily="18" charset="0"/>
              </a:rPr>
              <a:t>assentam na captura sensorial que visa atingir a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“(…) </a:t>
            </a:r>
            <a:r>
              <a:rPr lang="pt-PT" i="1" dirty="0">
                <a:latin typeface="Times New Roman" pitchFamily="18" charset="0"/>
                <a:cs typeface="Times New Roman" pitchFamily="18" charset="0"/>
              </a:rPr>
              <a:t>memória afetiva e despertar as boas sensações vivida pela pessoa, nunca as más” 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(Salgueiro, 2014, p.58).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63888" y="332656"/>
            <a:ext cx="5580112" cy="1143000"/>
          </a:xfrm>
        </p:spPr>
        <p:txBody>
          <a:bodyPr/>
          <a:lstStyle/>
          <a:p>
            <a:pPr algn="ctr"/>
            <a:r>
              <a:rPr lang="pt-PT" b="1" cap="all" spc="0" dirty="0" smtClean="0">
                <a:solidFill>
                  <a:prstClr val="black"/>
                </a:solidFill>
                <a:effectLst>
                  <a:reflection blurRad="12700" stA="34000" endA="740" endPos="53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olhar</a:t>
            </a:r>
            <a:endParaRPr lang="pt-P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499992" y="1340768"/>
            <a:ext cx="3528392" cy="4525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t-PT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Suave,  lento e acariciador</a:t>
            </a:r>
          </a:p>
        </p:txBody>
      </p:sp>
      <p:sp>
        <p:nvSpPr>
          <p:cNvPr id="5" name="Rectângulo 4"/>
          <p:cNvSpPr/>
          <p:nvPr/>
        </p:nvSpPr>
        <p:spPr>
          <a:xfrm>
            <a:off x="3383937" y="6372036"/>
            <a:ext cx="2412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polpar-deslizar-palmar  </a:t>
            </a:r>
          </a:p>
        </p:txBody>
      </p:sp>
      <p:sp>
        <p:nvSpPr>
          <p:cNvPr id="6" name="Rectângulo 5"/>
          <p:cNvSpPr/>
          <p:nvPr/>
        </p:nvSpPr>
        <p:spPr>
          <a:xfrm>
            <a:off x="7516631" y="6488668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(Simões, 2013) </a:t>
            </a:r>
          </a:p>
        </p:txBody>
      </p:sp>
      <p:pic>
        <p:nvPicPr>
          <p:cNvPr id="9" name="Picture 7" descr="C:\Program Files\Microsoft Office\MEDIA\OFFICE14\Lines\BD21309_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08" y="1124744"/>
            <a:ext cx="4668756" cy="728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 descr="olhar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32656"/>
            <a:ext cx="2952328" cy="21602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Marcador de Posição de Conteúdo 2"/>
          <p:cNvSpPr txBox="1">
            <a:spLocks/>
          </p:cNvSpPr>
          <p:nvPr/>
        </p:nvSpPr>
        <p:spPr>
          <a:xfrm>
            <a:off x="4499992" y="1556792"/>
            <a:ext cx="3744416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PT" sz="20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axial, horizontal, próximo e longo</a:t>
            </a:r>
            <a:endParaRPr kumimoji="0" lang="pt-PT" sz="24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1656184" y="286571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PT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ermite estabelecer uma relação de franqueza, igualdade, ternura, carinho, consideração positiva, confiança e segurança.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eta em curva 12"/>
          <p:cNvSpPr/>
          <p:nvPr/>
        </p:nvSpPr>
        <p:spPr>
          <a:xfrm rot="10800000">
            <a:off x="6516216" y="2276872"/>
            <a:ext cx="936104" cy="1152128"/>
          </a:xfrm>
          <a:prstGeom prst="bentArrow">
            <a:avLst>
              <a:gd name="adj1" fmla="val 23513"/>
              <a:gd name="adj2" fmla="val 22770"/>
              <a:gd name="adj3" fmla="val 27974"/>
              <a:gd name="adj4" fmla="val 27394"/>
            </a:avLst>
          </a:prstGeom>
          <a:solidFill>
            <a:srgbClr val="FFC000"/>
          </a:solidFill>
          <a:ln w="19050">
            <a:solidFill>
              <a:srgbClr val="FFC00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4" name="Rectângulo 13"/>
          <p:cNvSpPr/>
          <p:nvPr/>
        </p:nvSpPr>
        <p:spPr>
          <a:xfrm>
            <a:off x="467544" y="4710043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Devido à postura da jovem, era difícil estabelecer contacto visual:</a:t>
            </a:r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“(…)não conseguia olhar nos seus olhos, passado alguns minutos pedi à jovem para se sentar na cama. Depois de ela aceitar sentar-se na cama, disse-lhe que ia baixar a cama para a ver melhor. Embora com dificuldade, mas como já estava à minha altura, já consegui olhar nos seus olhos. Os seus olhos transmitiam muita tristeza, ansiedade e muito medo. Olhei para ela com um olhar longo e próximo e sorrindo disse-lhe “tens uns olhos muito bonitos”.”</a:t>
            </a:r>
            <a:endParaRPr lang="pt-PT" i="1" dirty="0"/>
          </a:p>
        </p:txBody>
      </p:sp>
      <p:sp>
        <p:nvSpPr>
          <p:cNvPr id="15" name="Seta para baixo 14"/>
          <p:cNvSpPr/>
          <p:nvPr/>
        </p:nvSpPr>
        <p:spPr>
          <a:xfrm>
            <a:off x="3131840" y="3933056"/>
            <a:ext cx="432048" cy="792088"/>
          </a:xfrm>
          <a:prstGeom prst="downArrow">
            <a:avLst/>
          </a:prstGeom>
          <a:solidFill>
            <a:srgbClr val="E60C79"/>
          </a:solidFill>
          <a:ln>
            <a:solidFill>
              <a:srgbClr val="E60C7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91880" y="116632"/>
            <a:ext cx="56521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i="1" cap="all" spc="0" dirty="0" smtClean="0">
                <a:solidFill>
                  <a:prstClr val="black"/>
                </a:solidFill>
                <a:effectLst>
                  <a:reflection blurRad="12700" stA="34000" endA="740" endPos="53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Estratégias de diversão</a:t>
            </a:r>
            <a:endParaRPr lang="pt-P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7" descr="C:\Program Files\Microsoft Office\MEDIA\OFFICE14\Lines\BD21309_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08" y="1484784"/>
            <a:ext cx="4668756" cy="728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Marcador de Posição de Conteúdo 3" descr="tumblr_m2tmfwzjKR1r3zg6no2_5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024336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5" name="Rectângulo 14"/>
          <p:cNvSpPr/>
          <p:nvPr/>
        </p:nvSpPr>
        <p:spPr>
          <a:xfrm>
            <a:off x="4283968" y="4653136"/>
            <a:ext cx="4032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“(…)perguntei onde é que ela gostaria  de ir depois de sair do hospital, ela respondeu que gostava de ir ao </a:t>
            </a:r>
            <a:r>
              <a:rPr lang="pt-PT" i="1" dirty="0" err="1" smtClean="0">
                <a:latin typeface="Times New Roman" pitchFamily="18" charset="0"/>
                <a:cs typeface="Times New Roman" pitchFamily="18" charset="0"/>
              </a:rPr>
              <a:t>Dolce</a:t>
            </a:r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i="1" dirty="0" err="1" smtClean="0">
                <a:latin typeface="Times New Roman" pitchFamily="18" charset="0"/>
                <a:cs typeface="Times New Roman" pitchFamily="18" charset="0"/>
              </a:rPr>
              <a:t>Vita</a:t>
            </a:r>
            <a:r>
              <a:rPr lang="pt-PT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comer um gelado. Disse lhe que conhecia uma gelataria, no </a:t>
            </a:r>
            <a:r>
              <a:rPr lang="pt-PT" i="1" dirty="0" err="1" smtClean="0">
                <a:latin typeface="Times New Roman" pitchFamily="18" charset="0"/>
                <a:cs typeface="Times New Roman" pitchFamily="18" charset="0"/>
              </a:rPr>
              <a:t>Dolce</a:t>
            </a:r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i="1" dirty="0" err="1" smtClean="0">
                <a:latin typeface="Times New Roman" pitchFamily="18" charset="0"/>
                <a:cs typeface="Times New Roman" pitchFamily="18" charset="0"/>
              </a:rPr>
              <a:t>Vita</a:t>
            </a:r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, que tinha gelados muito bons, ela sorriu.” </a:t>
            </a:r>
            <a:endParaRPr lang="pt-PT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3779912" y="1700808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Usadas:“(…)para </a:t>
            </a:r>
            <a:r>
              <a:rPr lang="pt-PT" i="1" dirty="0">
                <a:latin typeface="Times New Roman" pitchFamily="18" charset="0"/>
                <a:cs typeface="Times New Roman" pitchFamily="18" charset="0"/>
              </a:rPr>
              <a:t>que, durante os </a:t>
            </a:r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cuidados críticos</a:t>
            </a:r>
            <a:r>
              <a:rPr lang="pt-PT" i="1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atenção da </a:t>
            </a:r>
            <a:r>
              <a:rPr lang="pt-PT" i="1" dirty="0">
                <a:latin typeface="Times New Roman" pitchFamily="18" charset="0"/>
                <a:cs typeface="Times New Roman" pitchFamily="18" charset="0"/>
              </a:rPr>
              <a:t>pessoa não se centre nos aspetos </a:t>
            </a:r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penosos, mas </a:t>
            </a:r>
            <a:r>
              <a:rPr lang="pt-PT" i="1" dirty="0">
                <a:latin typeface="Times New Roman" pitchFamily="18" charset="0"/>
                <a:cs typeface="Times New Roman" pitchFamily="18" charset="0"/>
              </a:rPr>
              <a:t>em elementos que são fatores de </a:t>
            </a:r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bem-estar ”(Simões, 2013)</a:t>
            </a:r>
            <a:endParaRPr lang="pt-PT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251520" y="2996952"/>
            <a:ext cx="37444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>
                <a:latin typeface="Times New Roman" pitchFamily="18" charset="0"/>
                <a:cs typeface="Times New Roman" pitchFamily="18" charset="0"/>
              </a:rPr>
              <a:t>Recorreu-se ainda à palavra como medida de estratégia de diversão, abordando temas que suscitem interesse, de modo fazê-la descentrar-se dos aspetos penosos e centrar-se nos fatores que lhe transmitem bem-estar.</a:t>
            </a:r>
          </a:p>
        </p:txBody>
      </p:sp>
      <p:sp>
        <p:nvSpPr>
          <p:cNvPr id="19" name="Seta em curva 18"/>
          <p:cNvSpPr/>
          <p:nvPr/>
        </p:nvSpPr>
        <p:spPr>
          <a:xfrm rot="5400000">
            <a:off x="4463988" y="3392996"/>
            <a:ext cx="936104" cy="1152128"/>
          </a:xfrm>
          <a:prstGeom prst="bentArrow">
            <a:avLst>
              <a:gd name="adj1" fmla="val 23513"/>
              <a:gd name="adj2" fmla="val 22770"/>
              <a:gd name="adj3" fmla="val 27974"/>
              <a:gd name="adj4" fmla="val 27394"/>
            </a:avLst>
          </a:prstGeom>
          <a:solidFill>
            <a:srgbClr val="FFC000"/>
          </a:solidFill>
          <a:ln w="19050">
            <a:solidFill>
              <a:srgbClr val="FFC00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304</Words>
  <Application>Microsoft Office PowerPoint</Application>
  <PresentationFormat>Apresentação no Ecrã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Tema do Office</vt:lpstr>
      <vt:lpstr>Preliminares</vt:lpstr>
      <vt:lpstr>olhar</vt:lpstr>
      <vt:lpstr>Estratégias de diversão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Catherine</dc:creator>
  <cp:lastModifiedBy>Catherine</cp:lastModifiedBy>
  <cp:revision>20</cp:revision>
  <dcterms:created xsi:type="dcterms:W3CDTF">2015-01-25T17:47:18Z</dcterms:created>
  <dcterms:modified xsi:type="dcterms:W3CDTF">2015-01-25T21:05:00Z</dcterms:modified>
</cp:coreProperties>
</file>