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E505-7E71-451C-BBC7-94FD2C61B177}" type="datetimeFigureOut">
              <a:rPr lang="pt-PT" smtClean="0"/>
              <a:pPr/>
              <a:t>24-11-2014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91FBD-A5CC-43A5-B90A-05F5485D009C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548436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E505-7E71-451C-BBC7-94FD2C61B177}" type="datetimeFigureOut">
              <a:rPr lang="pt-PT" smtClean="0"/>
              <a:pPr/>
              <a:t>24-11-2014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91FBD-A5CC-43A5-B90A-05F5485D009C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607116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E505-7E71-451C-BBC7-94FD2C61B177}" type="datetimeFigureOut">
              <a:rPr lang="pt-PT" smtClean="0"/>
              <a:pPr/>
              <a:t>24-11-2014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91FBD-A5CC-43A5-B90A-05F5485D009C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470503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E505-7E71-451C-BBC7-94FD2C61B177}" type="datetimeFigureOut">
              <a:rPr lang="pt-PT" smtClean="0"/>
              <a:pPr/>
              <a:t>24-11-2014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91FBD-A5CC-43A5-B90A-05F5485D009C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230031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E505-7E71-451C-BBC7-94FD2C61B177}" type="datetimeFigureOut">
              <a:rPr lang="pt-PT" smtClean="0"/>
              <a:pPr/>
              <a:t>24-11-2014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91FBD-A5CC-43A5-B90A-05F5485D009C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574963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E505-7E71-451C-BBC7-94FD2C61B177}" type="datetimeFigureOut">
              <a:rPr lang="pt-PT" smtClean="0"/>
              <a:pPr/>
              <a:t>24-11-2014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91FBD-A5CC-43A5-B90A-05F5485D009C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161437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E505-7E71-451C-BBC7-94FD2C61B177}" type="datetimeFigureOut">
              <a:rPr lang="pt-PT" smtClean="0"/>
              <a:pPr/>
              <a:t>24-11-2014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91FBD-A5CC-43A5-B90A-05F5485D009C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712482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E505-7E71-451C-BBC7-94FD2C61B177}" type="datetimeFigureOut">
              <a:rPr lang="pt-PT" smtClean="0"/>
              <a:pPr/>
              <a:t>24-11-2014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91FBD-A5CC-43A5-B90A-05F5485D009C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658883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E505-7E71-451C-BBC7-94FD2C61B177}" type="datetimeFigureOut">
              <a:rPr lang="pt-PT" smtClean="0"/>
              <a:pPr/>
              <a:t>24-11-2014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91FBD-A5CC-43A5-B90A-05F5485D009C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725681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E505-7E71-451C-BBC7-94FD2C61B177}" type="datetimeFigureOut">
              <a:rPr lang="pt-PT" smtClean="0"/>
              <a:pPr/>
              <a:t>24-11-2014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91FBD-A5CC-43A5-B90A-05F5485D009C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2228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E505-7E71-451C-BBC7-94FD2C61B177}" type="datetimeFigureOut">
              <a:rPr lang="pt-PT" smtClean="0"/>
              <a:pPr/>
              <a:t>24-11-2014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91FBD-A5CC-43A5-B90A-05F5485D009C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692196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DE505-7E71-451C-BBC7-94FD2C61B177}" type="datetimeFigureOut">
              <a:rPr lang="pt-PT" smtClean="0"/>
              <a:pPr/>
              <a:t>24-11-2014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91FBD-A5CC-43A5-B90A-05F5485D009C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4385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e.pt/" TargetMode="External"/><Relationship Id="rId7" Type="http://schemas.openxmlformats.org/officeDocument/2006/relationships/hyperlink" Target="http://epp.eurostat.ec.europa.eu/" TargetMode="External"/><Relationship Id="rId2" Type="http://schemas.openxmlformats.org/officeDocument/2006/relationships/hyperlink" Target="http://pns.dgs.pt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insarj.pt/" TargetMode="External"/><Relationship Id="rId5" Type="http://schemas.openxmlformats.org/officeDocument/2006/relationships/hyperlink" Target="http://www.dgs.pt/" TargetMode="External"/><Relationship Id="rId4" Type="http://schemas.openxmlformats.org/officeDocument/2006/relationships/hyperlink" Target="http://www.pordata.pt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ho.int/entity/en/" TargetMode="External"/><Relationship Id="rId2" Type="http://schemas.openxmlformats.org/officeDocument/2006/relationships/hyperlink" Target="http://www.who.int/e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ho.int/eportuguese/p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251520" y="188640"/>
            <a:ext cx="828092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pt-PT" altLang="pt-PT" sz="2000" i="1" dirty="0">
                <a:solidFill>
                  <a:schemeClr val="folHlink"/>
                </a:solidFill>
              </a:rPr>
              <a:t>NOVO PLANO NACIONAL DE SAÚDE </a:t>
            </a:r>
            <a:r>
              <a:rPr lang="pt-PT" altLang="pt-PT" sz="2000" i="1" dirty="0" smtClean="0">
                <a:solidFill>
                  <a:schemeClr val="folHlink"/>
                </a:solidFill>
              </a:rPr>
              <a:t>2012-2016</a:t>
            </a:r>
            <a:endParaRPr lang="pt-PT" altLang="pt-PT" sz="2000" i="1" dirty="0">
              <a:solidFill>
                <a:schemeClr val="folHlink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2323091" y="620688"/>
            <a:ext cx="4410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t-PT" altLang="pt-PT" sz="1800" dirty="0">
                <a:hlinkClick r:id="rId2"/>
              </a:rPr>
              <a:t>Plano Nacional de Saúde 2012-2016</a:t>
            </a:r>
            <a:endParaRPr lang="pt-PT" altLang="pt-PT" sz="1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66738" y="1340768"/>
            <a:ext cx="8001000" cy="4896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5000"/>
              </a:lnSpc>
            </a:pPr>
            <a:r>
              <a:rPr lang="pt-PT" altLang="pt-PT" sz="1900" u="sng" dirty="0" smtClean="0"/>
              <a:t>Instituto Nacional de Estatística (INE) </a:t>
            </a:r>
          </a:p>
          <a:p>
            <a:pPr>
              <a:lnSpc>
                <a:spcPct val="95000"/>
              </a:lnSpc>
            </a:pPr>
            <a:r>
              <a:rPr lang="pt-PT" altLang="pt-PT" sz="1700" dirty="0" smtClean="0">
                <a:hlinkClick r:id="rId3"/>
              </a:rPr>
              <a:t>ww.ine.pt</a:t>
            </a:r>
            <a:endParaRPr lang="pt-PT" altLang="pt-PT" sz="1700" dirty="0" smtClean="0"/>
          </a:p>
          <a:p>
            <a:pPr>
              <a:lnSpc>
                <a:spcPct val="95000"/>
              </a:lnSpc>
              <a:buClr>
                <a:srgbClr val="CC0000"/>
              </a:buClr>
            </a:pPr>
            <a:endParaRPr lang="pt-PT" altLang="pt-PT" sz="1900" u="sng" dirty="0" smtClean="0">
              <a:solidFill>
                <a:srgbClr val="000000"/>
              </a:solidFill>
            </a:endParaRPr>
          </a:p>
          <a:p>
            <a:pPr>
              <a:lnSpc>
                <a:spcPct val="95000"/>
              </a:lnSpc>
              <a:buClr>
                <a:srgbClr val="CC0000"/>
              </a:buClr>
            </a:pPr>
            <a:r>
              <a:rPr lang="pt-PT" altLang="pt-PT" sz="1900" u="sng" dirty="0" smtClean="0">
                <a:solidFill>
                  <a:srgbClr val="000000"/>
                </a:solidFill>
              </a:rPr>
              <a:t>Base de Dados de Portugal contemporâneo (PORDATA)</a:t>
            </a:r>
          </a:p>
          <a:p>
            <a:pPr lvl="1">
              <a:lnSpc>
                <a:spcPct val="90000"/>
              </a:lnSpc>
              <a:buClr>
                <a:srgbClr val="CC0000"/>
              </a:buClr>
            </a:pPr>
            <a:r>
              <a:rPr lang="pt-PT" altLang="pt-PT" sz="1700" dirty="0" smtClean="0">
                <a:solidFill>
                  <a:srgbClr val="000000"/>
                </a:solidFill>
                <a:hlinkClick r:id="rId4"/>
              </a:rPr>
              <a:t>www.pordata.pt</a:t>
            </a:r>
            <a:endParaRPr lang="pt-PT" altLang="pt-PT" sz="1700" dirty="0" smtClean="0">
              <a:solidFill>
                <a:srgbClr val="000000"/>
              </a:solidFill>
            </a:endParaRPr>
          </a:p>
          <a:p>
            <a:pPr>
              <a:lnSpc>
                <a:spcPct val="95000"/>
              </a:lnSpc>
            </a:pPr>
            <a:endParaRPr lang="pt-PT" altLang="pt-PT" sz="1900" u="sng" dirty="0" smtClean="0"/>
          </a:p>
          <a:p>
            <a:pPr>
              <a:lnSpc>
                <a:spcPct val="95000"/>
              </a:lnSpc>
            </a:pPr>
            <a:r>
              <a:rPr lang="pt-PT" altLang="pt-PT" sz="1900" u="sng" dirty="0" smtClean="0"/>
              <a:t>Direcção Geral de Saúde (DGS)</a:t>
            </a:r>
          </a:p>
          <a:p>
            <a:pPr lvl="1">
              <a:lnSpc>
                <a:spcPct val="95000"/>
              </a:lnSpc>
            </a:pPr>
            <a:r>
              <a:rPr lang="pt-PT" altLang="pt-PT" sz="1700" dirty="0" smtClean="0">
                <a:hlinkClick r:id="rId5"/>
              </a:rPr>
              <a:t>www.dgs.pt</a:t>
            </a:r>
            <a:endParaRPr lang="pt-PT" altLang="pt-PT" sz="1700" dirty="0" smtClean="0"/>
          </a:p>
          <a:p>
            <a:pPr lvl="1">
              <a:lnSpc>
                <a:spcPct val="95000"/>
              </a:lnSpc>
            </a:pPr>
            <a:r>
              <a:rPr lang="pt-PT" altLang="pt-PT" sz="1700" dirty="0" smtClean="0"/>
              <a:t>Publicações: “Elementos Estatísticos – Saúde 2001”…</a:t>
            </a:r>
          </a:p>
          <a:p>
            <a:pPr lvl="1">
              <a:lnSpc>
                <a:spcPct val="95000"/>
              </a:lnSpc>
            </a:pPr>
            <a:endParaRPr lang="pt-PT" altLang="pt-PT" sz="1700" dirty="0" smtClean="0"/>
          </a:p>
          <a:p>
            <a:pPr>
              <a:lnSpc>
                <a:spcPct val="95000"/>
              </a:lnSpc>
            </a:pPr>
            <a:r>
              <a:rPr lang="pt-PT" altLang="pt-PT" sz="1900" u="sng" dirty="0" smtClean="0"/>
              <a:t>Instituto Nacional da Saúde Dr. Ricardo Jorge (INSA)</a:t>
            </a:r>
          </a:p>
          <a:p>
            <a:pPr lvl="1">
              <a:lnSpc>
                <a:spcPct val="95000"/>
              </a:lnSpc>
            </a:pPr>
            <a:r>
              <a:rPr lang="pt-PT" altLang="pt-PT" sz="1700" dirty="0" smtClean="0">
                <a:hlinkClick r:id="rId6"/>
              </a:rPr>
              <a:t>www.insarj.pt</a:t>
            </a:r>
            <a:endParaRPr lang="pt-PT" altLang="pt-PT" sz="1700" dirty="0" smtClean="0"/>
          </a:p>
          <a:p>
            <a:pPr>
              <a:lnSpc>
                <a:spcPct val="95000"/>
              </a:lnSpc>
            </a:pPr>
            <a:endParaRPr lang="pt-PT" altLang="pt-PT" sz="1900" u="sng" dirty="0" smtClean="0"/>
          </a:p>
          <a:p>
            <a:pPr lvl="1">
              <a:lnSpc>
                <a:spcPct val="95000"/>
              </a:lnSpc>
            </a:pPr>
            <a:r>
              <a:rPr lang="pt-PT" altLang="pt-PT" sz="1900" dirty="0" smtClean="0"/>
              <a:t>EUROSTAT </a:t>
            </a:r>
            <a:r>
              <a:rPr lang="pt-PT" altLang="pt-PT" sz="1700" dirty="0" smtClean="0">
                <a:hlinkClick r:id="rId7"/>
              </a:rPr>
              <a:t>http://epp.eurostat.ec.europa.eu</a:t>
            </a:r>
            <a:endParaRPr lang="pt-PT" altLang="pt-PT" sz="1700" dirty="0" smtClean="0"/>
          </a:p>
          <a:p>
            <a:pPr lvl="1">
              <a:lnSpc>
                <a:spcPct val="95000"/>
              </a:lnSpc>
            </a:pPr>
            <a:endParaRPr lang="pt-PT" altLang="pt-PT" sz="1700" dirty="0"/>
          </a:p>
        </p:txBody>
      </p:sp>
    </p:spTree>
    <p:extLst>
      <p:ext uri="{BB962C8B-B14F-4D97-AF65-F5344CB8AC3E}">
        <p14:creationId xmlns:p14="http://schemas.microsoft.com/office/powerpoint/2010/main" xmlns="" val="10339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66738" y="692696"/>
            <a:ext cx="8001000" cy="4484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5000"/>
              </a:lnSpc>
              <a:defRPr/>
            </a:pPr>
            <a:endParaRPr lang="pt-PT" altLang="pt-PT" sz="1900" u="sng" dirty="0" smtClean="0"/>
          </a:p>
          <a:p>
            <a:pPr>
              <a:lnSpc>
                <a:spcPct val="95000"/>
              </a:lnSpc>
              <a:defRPr/>
            </a:pPr>
            <a:endParaRPr lang="pt-PT" altLang="pt-PT" sz="1900" u="sng" dirty="0" smtClean="0"/>
          </a:p>
          <a:p>
            <a:pPr>
              <a:lnSpc>
                <a:spcPct val="95000"/>
              </a:lnSpc>
              <a:defRPr/>
            </a:pPr>
            <a:r>
              <a:rPr lang="pt-PT" altLang="pt-PT" sz="1900" u="sng" dirty="0" smtClean="0"/>
              <a:t>Organização Mundial de Saúde (OMS / WHO)</a:t>
            </a:r>
          </a:p>
          <a:p>
            <a:pPr>
              <a:lnSpc>
                <a:spcPct val="95000"/>
              </a:lnSpc>
              <a:defRPr/>
            </a:pPr>
            <a:endParaRPr lang="pt-PT" altLang="pt-PT" sz="1900" u="sng" dirty="0" smtClean="0"/>
          </a:p>
          <a:p>
            <a:pPr lvl="1">
              <a:lnSpc>
                <a:spcPct val="150000"/>
              </a:lnSpc>
              <a:defRPr/>
            </a:pPr>
            <a:r>
              <a:rPr lang="pt-PT" altLang="pt-PT" sz="1700" dirty="0" smtClean="0"/>
              <a:t>Página inicial:  </a:t>
            </a:r>
            <a:r>
              <a:rPr lang="pt-PT" altLang="pt-PT" sz="1700" dirty="0" smtClean="0">
                <a:hlinkClick r:id="rId2"/>
              </a:rPr>
              <a:t>http://www.who.int/en/</a:t>
            </a:r>
            <a:endParaRPr lang="pt-PT" altLang="pt-PT" sz="1700" dirty="0" smtClean="0"/>
          </a:p>
          <a:p>
            <a:pPr lvl="1">
              <a:lnSpc>
                <a:spcPct val="150000"/>
              </a:lnSpc>
              <a:buClr>
                <a:srgbClr val="CC0000"/>
              </a:buClr>
              <a:defRPr/>
            </a:pPr>
            <a:r>
              <a:rPr lang="pt-PT" altLang="pt-PT" sz="1700" dirty="0" smtClean="0"/>
              <a:t>Programas: </a:t>
            </a:r>
            <a:r>
              <a:rPr lang="pt-PT" altLang="pt-PT" sz="1700" dirty="0" smtClean="0">
                <a:solidFill>
                  <a:srgbClr val="000000"/>
                </a:solidFill>
                <a:hlinkClick r:id="rId3"/>
              </a:rPr>
              <a:t>http://www.who.int/entity/en/</a:t>
            </a:r>
            <a:endParaRPr lang="pt-PT" altLang="pt-PT" sz="1700" dirty="0" smtClean="0">
              <a:solidFill>
                <a:srgbClr val="000000"/>
              </a:solidFill>
            </a:endParaRPr>
          </a:p>
          <a:p>
            <a:pPr lvl="1">
              <a:lnSpc>
                <a:spcPct val="150000"/>
              </a:lnSpc>
              <a:buClr>
                <a:srgbClr val="CC0000"/>
              </a:buClr>
              <a:defRPr/>
            </a:pPr>
            <a:r>
              <a:rPr lang="pt-PT" altLang="pt-PT" sz="1700" dirty="0" smtClean="0">
                <a:solidFill>
                  <a:srgbClr val="000000"/>
                </a:solidFill>
              </a:rPr>
              <a:t>Dados e estatísticas: </a:t>
            </a:r>
            <a:r>
              <a:rPr lang="pt-PT" altLang="pt-PT" sz="1700" dirty="0" smtClean="0">
                <a:hlinkClick r:id="rId3"/>
              </a:rPr>
              <a:t>http://www.who.int/entity/en/</a:t>
            </a:r>
            <a:endParaRPr lang="pt-PT" altLang="pt-PT" sz="1700" dirty="0" smtClean="0"/>
          </a:p>
          <a:p>
            <a:pPr lvl="1">
              <a:lnSpc>
                <a:spcPct val="150000"/>
              </a:lnSpc>
              <a:buClr>
                <a:srgbClr val="CC0000"/>
              </a:buClr>
              <a:defRPr/>
            </a:pPr>
            <a:endParaRPr lang="pt-PT" altLang="pt-PT" sz="1700" dirty="0" smtClean="0"/>
          </a:p>
          <a:p>
            <a:pPr>
              <a:lnSpc>
                <a:spcPct val="95000"/>
              </a:lnSpc>
              <a:buClr>
                <a:srgbClr val="CC0000"/>
              </a:buClr>
              <a:defRPr/>
            </a:pPr>
            <a:r>
              <a:rPr lang="pt-PT" altLang="pt-PT" sz="1900" u="sng" dirty="0" smtClean="0">
                <a:solidFill>
                  <a:srgbClr val="000000"/>
                </a:solidFill>
              </a:rPr>
              <a:t>Organização Mundial de Saúde (OMS / WHO)</a:t>
            </a:r>
          </a:p>
          <a:p>
            <a:pPr>
              <a:lnSpc>
                <a:spcPct val="95000"/>
              </a:lnSpc>
              <a:buClr>
                <a:srgbClr val="CC0000"/>
              </a:buClr>
              <a:buFont typeface="Wingdings" pitchFamily="2" charset="2"/>
              <a:buNone/>
              <a:defRPr/>
            </a:pPr>
            <a:r>
              <a:rPr lang="pt-PT" altLang="pt-PT" sz="1900" dirty="0" smtClean="0">
                <a:solidFill>
                  <a:srgbClr val="000000"/>
                </a:solidFill>
              </a:rPr>
              <a:t>      (</a:t>
            </a:r>
            <a:r>
              <a:rPr lang="pt-PT" altLang="pt-PT" sz="1900" u="sng" dirty="0" smtClean="0">
                <a:solidFill>
                  <a:srgbClr val="000000"/>
                </a:solidFill>
              </a:rPr>
              <a:t>Português)</a:t>
            </a:r>
            <a:endParaRPr lang="pt-PT" altLang="pt-PT" sz="1700" dirty="0" smtClean="0"/>
          </a:p>
          <a:p>
            <a:pPr lvl="1">
              <a:lnSpc>
                <a:spcPct val="150000"/>
              </a:lnSpc>
              <a:buClr>
                <a:srgbClr val="CC0000"/>
              </a:buClr>
              <a:defRPr/>
            </a:pPr>
            <a:r>
              <a:rPr lang="pt-PT" altLang="pt-PT" sz="1700" dirty="0" smtClean="0">
                <a:hlinkClick r:id="rId4"/>
              </a:rPr>
              <a:t>http://www.who.int/eportuguese/pt/</a:t>
            </a:r>
            <a:endParaRPr lang="pt-PT" altLang="pt-PT" sz="1700" dirty="0" smtClean="0"/>
          </a:p>
          <a:p>
            <a:pPr lvl="1">
              <a:lnSpc>
                <a:spcPct val="150000"/>
              </a:lnSpc>
              <a:buClr>
                <a:srgbClr val="CC0000"/>
              </a:buClr>
              <a:defRPr/>
            </a:pPr>
            <a:endParaRPr lang="pt-PT" altLang="pt-PT" sz="1700" dirty="0" smtClean="0"/>
          </a:p>
          <a:p>
            <a:pPr marL="471487" lvl="1">
              <a:lnSpc>
                <a:spcPct val="150000"/>
              </a:lnSpc>
              <a:buFont typeface="Wingdings" pitchFamily="2" charset="2"/>
              <a:buNone/>
              <a:defRPr/>
            </a:pPr>
            <a:endParaRPr lang="pt-PT" altLang="pt-PT" sz="1700" dirty="0" smtClean="0"/>
          </a:p>
          <a:p>
            <a:pPr marL="471487" lvl="1">
              <a:lnSpc>
                <a:spcPct val="150000"/>
              </a:lnSpc>
              <a:buFont typeface="Wingdings" pitchFamily="2" charset="2"/>
              <a:buNone/>
              <a:defRPr/>
            </a:pPr>
            <a:endParaRPr lang="pt-PT" altLang="pt-PT" sz="1700" dirty="0" smtClean="0"/>
          </a:p>
          <a:p>
            <a:pPr marL="471487" lvl="1">
              <a:lnSpc>
                <a:spcPct val="150000"/>
              </a:lnSpc>
              <a:buFont typeface="Wingdings" pitchFamily="2" charset="2"/>
              <a:buNone/>
              <a:defRPr/>
            </a:pPr>
            <a:endParaRPr lang="pt-PT" altLang="pt-PT" sz="1700" dirty="0"/>
          </a:p>
        </p:txBody>
      </p:sp>
    </p:spTree>
    <p:extLst>
      <p:ext uri="{BB962C8B-B14F-4D97-AF65-F5344CB8AC3E}">
        <p14:creationId xmlns:p14="http://schemas.microsoft.com/office/powerpoint/2010/main" xmlns="" val="267702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109</Words>
  <Application>Microsoft Office PowerPoint</Application>
  <PresentationFormat>Apresentação no Ecrã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3" baseType="lpstr">
      <vt:lpstr>Tema do Office</vt:lpstr>
      <vt:lpstr>Diapositivo 1</vt:lpstr>
      <vt:lpstr>Diapositivo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armandos</dc:creator>
  <cp:lastModifiedBy>Catherine</cp:lastModifiedBy>
  <cp:revision>4</cp:revision>
  <dcterms:created xsi:type="dcterms:W3CDTF">2014-09-30T14:27:20Z</dcterms:created>
  <dcterms:modified xsi:type="dcterms:W3CDTF">2014-11-24T18:13:46Z</dcterms:modified>
</cp:coreProperties>
</file>