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7" r:id="rId2"/>
    <p:sldId id="271" r:id="rId3"/>
    <p:sldId id="269" r:id="rId4"/>
    <p:sldId id="260" r:id="rId5"/>
    <p:sldId id="263" r:id="rId6"/>
    <p:sldId id="258" r:id="rId7"/>
    <p:sldId id="259" r:id="rId8"/>
    <p:sldId id="261" r:id="rId9"/>
    <p:sldId id="262" r:id="rId10"/>
    <p:sldId id="266" r:id="rId11"/>
    <p:sldId id="264" r:id="rId12"/>
    <p:sldId id="265" r:id="rId13"/>
    <p:sldId id="267" r:id="rId14"/>
    <p:sldId id="268" r:id="rId15"/>
    <p:sldId id="275" r:id="rId16"/>
    <p:sldId id="270" r:id="rId17"/>
    <p:sldId id="272" r:id="rId18"/>
    <p:sldId id="274" r:id="rId19"/>
    <p:sldId id="273" r:id="rId2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5696"/>
    <a:srgbClr val="EAB200"/>
    <a:srgbClr val="99CC00"/>
    <a:srgbClr val="33CC33"/>
    <a:srgbClr val="3D3923"/>
    <a:srgbClr val="AC4646"/>
    <a:srgbClr val="C309A8"/>
    <a:srgbClr val="745800"/>
    <a:srgbClr val="BC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8" autoAdjust="0"/>
    <p:restoredTop sz="94660"/>
  </p:normalViewPr>
  <p:slideViewPr>
    <p:cSldViewPr>
      <p:cViewPr varScale="1">
        <p:scale>
          <a:sx n="81" d="100"/>
          <a:sy n="81" d="100"/>
        </p:scale>
        <p:origin x="906" y="-18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cxnSp>
        <p:nvCxnSpPr>
          <p:cNvPr id="8" name="Conexão rect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Marcador de Posição d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D956-2BAC-4C29-BF57-4B6F56D02FFD}" type="datetimeFigureOut">
              <a:rPr lang="pt-PT" smtClean="0"/>
              <a:pPr/>
              <a:t>03/02/2018</a:t>
            </a:fld>
            <a:endParaRPr lang="pt-PT"/>
          </a:p>
        </p:txBody>
      </p:sp>
      <p:sp>
        <p:nvSpPr>
          <p:cNvPr id="16" name="Marcador de Posição do Número do Diapositivo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0B6D78-1130-4788-B570-BE8820AE6F46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D956-2BAC-4C29-BF57-4B6F56D02FFD}" type="datetimeFigureOut">
              <a:rPr lang="pt-PT" smtClean="0"/>
              <a:pPr/>
              <a:t>03/02/2018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6D78-1130-4788-B570-BE8820AE6F4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D956-2BAC-4C29-BF57-4B6F56D02FFD}" type="datetimeFigureOut">
              <a:rPr lang="pt-PT" smtClean="0"/>
              <a:pPr/>
              <a:t>03/02/2018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6D78-1130-4788-B570-BE8820AE6F4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e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56D956-2BAC-4C29-BF57-4B6F56D02FFD}" type="datetimeFigureOut">
              <a:rPr lang="pt-PT" smtClean="0"/>
              <a:pPr/>
              <a:t>03/02/2018</a:t>
            </a:fld>
            <a:endParaRPr lang="pt-PT"/>
          </a:p>
        </p:txBody>
      </p:sp>
      <p:sp>
        <p:nvSpPr>
          <p:cNvPr id="15" name="Marcador de Posição do Número do Diapositivo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D0B6D78-1130-4788-B570-BE8820AE6F46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6" name="Marcador de Posição do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D956-2BAC-4C29-BF57-4B6F56D02FFD}" type="datetimeFigureOut">
              <a:rPr lang="pt-PT" smtClean="0"/>
              <a:pPr/>
              <a:t>03/02/2018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6D78-1130-4788-B570-BE8820AE6F46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cxnSp>
        <p:nvCxnSpPr>
          <p:cNvPr id="7" name="Conexão rect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D956-2BAC-4C29-BF57-4B6F56D02FFD}" type="datetimeFigureOut">
              <a:rPr lang="pt-PT" smtClean="0"/>
              <a:pPr/>
              <a:t>03/02/2018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6D78-1130-4788-B570-BE8820AE6F46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6D78-1130-4788-B570-BE8820AE6F46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D956-2BAC-4C29-BF57-4B6F56D02FFD}" type="datetimeFigureOut">
              <a:rPr lang="pt-PT" smtClean="0"/>
              <a:pPr/>
              <a:t>03/02/2018</a:t>
            </a:fld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32" name="Marcador de Posição de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34" name="Marcador de Posição de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2" name="Marcador de Posição do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cxnSp>
        <p:nvCxnSpPr>
          <p:cNvPr id="10" name="Conexão rect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ct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D956-2BAC-4C29-BF57-4B6F56D02FFD}" type="datetimeFigureOut">
              <a:rPr lang="pt-PT" smtClean="0"/>
              <a:pPr/>
              <a:t>03/02/2018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6D78-1130-4788-B570-BE8820AE6F46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D956-2BAC-4C29-BF57-4B6F56D02FFD}" type="datetimeFigureOut">
              <a:rPr lang="pt-PT" smtClean="0"/>
              <a:pPr/>
              <a:t>03/02/2018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6D78-1130-4788-B570-BE8820AE6F4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arcador de Posição de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8" name="Marcador de Posição d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56D956-2BAC-4C29-BF57-4B6F56D02FFD}" type="datetimeFigureOut">
              <a:rPr lang="pt-PT" smtClean="0"/>
              <a:pPr/>
              <a:t>03/02/2018</a:t>
            </a:fld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D0B6D78-1130-4788-B570-BE8820AE6F46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8" name="Marcador de Posição d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D956-2BAC-4C29-BF57-4B6F56D02FFD}" type="datetimeFigureOut">
              <a:rPr lang="pt-PT" smtClean="0"/>
              <a:pPr/>
              <a:t>03/02/2018</a:t>
            </a:fld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0B6D78-1130-4788-B570-BE8820AE6F46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o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24" name="Marcador de Posição da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456D956-2BAC-4C29-BF57-4B6F56D02FFD}" type="datetimeFigureOut">
              <a:rPr lang="pt-PT" smtClean="0"/>
              <a:pPr/>
              <a:t>03/02/2018</a:t>
            </a:fld>
            <a:endParaRPr lang="pt-PT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22" name="Marcador de Posição do Número do Diapositivo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D0B6D78-1130-4788-B570-BE8820AE6F46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5" name="Marcador de Posição do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ieacligado.blogspot.pt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ordadodemurmurios.blogspot.pt/2009/08/cozido-das-furnas.html" TargetMode="External"/><Relationship Id="rId4" Type="http://schemas.openxmlformats.org/officeDocument/2006/relationships/hyperlink" Target="http://www.klickeducacao.com.br/2006/enciclo/encicloverb/0,5977,IGP-415,00.htm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Texto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2800" dirty="0" smtClean="0"/>
              <a:t>Renováveis</a:t>
            </a:r>
            <a:endParaRPr lang="pt-PT" sz="2800" dirty="0"/>
          </a:p>
        </p:txBody>
      </p:sp>
      <p:pic>
        <p:nvPicPr>
          <p:cNvPr id="10" name="Picture 2" descr="C:\Users\Daniel\Desktop\imagesYFNGD3S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04962" y="2848769"/>
            <a:ext cx="1743075" cy="2619375"/>
          </a:xfrm>
          <a:prstGeom prst="rect">
            <a:avLst/>
          </a:prstGeom>
          <a:noFill/>
        </p:spPr>
      </p:pic>
      <p:pic>
        <p:nvPicPr>
          <p:cNvPr id="11" name="Picture 3" descr="C:\Users\Daniel\Desktop\images3SRBVIHP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716016" y="2924944"/>
            <a:ext cx="3436655" cy="2280690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6600" dirty="0" smtClean="0">
                <a:solidFill>
                  <a:srgbClr val="FF0000"/>
                </a:solidFill>
                <a:latin typeface="Bernard MT Condensed" pitchFamily="18" charset="0"/>
              </a:rPr>
              <a:t>Energias</a:t>
            </a:r>
            <a:endParaRPr lang="pt-PT" sz="66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7" name="Marcador de Posição do Texto 6"/>
          <p:cNvSpPr>
            <a:spLocks noGrp="1"/>
          </p:cNvSpPr>
          <p:nvPr>
            <p:ph type="body" idx="3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2800" dirty="0" smtClean="0"/>
              <a:t>Não Renováveis</a:t>
            </a:r>
            <a:endParaRPr lang="pt-PT" sz="28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5" grpId="0"/>
      <p:bldP spid="7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aniel\Desktop\images5NXSMM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643050"/>
            <a:ext cx="3357586" cy="4500594"/>
          </a:xfrm>
          <a:prstGeom prst="rect">
            <a:avLst/>
          </a:prstGeom>
          <a:noFill/>
        </p:spPr>
      </p:pic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b="1" dirty="0" smtClean="0"/>
              <a:t>Obtemos esta fonte de energia diretamente do interior da terra. Pode ser um meio muito útil para cozinhar.</a:t>
            </a:r>
            <a:endParaRPr lang="pt-PT" b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oper Black" pitchFamily="18" charset="0"/>
              </a:rPr>
              <a:t>Geotérmica</a:t>
            </a:r>
            <a:endParaRPr lang="pt-PT" sz="4800" dirty="0">
              <a:solidFill>
                <a:schemeClr val="accent3">
                  <a:lumMod val="60000"/>
                  <a:lumOff val="40000"/>
                </a:schemeClr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t-PT" sz="3600" dirty="0" smtClean="0">
                <a:solidFill>
                  <a:schemeClr val="bg2">
                    <a:lumMod val="75000"/>
                  </a:schemeClr>
                </a:solidFill>
              </a:rPr>
              <a:t>Apresentam-se como princip</a:t>
            </a:r>
            <a:r>
              <a:rPr lang="pt-PT" sz="3600" dirty="0" smtClean="0">
                <a:solidFill>
                  <a:schemeClr val="tx1">
                    <a:lumMod val="65000"/>
                  </a:schemeClr>
                </a:solidFill>
              </a:rPr>
              <a:t>ais as </a:t>
            </a:r>
            <a:r>
              <a:rPr lang="pt-PT" sz="3600" dirty="0" smtClean="0">
                <a:solidFill>
                  <a:schemeClr val="bg2">
                    <a:lumMod val="75000"/>
                  </a:schemeClr>
                </a:solidFill>
              </a:rPr>
              <a:t>seguintes:</a:t>
            </a:r>
          </a:p>
          <a:p>
            <a:endParaRPr lang="pt-PT" dirty="0"/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PT" sz="5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Não Renováveis</a:t>
            </a:r>
            <a:endParaRPr lang="pt-PT" sz="5400" dirty="0">
              <a:solidFill>
                <a:schemeClr val="accent2">
                  <a:lumMod val="75000"/>
                </a:schemeClr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aniel\Desktop\imagesBU015XW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785926"/>
            <a:ext cx="6143669" cy="3514737"/>
          </a:xfrm>
          <a:prstGeom prst="rect">
            <a:avLst/>
          </a:prstGeom>
          <a:noFill/>
        </p:spPr>
      </p:pic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b="1" dirty="0" smtClean="0">
                <a:solidFill>
                  <a:schemeClr val="bg2">
                    <a:lumMod val="25000"/>
                  </a:schemeClr>
                </a:solidFill>
              </a:rPr>
              <a:t>É o combustível mais importante na nossa sociedade. É o resultado da decomposição, ao longo de milhões de anos de restos de animais e plantas.</a:t>
            </a:r>
            <a:endParaRPr lang="pt-PT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800" dirty="0" smtClean="0">
                <a:latin typeface="Cooper Black" pitchFamily="18" charset="0"/>
              </a:rPr>
              <a:t>Petróleo</a:t>
            </a:r>
            <a:endParaRPr lang="pt-PT" sz="4800" dirty="0">
              <a:latin typeface="Cooper Black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aniel\Desktop\Gas-natural-producido-a-partir-del-s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643050"/>
            <a:ext cx="4286280" cy="4500594"/>
          </a:xfrm>
          <a:prstGeom prst="rect">
            <a:avLst/>
          </a:prstGeom>
          <a:noFill/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b="1" dirty="0" smtClean="0"/>
              <a:t>Deriva da deposição de matérias fósseis no subsolo terrestre. É limitado e poluente, mas é o mais limpo dos Combustíveis Fósseis.</a:t>
            </a:r>
            <a:endParaRPr lang="pt-PT" b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800" dirty="0" smtClean="0">
                <a:solidFill>
                  <a:schemeClr val="accent1">
                    <a:lumMod val="50000"/>
                  </a:schemeClr>
                </a:solidFill>
                <a:latin typeface="Cooper Black" pitchFamily="18" charset="0"/>
              </a:rPr>
              <a:t>Gás Natural</a:t>
            </a:r>
            <a:endParaRPr lang="pt-PT" sz="4800" dirty="0">
              <a:solidFill>
                <a:schemeClr val="accent1">
                  <a:lumMod val="50000"/>
                </a:schemeClr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aniel\Desktop\imagesOFB6WB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214554"/>
            <a:ext cx="6000791" cy="3357586"/>
          </a:xfrm>
          <a:prstGeom prst="rect">
            <a:avLst/>
          </a:prstGeom>
          <a:noFill/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b="1" dirty="0" smtClean="0">
                <a:solidFill>
                  <a:srgbClr val="C00000"/>
                </a:solidFill>
              </a:rPr>
              <a:t>Começou a ser utilizado em larga escala, como fonte de energia, na época da Revolução Industrial (século XVIII). Nesta época era usado para gerar energia para as máquinas e locomotivas. Até hoje é usado como fonte de energia.</a:t>
            </a:r>
            <a:endParaRPr lang="pt-PT" b="1" dirty="0">
              <a:solidFill>
                <a:srgbClr val="C000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oper Black" pitchFamily="18" charset="0"/>
              </a:rPr>
              <a:t>Carvão Mineral</a:t>
            </a:r>
            <a:endParaRPr lang="pt-PT" sz="4800" dirty="0">
              <a:solidFill>
                <a:schemeClr val="bg1">
                  <a:lumMod val="95000"/>
                  <a:lumOff val="5000"/>
                </a:schemeClr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80728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12569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4800" dirty="0" smtClean="0"/>
              <a:t>Conclusão</a:t>
            </a:r>
          </a:p>
          <a:p>
            <a:pPr algn="just"/>
            <a:r>
              <a:rPr lang="pt-PT" sz="3200" b="1" dirty="0" smtClean="0">
                <a:latin typeface="Borneo" pitchFamily="2" charset="0"/>
              </a:rPr>
              <a:t>Concluí com este trabalho que as energias são fundamentais para o nosso dia a dia. </a:t>
            </a:r>
          </a:p>
          <a:p>
            <a:pPr algn="just"/>
            <a:r>
              <a:rPr lang="pt-PT" sz="3200" b="1" dirty="0" smtClean="0">
                <a:latin typeface="Borneo" pitchFamily="2" charset="0"/>
              </a:rPr>
              <a:t>Mas o que achei mais curioso, foi perceber que as energias fósseis (poluentes e Não Renováveis) são também finitas, enquanto as Renováveis vão existir sempre ao nosso redor.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800" dirty="0" smtClean="0">
                <a:solidFill>
                  <a:schemeClr val="tx2">
                    <a:lumMod val="50000"/>
                  </a:schemeClr>
                </a:solidFill>
                <a:latin typeface="Bernard MT Condensed" pitchFamily="18" charset="0"/>
              </a:rPr>
              <a:t>Energia</a:t>
            </a:r>
            <a:endParaRPr lang="pt-PT" sz="4800" dirty="0">
              <a:solidFill>
                <a:schemeClr val="tx2">
                  <a:lumMod val="50000"/>
                </a:schemeClr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84983"/>
          </a:xfrm>
        </p:spPr>
        <p:txBody>
          <a:bodyPr>
            <a:normAutofit/>
          </a:bodyPr>
          <a:lstStyle/>
          <a:p>
            <a:r>
              <a:rPr lang="pt-PT" sz="2000" dirty="0" smtClean="0"/>
              <a:t>Carvalho, Mesquita, Passarinho e Lança (2013), </a:t>
            </a:r>
            <a:r>
              <a:rPr lang="pt-PT" sz="2000" i="1" dirty="0" smtClean="0"/>
              <a:t>Saber Fazer</a:t>
            </a:r>
            <a:r>
              <a:rPr lang="pt-PT" sz="2000" dirty="0" smtClean="0"/>
              <a:t>. Lisboa, Texto Editores</a:t>
            </a:r>
          </a:p>
          <a:p>
            <a:r>
              <a:rPr lang="pt-PT" sz="2000" dirty="0" err="1" smtClean="0"/>
              <a:t>Parsons</a:t>
            </a:r>
            <a:r>
              <a:rPr lang="pt-PT" sz="2000" dirty="0" smtClean="0"/>
              <a:t>, </a:t>
            </a:r>
            <a:r>
              <a:rPr lang="pt-PT" sz="2000" dirty="0" err="1" smtClean="0"/>
              <a:t>Jayne</a:t>
            </a:r>
            <a:r>
              <a:rPr lang="pt-PT" sz="2000" dirty="0" smtClean="0"/>
              <a:t> (2001), </a:t>
            </a:r>
            <a:r>
              <a:rPr lang="pt-PT" sz="2000" i="1" dirty="0" smtClean="0"/>
              <a:t>Enciclopédia Ilustrada da Família.</a:t>
            </a:r>
            <a:r>
              <a:rPr lang="pt-PT" sz="2000" dirty="0" smtClean="0"/>
              <a:t> Barcelos, Círculo de Leitores</a:t>
            </a:r>
          </a:p>
          <a:p>
            <a:r>
              <a:rPr lang="pt-PT" sz="2000" dirty="0" err="1" smtClean="0"/>
              <a:t>Seidenberg</a:t>
            </a:r>
            <a:r>
              <a:rPr lang="pt-PT" sz="2000" dirty="0" smtClean="0"/>
              <a:t>, </a:t>
            </a:r>
            <a:r>
              <a:rPr lang="pt-PT" sz="2000" dirty="0" err="1" smtClean="0"/>
              <a:t>Steven</a:t>
            </a:r>
            <a:r>
              <a:rPr lang="pt-PT" sz="2000" dirty="0" smtClean="0"/>
              <a:t>  (1991), </a:t>
            </a:r>
            <a:r>
              <a:rPr lang="pt-PT" sz="2000" i="1" dirty="0" smtClean="0"/>
              <a:t>Combustíveis e Energia</a:t>
            </a:r>
            <a:r>
              <a:rPr lang="pt-PT" sz="2000" dirty="0" smtClean="0"/>
              <a:t>. Lisboa, Editorial Estampa</a:t>
            </a:r>
            <a:endParaRPr lang="pt-PT" sz="2000" i="1" dirty="0" smtClean="0"/>
          </a:p>
          <a:p>
            <a:endParaRPr lang="pt-PT" sz="2000" dirty="0" smtClean="0"/>
          </a:p>
          <a:p>
            <a:endParaRPr lang="pt-PT" sz="20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Cooper Black" pitchFamily="18" charset="0"/>
              </a:rPr>
              <a:t>Bibliografia</a:t>
            </a:r>
            <a:endParaRPr lang="pt-PT" dirty="0">
              <a:latin typeface="Cooper Black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>
                <a:hlinkClick r:id="rId3"/>
              </a:rPr>
              <a:t>http://cieacligado.blogspot.pt/</a:t>
            </a:r>
            <a:endParaRPr lang="pt-PT" dirty="0" smtClean="0"/>
          </a:p>
          <a:p>
            <a:r>
              <a:rPr lang="pt-PT" dirty="0" smtClean="0">
                <a:hlinkClick r:id="rId4"/>
              </a:rPr>
              <a:t>http://www.klickeducacao.com.br/2006/enciclo/encicloverb/0,5977,IGP-415,00.html</a:t>
            </a:r>
            <a:endParaRPr lang="pt-PT" dirty="0" smtClean="0"/>
          </a:p>
          <a:p>
            <a:r>
              <a:rPr lang="pt-PT" dirty="0" smtClean="0">
                <a:hlinkClick r:id="rId5"/>
              </a:rPr>
              <a:t>http://bordadodemurmurios.blogspot.pt/2009/08/cozido-das-furnas.html</a:t>
            </a:r>
            <a:endParaRPr lang="pt-PT" dirty="0" smtClean="0"/>
          </a:p>
          <a:p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>
                <a:solidFill>
                  <a:srgbClr val="92D050"/>
                </a:solidFill>
              </a:rPr>
              <a:t>Webgrafia</a:t>
            </a:r>
            <a:endParaRPr lang="pt-PT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garida\Desktop\Foto-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60525" y="-822325"/>
            <a:ext cx="10804525" cy="7680325"/>
          </a:xfrm>
          <a:prstGeom prst="rect">
            <a:avLst/>
          </a:prstGeom>
          <a:noFill/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5000636"/>
            <a:ext cx="8229600" cy="1125527"/>
          </a:xfrm>
        </p:spPr>
        <p:txBody>
          <a:bodyPr>
            <a:normAutofit fontScale="85000" lnSpcReduction="20000"/>
          </a:bodyPr>
          <a:lstStyle/>
          <a:p>
            <a:r>
              <a:rPr lang="pt-PT" smtClean="0">
                <a:solidFill>
                  <a:srgbClr val="0070C0"/>
                </a:solidFill>
              </a:rPr>
              <a:t>Margarida </a:t>
            </a:r>
            <a:r>
              <a:rPr lang="pt-PT" smtClean="0">
                <a:solidFill>
                  <a:srgbClr val="0070C0"/>
                </a:solidFill>
              </a:rPr>
              <a:t>Martins Teixeira</a:t>
            </a:r>
            <a:endParaRPr lang="pt-PT" dirty="0" smtClean="0">
              <a:solidFill>
                <a:srgbClr val="0070C0"/>
              </a:solidFill>
            </a:endParaRPr>
          </a:p>
          <a:p>
            <a:r>
              <a:rPr lang="pt-PT" dirty="0" smtClean="0">
                <a:solidFill>
                  <a:srgbClr val="0070C0"/>
                </a:solidFill>
              </a:rPr>
              <a:t>N.º 13</a:t>
            </a:r>
          </a:p>
          <a:p>
            <a:r>
              <a:rPr lang="pt-PT" dirty="0" smtClean="0">
                <a:solidFill>
                  <a:srgbClr val="0070C0"/>
                </a:solidFill>
              </a:rPr>
              <a:t>5.ºA</a:t>
            </a:r>
            <a:endParaRPr lang="pt-PT" dirty="0">
              <a:solidFill>
                <a:srgbClr val="0070C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70"/>
          </a:xfrm>
        </p:spPr>
        <p:txBody>
          <a:bodyPr>
            <a:normAutofit/>
          </a:bodyPr>
          <a:lstStyle/>
          <a:p>
            <a:r>
              <a:rPr lang="pt-PT" dirty="0" smtClean="0">
                <a:solidFill>
                  <a:srgbClr val="005696"/>
                </a:solidFill>
              </a:rPr>
              <a:t>Obrigado por  me dispensarem a vossa ENERGIA!</a:t>
            </a:r>
            <a:endParaRPr lang="pt-PT" dirty="0">
              <a:solidFill>
                <a:srgbClr val="005696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e Conteúdo 7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525963"/>
          </a:xfrm>
        </p:spPr>
        <p:txBody>
          <a:bodyPr>
            <a:normAutofit fontScale="70000" lnSpcReduction="20000"/>
          </a:bodyPr>
          <a:lstStyle/>
          <a:p>
            <a:r>
              <a:rPr lang="pt-PT" b="1" dirty="0" smtClean="0"/>
              <a:t>Introdução  - pag.3</a:t>
            </a:r>
          </a:p>
          <a:p>
            <a:r>
              <a:rPr lang="pt-PT" b="1" dirty="0" smtClean="0"/>
              <a:t>Definição –pag.4  </a:t>
            </a:r>
          </a:p>
          <a:p>
            <a:r>
              <a:rPr lang="pt-PT" b="1" dirty="0" smtClean="0"/>
              <a:t>Energias renováveis-pag.5</a:t>
            </a:r>
          </a:p>
          <a:p>
            <a:r>
              <a:rPr lang="pt-PT" b="1" dirty="0" smtClean="0"/>
              <a:t>Energia Eólica-pag.6 </a:t>
            </a:r>
          </a:p>
          <a:p>
            <a:r>
              <a:rPr lang="pt-PT" b="1" dirty="0" smtClean="0"/>
              <a:t>Energia Hídrica-pag.7 </a:t>
            </a:r>
          </a:p>
          <a:p>
            <a:r>
              <a:rPr lang="pt-PT" b="1" dirty="0" smtClean="0"/>
              <a:t>Energia daBiomassa-pag.8   </a:t>
            </a:r>
          </a:p>
          <a:p>
            <a:r>
              <a:rPr lang="pt-PT" b="1" dirty="0" smtClean="0"/>
              <a:t>Energia Solar-pag.9  </a:t>
            </a:r>
          </a:p>
          <a:p>
            <a:r>
              <a:rPr lang="pt-PT" b="1" dirty="0" smtClean="0"/>
              <a:t>Energia Geotérmica-pag.10  </a:t>
            </a:r>
          </a:p>
          <a:p>
            <a:r>
              <a:rPr lang="pt-PT" b="1" dirty="0" smtClean="0"/>
              <a:t>Energias Não Renováveis-pag.11 </a:t>
            </a:r>
          </a:p>
          <a:p>
            <a:r>
              <a:rPr lang="pt-PT" b="1" dirty="0" smtClean="0"/>
              <a:t>Petróleo-pag.12</a:t>
            </a:r>
          </a:p>
          <a:p>
            <a:r>
              <a:rPr lang="pt-PT" b="1" dirty="0" smtClean="0"/>
              <a:t>Gás Natural-pag.13</a:t>
            </a:r>
          </a:p>
          <a:p>
            <a:r>
              <a:rPr lang="pt-PT" b="1" dirty="0" smtClean="0"/>
              <a:t>CarvãoMineral-pag.14 </a:t>
            </a:r>
          </a:p>
          <a:p>
            <a:r>
              <a:rPr lang="pt-PT" b="1" dirty="0" smtClean="0"/>
              <a:t>Conclusão-pag.15</a:t>
            </a:r>
          </a:p>
          <a:p>
            <a:r>
              <a:rPr lang="pt-PT" b="1" dirty="0" smtClean="0"/>
              <a:t>Bibliografia-pag.16</a:t>
            </a:r>
          </a:p>
          <a:p>
            <a:r>
              <a:rPr lang="pt-PT" b="1" dirty="0" smtClean="0"/>
              <a:t>Web Grafia –pag.17                                                                                                                           </a:t>
            </a:r>
            <a:endParaRPr lang="pt-PT" b="1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5400" b="1" dirty="0" err="1" smtClean="0">
                <a:solidFill>
                  <a:srgbClr val="C309A8"/>
                </a:solidFill>
              </a:rPr>
              <a:t>Indíce</a:t>
            </a:r>
            <a:endParaRPr lang="pt-PT" sz="5400" b="1" dirty="0">
              <a:solidFill>
                <a:srgbClr val="C309A8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PT" sz="4000" b="1" dirty="0" smtClean="0">
                <a:latin typeface="+mj-lt"/>
              </a:rPr>
              <a:t>Introdução</a:t>
            </a:r>
          </a:p>
          <a:p>
            <a:pPr algn="just"/>
            <a:endParaRPr lang="pt-PT" dirty="0" smtClean="0"/>
          </a:p>
          <a:p>
            <a:pPr algn="just"/>
            <a:r>
              <a:rPr lang="pt-PT" sz="4000" b="1" dirty="0" smtClean="0">
                <a:latin typeface="Borneo" pitchFamily="2" charset="0"/>
                <a:cs typeface="Arabic Typesetting" pitchFamily="66" charset="-78"/>
              </a:rPr>
              <a:t>Espero que com este trabalho venha a conhecer mais sobre o tema e transmitir aos meus colegas</a:t>
            </a:r>
            <a:r>
              <a:rPr lang="pt-PT" sz="3600" b="1" dirty="0" smtClean="0">
                <a:latin typeface="Borneo" pitchFamily="2" charset="0"/>
                <a:cs typeface="Arabic Typesetting" pitchFamily="66" charset="-78"/>
              </a:rPr>
              <a:t>.</a:t>
            </a:r>
          </a:p>
          <a:p>
            <a:pPr algn="ctr">
              <a:buNone/>
            </a:pPr>
            <a:endParaRPr lang="pt-PT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800" dirty="0" smtClean="0">
                <a:solidFill>
                  <a:schemeClr val="accent5">
                    <a:lumMod val="75000"/>
                  </a:schemeClr>
                </a:solidFill>
                <a:latin typeface="Cooper Black" pitchFamily="18" charset="0"/>
              </a:rPr>
              <a:t>Energias</a:t>
            </a:r>
            <a:endParaRPr lang="pt-PT" sz="4800" dirty="0">
              <a:solidFill>
                <a:schemeClr val="accent5">
                  <a:lumMod val="75000"/>
                </a:schemeClr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e Conteúdo 7"/>
          <p:cNvSpPr>
            <a:spLocks noGrp="1"/>
          </p:cNvSpPr>
          <p:nvPr>
            <p:ph idx="1"/>
          </p:nvPr>
        </p:nvSpPr>
        <p:spPr>
          <a:xfrm>
            <a:off x="457200" y="1524000"/>
            <a:ext cx="7901014" cy="304800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PT" sz="3600" b="1" dirty="0" smtClean="0"/>
              <a:t>A energia é a capacidade de fazer as coisas acontecerem , seja movimentando alguma coisa , aquecendo-a ou alterando-a de alguma maneira. </a:t>
            </a:r>
          </a:p>
          <a:p>
            <a:pPr algn="just"/>
            <a:r>
              <a:rPr lang="pt-PT" sz="3600" b="1" dirty="0" smtClean="0"/>
              <a:t>A energia assume formas como: a electricidade, o som, o calor e a luz.</a:t>
            </a:r>
            <a:endParaRPr lang="pt-PT" sz="3600" b="1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800" dirty="0" smtClean="0">
                <a:solidFill>
                  <a:srgbClr val="7030A0"/>
                </a:solidFill>
                <a:latin typeface="Cooper Black" pitchFamily="18" charset="0"/>
              </a:rPr>
              <a:t>Energia</a:t>
            </a:r>
            <a:endParaRPr lang="pt-PT" sz="4800" dirty="0">
              <a:solidFill>
                <a:srgbClr val="7030A0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t-PT" sz="3600" dirty="0" smtClean="0"/>
              <a:t>Apresentam-se como principais as seguintes:</a:t>
            </a:r>
            <a:endParaRPr lang="pt-PT" sz="3600" dirty="0"/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PT" sz="5400" dirty="0" smtClean="0">
                <a:solidFill>
                  <a:srgbClr val="FF6600"/>
                </a:solidFill>
                <a:latin typeface="Cooper Black" pitchFamily="18" charset="0"/>
              </a:rPr>
              <a:t>Renováveis</a:t>
            </a:r>
            <a:endParaRPr lang="pt-PT" sz="5400" dirty="0">
              <a:solidFill>
                <a:srgbClr val="FF6600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limpo\filmes\Procura visto\outros\1.Fotos Filmes Família + Musica\fotos e filmes familia\moinho 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14356"/>
            <a:ext cx="7000924" cy="5250693"/>
          </a:xfrm>
          <a:prstGeom prst="rect">
            <a:avLst/>
          </a:prstGeom>
          <a:noFill/>
        </p:spPr>
      </p:pic>
      <p:sp>
        <p:nvSpPr>
          <p:cNvPr id="8" name="Marcador de Posição de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b="1" dirty="0" smtClean="0">
                <a:solidFill>
                  <a:srgbClr val="FF6600"/>
                </a:solidFill>
              </a:rPr>
              <a:t>A Energia Eólica é aquela que resulta da ação do vento.</a:t>
            </a:r>
            <a:r>
              <a:rPr lang="pt-PT" b="1" dirty="0">
                <a:solidFill>
                  <a:srgbClr val="FF6600"/>
                </a:solidFill>
              </a:rPr>
              <a:t> </a:t>
            </a:r>
            <a:r>
              <a:rPr lang="pt-PT" b="1" dirty="0" smtClean="0">
                <a:solidFill>
                  <a:srgbClr val="FF6600"/>
                </a:solidFill>
              </a:rPr>
              <a:t>Esta forma de energia foi das mais utilizadas pelo Homem desde a antiguidade.</a:t>
            </a: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/>
          </a:bodyPr>
          <a:lstStyle/>
          <a:p>
            <a:r>
              <a:rPr lang="pt-PT" sz="4800" dirty="0" smtClean="0">
                <a:solidFill>
                  <a:schemeClr val="tx2">
                    <a:lumMod val="50000"/>
                  </a:schemeClr>
                </a:solidFill>
                <a:latin typeface="Cooper Black" pitchFamily="18" charset="0"/>
              </a:rPr>
              <a:t>Eólica</a:t>
            </a:r>
            <a:endParaRPr lang="pt-PT" sz="4800" dirty="0">
              <a:solidFill>
                <a:schemeClr val="tx2">
                  <a:lumMod val="50000"/>
                </a:schemeClr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aniel\Desktop\DSC00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857232"/>
            <a:ext cx="3214710" cy="5357850"/>
          </a:xfrm>
          <a:prstGeom prst="rect">
            <a:avLst/>
          </a:prstGeom>
          <a:noFill/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b="1" dirty="0" smtClean="0">
                <a:solidFill>
                  <a:srgbClr val="00B0F0"/>
                </a:solidFill>
              </a:rPr>
              <a:t>Ao longo dos tempos esta energia foi de grande utilidade ao Homem que viu no movimento da água uma ajuda fundamental para o seu dia a dia.</a:t>
            </a:r>
            <a:endParaRPr lang="pt-PT" b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800" dirty="0" smtClean="0">
                <a:solidFill>
                  <a:srgbClr val="0070C0"/>
                </a:solidFill>
                <a:latin typeface="Cooper Black" pitchFamily="18" charset="0"/>
              </a:rPr>
              <a:t>Hídrica</a:t>
            </a:r>
            <a:endParaRPr lang="pt-PT" sz="4800" dirty="0">
              <a:solidFill>
                <a:srgbClr val="0070C0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aniel\Desktop\imagesFP3FX63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6500857" cy="4572032"/>
          </a:xfrm>
          <a:prstGeom prst="rect">
            <a:avLst/>
          </a:prstGeom>
          <a:noFill/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PT" b="1" dirty="0" smtClean="0">
                <a:solidFill>
                  <a:schemeClr val="bg1"/>
                </a:solidFill>
              </a:rPr>
              <a:t>A  Biomassa resulta da decomposição e queima de materiais orgânicos .Utilizada desde a Pré História para aquecer, iluminar e cozinhar. 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800" dirty="0" smtClean="0">
                <a:solidFill>
                  <a:srgbClr val="3D3923"/>
                </a:solidFill>
                <a:latin typeface="Cooper Black" pitchFamily="18" charset="0"/>
              </a:rPr>
              <a:t>Biomassa</a:t>
            </a:r>
            <a:endParaRPr lang="pt-PT" sz="4800" dirty="0">
              <a:solidFill>
                <a:srgbClr val="3D3923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aniel\Desktop\images44FU98T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857364"/>
            <a:ext cx="7215237" cy="4000527"/>
          </a:xfrm>
          <a:prstGeom prst="rect">
            <a:avLst/>
          </a:prstGeom>
          <a:noFill/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b="1" dirty="0" smtClean="0">
                <a:solidFill>
                  <a:srgbClr val="FF6600"/>
                </a:solidFill>
              </a:rPr>
              <a:t>Resulta do aproveitamento da energia do sol. É a energia mais limpa e acessível como recurso natural.</a:t>
            </a:r>
            <a:endParaRPr lang="pt-PT" b="1" dirty="0">
              <a:solidFill>
                <a:srgbClr val="FF66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800" dirty="0" smtClean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</a:rPr>
              <a:t>Solar</a:t>
            </a:r>
            <a:endParaRPr lang="pt-PT" sz="4800" dirty="0">
              <a:solidFill>
                <a:schemeClr val="tx2">
                  <a:lumMod val="75000"/>
                </a:schemeClr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587</TotalTime>
  <Words>459</Words>
  <Application>Microsoft Office PowerPoint</Application>
  <PresentationFormat>Apresentação no Ecrã (4:3)</PresentationFormat>
  <Paragraphs>62</Paragraphs>
  <Slides>19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19</vt:i4>
      </vt:variant>
    </vt:vector>
  </HeadingPairs>
  <TitlesOfParts>
    <vt:vector size="26" baseType="lpstr">
      <vt:lpstr>Arabic Typesetting</vt:lpstr>
      <vt:lpstr>Bernard MT Condensed</vt:lpstr>
      <vt:lpstr>Borneo</vt:lpstr>
      <vt:lpstr>Constantia</vt:lpstr>
      <vt:lpstr>Cooper Black</vt:lpstr>
      <vt:lpstr>Wingdings 2</vt:lpstr>
      <vt:lpstr>Papel</vt:lpstr>
      <vt:lpstr>Energias</vt:lpstr>
      <vt:lpstr>Indíce</vt:lpstr>
      <vt:lpstr>Energias</vt:lpstr>
      <vt:lpstr>Energia</vt:lpstr>
      <vt:lpstr>Renováveis</vt:lpstr>
      <vt:lpstr>Eólica</vt:lpstr>
      <vt:lpstr>Hídrica</vt:lpstr>
      <vt:lpstr>Biomassa</vt:lpstr>
      <vt:lpstr>Solar</vt:lpstr>
      <vt:lpstr>Geotérmica</vt:lpstr>
      <vt:lpstr>Não Renováveis</vt:lpstr>
      <vt:lpstr>Petróleo</vt:lpstr>
      <vt:lpstr>Gás Natural</vt:lpstr>
      <vt:lpstr>Carvão Mineral</vt:lpstr>
      <vt:lpstr>Apresentação do PowerPoint</vt:lpstr>
      <vt:lpstr>Energia</vt:lpstr>
      <vt:lpstr>Bibliografia</vt:lpstr>
      <vt:lpstr>Webgrafia</vt:lpstr>
      <vt:lpstr>Obrigado por  me dispensarem a vossa ENERGIA!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Energias Renováveis e Não Renováveis</dc:title>
  <dc:creator>Daniel</dc:creator>
  <cp:lastModifiedBy>daniel antonio pires teixeira</cp:lastModifiedBy>
  <cp:revision>103</cp:revision>
  <dcterms:created xsi:type="dcterms:W3CDTF">2014-01-10T17:54:16Z</dcterms:created>
  <dcterms:modified xsi:type="dcterms:W3CDTF">2018-02-03T14:20:43Z</dcterms:modified>
</cp:coreProperties>
</file>