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t-P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14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Rectângulo 18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ângu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ctângulo 11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Conexão recta 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Rectângulo 9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PT" smtClean="0"/>
              <a:t>Faça clique para editar o estilo</a:t>
            </a: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15" name="Marcador de Posição d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4A431-9AC3-441E-83A0-5E71A302C006}" type="datetimeFigureOut">
              <a:rPr lang="pt-PT"/>
              <a:pPr>
                <a:defRPr/>
              </a:pPr>
              <a:t>09-05-2013</a:t>
            </a:fld>
            <a:endParaRPr lang="pt-PT"/>
          </a:p>
        </p:txBody>
      </p:sp>
      <p:sp>
        <p:nvSpPr>
          <p:cNvPr id="16" name="Marcador de Posição do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7" name="Marcador de Posição do Número do Diapositivo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83D49C17-A85F-48BE-B2A8-D802962E5189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D5190-CEBB-4CDF-8E07-63DD2DD17AA9}" type="datetimeFigureOut">
              <a:rPr lang="pt-PT"/>
              <a:pPr>
                <a:defRPr/>
              </a:pPr>
              <a:t>09-05-2013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61F10-94D8-4E9D-AC8F-150E899C0F45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Rectângu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ângulo 8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â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ângulo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ângulo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Conexão recta 12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val 13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4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13" name="Marcador de Posição do Número do Diapositivo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6BABC-B2DC-40AF-99C2-E74B5A5CF24F}" type="slidenum">
              <a:rPr lang="pt-PT"/>
              <a:pPr>
                <a:defRPr/>
              </a:pPr>
              <a:t>‹#›</a:t>
            </a:fld>
            <a:endParaRPr lang="pt-PT"/>
          </a:p>
        </p:txBody>
      </p:sp>
      <p:sp>
        <p:nvSpPr>
          <p:cNvPr id="14" name="Marcador de Posição da Data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194D0-578D-4991-A08B-E8D75836D7CE}" type="datetimeFigureOut">
              <a:rPr lang="pt-PT"/>
              <a:pPr>
                <a:defRPr/>
              </a:pPr>
              <a:t>09-05-2013</a:t>
            </a:fld>
            <a:endParaRPr lang="pt-PT"/>
          </a:p>
        </p:txBody>
      </p:sp>
      <p:sp>
        <p:nvSpPr>
          <p:cNvPr id="15" name="Marcador de Posição do Rodapé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8" name="Marcador de Posição de Conteú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B42CF-0A98-484D-84E6-8D2CE35BD951}" type="datetimeFigureOut">
              <a:rPr lang="pt-PT"/>
              <a:pPr>
                <a:defRPr/>
              </a:pPr>
              <a:t>09-05-2013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CF28D-6948-4AD4-BE11-755D71EB886C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Rec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ângu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ângu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ângulo 18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ângulo 11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ctângulo 12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Rectângulo 13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Conexão recta 7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val 9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0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15" name="Marcador de Posição do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6" name="Marcador de Posição da Data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33AD8-38D1-430D-A05B-DCABBCF66E64}" type="datetimeFigureOut">
              <a:rPr lang="pt-PT"/>
              <a:pPr>
                <a:defRPr/>
              </a:pPr>
              <a:t>09-05-2013</a:t>
            </a:fld>
            <a:endParaRPr lang="pt-PT"/>
          </a:p>
        </p:txBody>
      </p:sp>
      <p:sp>
        <p:nvSpPr>
          <p:cNvPr id="17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AFD6321-31E0-4AB5-B04B-CEDD1CE1FF7D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exão recta 7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10" name="Marcador de Posição de Conteú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12" name="Marcador de Posição de Conteú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6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F4C7C-D397-44C5-9C85-4014C2C15522}" type="datetimeFigureOut">
              <a:rPr lang="pt-PT"/>
              <a:pPr>
                <a:defRPr/>
              </a:pPr>
              <a:t>09-05-2013</a:t>
            </a:fld>
            <a:endParaRPr lang="pt-PT"/>
          </a:p>
        </p:txBody>
      </p:sp>
      <p:sp>
        <p:nvSpPr>
          <p:cNvPr id="7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554B2-DDF1-4565-9409-BE23B448856B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xão recta 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ângu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ctângu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Rectâ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Rectângulo 10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ângulo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Conexão recta 14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Rectângulo 1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Oval 24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2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24" name="Marcador de Posição de Conteú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26" name="Marcador de Posição de Conteú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18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CA3D5-6AE8-4F5C-93A0-AF61ABBF482E}" type="datetimeFigureOut">
              <a:rPr lang="pt-PT"/>
              <a:pPr>
                <a:defRPr/>
              </a:pPr>
              <a:t>09-05-2013</a:t>
            </a:fld>
            <a:endParaRPr lang="pt-PT"/>
          </a:p>
        </p:txBody>
      </p:sp>
      <p:sp>
        <p:nvSpPr>
          <p:cNvPr id="19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20" name="Marcador de Posição do Número do Diapositivo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40608A91-F70E-4205-BC37-396B9D49643B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E8CC2-D370-4BD9-B22A-CD957C3FAFBD}" type="datetimeFigureOut">
              <a:rPr lang="pt-PT"/>
              <a:pPr>
                <a:defRPr/>
              </a:pPr>
              <a:t>09-05-2013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4597E-721E-4808-85E1-B7221151D3A2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Rectângulo 7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" name="Rectângu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Rectâ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ângulo 4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ângulo 5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717EA-5111-4433-95FF-CF3BA8000093}" type="datetimeFigureOut">
              <a:rPr lang="pt-PT"/>
              <a:pPr>
                <a:defRPr/>
              </a:pPr>
              <a:t>09-05-2013</a:t>
            </a:fld>
            <a:endParaRPr lang="pt-PT"/>
          </a:p>
        </p:txBody>
      </p:sp>
      <p:sp>
        <p:nvSpPr>
          <p:cNvPr id="9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" name="Marcador de Posição do Número do Diapositivo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5873D8B-4DCF-460F-9BFC-F2104039E563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ângulo 18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ângu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ângulo 15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ctângu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ângulo 7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Conexão recta 8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0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ângulo 20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20" name="Marcador de Posição de Conteú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16" name="Marcador de Posição do Número do Diapositivo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E2BED3DF-AB57-491C-8F95-2ECD66BE94FC}" type="slidenum">
              <a:rPr lang="pt-PT"/>
              <a:pPr>
                <a:defRPr/>
              </a:pPr>
              <a:t>‹#›</a:t>
            </a:fld>
            <a:endParaRPr lang="pt-PT"/>
          </a:p>
        </p:txBody>
      </p:sp>
      <p:sp>
        <p:nvSpPr>
          <p:cNvPr id="17" name="Marcador de Posição da Data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33348-81B3-4DCF-B7E3-55AC6EF32F78}" type="datetimeFigureOut">
              <a:rPr lang="pt-PT"/>
              <a:pPr>
                <a:defRPr/>
              </a:pPr>
              <a:t>09-05-2013</a:t>
            </a:fld>
            <a:endParaRPr lang="pt-PT"/>
          </a:p>
        </p:txBody>
      </p:sp>
      <p:sp>
        <p:nvSpPr>
          <p:cNvPr id="18" name="Marcador de Posição do Rodapé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exão recta 20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ângu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ângu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Rectângulo 1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Rectângu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ângulo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2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ângulo 21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PT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16" name="Marcador de Posição do Número do Diapositivo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8F3B7-BA5A-4223-9654-E2C7826689F1}" type="slidenum">
              <a:rPr lang="pt-PT"/>
              <a:pPr>
                <a:defRPr/>
              </a:pPr>
              <a:t>‹#›</a:t>
            </a:fld>
            <a:endParaRPr lang="pt-PT"/>
          </a:p>
        </p:txBody>
      </p:sp>
      <p:sp>
        <p:nvSpPr>
          <p:cNvPr id="17" name="Marcador de Posição da Data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33F38-CBD0-412E-B3F9-1FCB6AEAE004}" type="datetimeFigureOut">
              <a:rPr lang="pt-PT"/>
              <a:pPr>
                <a:defRPr/>
              </a:pPr>
              <a:t>09-05-2013</a:t>
            </a:fld>
            <a:endParaRPr lang="pt-PT"/>
          </a:p>
        </p:txBody>
      </p:sp>
      <p:sp>
        <p:nvSpPr>
          <p:cNvPr id="18" name="Marcador de Posição do Rodapé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â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Rectângulo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Rec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Rectâ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ângulo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79410BCF-99D9-4FF1-9E35-6F5468110054}" type="datetimeFigureOut">
              <a:rPr lang="pt-PT"/>
              <a:pPr>
                <a:defRPr/>
              </a:pPr>
              <a:t>09-05-2013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" name="Rectângulo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Conexão rect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smtClean="0">
                <a:solidFill>
                  <a:schemeClr val="accent3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2057DC2-A405-48A9-8008-0584C34514E0}" type="slidenum">
              <a:rPr lang="pt-PT"/>
              <a:pPr>
                <a:defRPr/>
              </a:pPr>
              <a:t>‹#›</a:t>
            </a:fld>
            <a:endParaRPr lang="pt-PT"/>
          </a:p>
        </p:txBody>
      </p:sp>
      <p:sp>
        <p:nvSpPr>
          <p:cNvPr id="1038" name="Marcador de Posição do Título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 estilo</a:t>
            </a:r>
            <a:endParaRPr lang="en-US" smtClean="0"/>
          </a:p>
        </p:txBody>
      </p:sp>
      <p:sp>
        <p:nvSpPr>
          <p:cNvPr id="1039" name="Marcador de Posição do Texto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300" kern="1200">
          <a:solidFill>
            <a:srgbClr val="C5BA8C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300">
          <a:solidFill>
            <a:srgbClr val="C5BA8C"/>
          </a:solidFill>
          <a:latin typeface="Georgi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300">
          <a:solidFill>
            <a:srgbClr val="C5BA8C"/>
          </a:solidFill>
          <a:latin typeface="Georgi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300">
          <a:solidFill>
            <a:srgbClr val="C5BA8C"/>
          </a:solidFill>
          <a:latin typeface="Georgi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300">
          <a:solidFill>
            <a:srgbClr val="C5BA8C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C5BA8C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C5BA8C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C5BA8C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C5BA8C"/>
          </a:solidFill>
          <a:latin typeface="Georgia" pitchFamily="18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ct val="20000"/>
        </a:spcBef>
        <a:spcAft>
          <a:spcPct val="0"/>
        </a:spcAft>
        <a:buClr>
          <a:srgbClr val="E0D4A0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ct val="20000"/>
        </a:spcBef>
        <a:spcAft>
          <a:spcPct val="0"/>
        </a:spcAft>
        <a:buClr>
          <a:srgbClr val="8D1BFF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ct val="20000"/>
        </a:spcBef>
        <a:spcAft>
          <a:spcPct val="0"/>
        </a:spcAft>
        <a:buClr>
          <a:srgbClr val="533DA9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pt-PT" sz="3600" dirty="0" smtClean="0"/>
              <a:t>(1864-1920)</a:t>
            </a:r>
            <a:br>
              <a:rPr lang="pt-PT" sz="3600" dirty="0" smtClean="0"/>
            </a:br>
            <a:endParaRPr lang="pt-PT" sz="3600" dirty="0"/>
          </a:p>
        </p:txBody>
      </p:sp>
      <p:sp>
        <p:nvSpPr>
          <p:cNvPr id="13314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b="1" smtClean="0"/>
              <a:t>MAX WEBER</a:t>
            </a:r>
            <a:endParaRPr lang="pt-PT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smtClean="0">
                <a:solidFill>
                  <a:srgbClr val="C5BA8C"/>
                </a:solidFill>
              </a:rPr>
              <a:t>MAX WEBER</a:t>
            </a:r>
            <a:endParaRPr lang="pt-PT" smtClean="0">
              <a:solidFill>
                <a:srgbClr val="C5BA8C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pt-PT" b="1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b="1" dirty="0" smtClean="0"/>
              <a:t>	Bibliografia: </a:t>
            </a:r>
            <a:endParaRPr lang="pt-PT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PT" dirty="0" smtClean="0"/>
              <a:t>Jean </a:t>
            </a:r>
            <a:r>
              <a:rPr lang="pt-PT" dirty="0" err="1" smtClean="0"/>
              <a:t>Carbonnier</a:t>
            </a:r>
            <a:r>
              <a:rPr lang="pt-PT" dirty="0" smtClean="0"/>
              <a:t>, </a:t>
            </a:r>
            <a:r>
              <a:rPr lang="pt-PT" i="1" dirty="0" smtClean="0"/>
              <a:t>Sociologia Jurídica</a:t>
            </a:r>
            <a:r>
              <a:rPr lang="pt-PT" dirty="0" smtClean="0"/>
              <a:t>, Coimbra, 1979.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PT" dirty="0" err="1" smtClean="0"/>
              <a:t>Ramón</a:t>
            </a:r>
            <a:r>
              <a:rPr lang="pt-PT" dirty="0" smtClean="0"/>
              <a:t> Soriano, </a:t>
            </a:r>
            <a:r>
              <a:rPr lang="pt-PT" i="1" dirty="0" err="1" smtClean="0"/>
              <a:t>Sociología</a:t>
            </a:r>
            <a:r>
              <a:rPr lang="pt-PT" i="1" dirty="0" smtClean="0"/>
              <a:t> </a:t>
            </a:r>
            <a:r>
              <a:rPr lang="pt-PT" i="1" dirty="0" err="1" smtClean="0"/>
              <a:t>del</a:t>
            </a:r>
            <a:r>
              <a:rPr lang="pt-PT" i="1" dirty="0" smtClean="0"/>
              <a:t> </a:t>
            </a:r>
            <a:r>
              <a:rPr lang="pt-PT" i="1" dirty="0" err="1" smtClean="0"/>
              <a:t>Derecho</a:t>
            </a:r>
            <a:r>
              <a:rPr lang="pt-PT" dirty="0" smtClean="0"/>
              <a:t>, Barcelona, 2011.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PT" dirty="0" smtClean="0"/>
              <a:t>Renato </a:t>
            </a:r>
            <a:r>
              <a:rPr lang="pt-PT" dirty="0" err="1" smtClean="0"/>
              <a:t>Treves</a:t>
            </a:r>
            <a:r>
              <a:rPr lang="pt-PT" dirty="0" smtClean="0"/>
              <a:t>, </a:t>
            </a:r>
            <a:r>
              <a:rPr lang="pt-PT" i="1" dirty="0" smtClean="0"/>
              <a:t>Sociologia do Direito</a:t>
            </a:r>
            <a:r>
              <a:rPr lang="pt-PT" dirty="0" smtClean="0"/>
              <a:t>, S. Paulo, 2004.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PT" dirty="0" smtClean="0"/>
              <a:t>Raymond Aron, </a:t>
            </a:r>
            <a:r>
              <a:rPr lang="pt-PT" i="1" dirty="0" smtClean="0"/>
              <a:t>As etapas do pensamento sociológico</a:t>
            </a:r>
            <a:r>
              <a:rPr lang="pt-PT" dirty="0" smtClean="0"/>
              <a:t>, Alfragide, 2010.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PT" dirty="0" smtClean="0"/>
              <a:t>Helena Machado e Filipe Santos, </a:t>
            </a:r>
            <a:r>
              <a:rPr lang="pt-PT" i="1" dirty="0" smtClean="0"/>
              <a:t>Direito, Justiça e Média</a:t>
            </a:r>
            <a:r>
              <a:rPr lang="pt-PT" dirty="0" smtClean="0"/>
              <a:t>, Porto, 2011.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PT" dirty="0" smtClean="0"/>
              <a:t>Max Weber, </a:t>
            </a:r>
            <a:r>
              <a:rPr lang="pt-PT" i="1" dirty="0" smtClean="0"/>
              <a:t>Economia e sociedade</a:t>
            </a:r>
            <a:r>
              <a:rPr lang="pt-PT" dirty="0" smtClean="0"/>
              <a:t>, Volume II, São Paulo, 2004.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pt-PT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pt-P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smtClean="0">
                <a:solidFill>
                  <a:srgbClr val="C5BA8C"/>
                </a:solidFill>
              </a:rPr>
              <a:t>MAX WEBER</a:t>
            </a:r>
            <a:endParaRPr lang="pt-PT" smtClean="0">
              <a:solidFill>
                <a:srgbClr val="C5BA8C"/>
              </a:solidFill>
            </a:endParaRPr>
          </a:p>
        </p:txBody>
      </p:sp>
      <p:pic>
        <p:nvPicPr>
          <p:cNvPr id="15362" name="Marcador de Posição de Conteúdo 3" descr="weber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765425" y="1527175"/>
            <a:ext cx="3576638" cy="4572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smtClean="0">
                <a:solidFill>
                  <a:srgbClr val="C5BA8C"/>
                </a:solidFill>
              </a:rPr>
              <a:t>MAX WEBER</a:t>
            </a:r>
            <a:endParaRPr lang="pt-PT" smtClean="0">
              <a:solidFill>
                <a:srgbClr val="C5BA8C"/>
              </a:solidFill>
            </a:endParaRPr>
          </a:p>
        </p:txBody>
      </p:sp>
      <p:sp>
        <p:nvSpPr>
          <p:cNvPr id="16386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pt-PT" smtClean="0"/>
          </a:p>
          <a:p>
            <a:r>
              <a:rPr lang="pt-PT" b="1" smtClean="0"/>
              <a:t>Obra:</a:t>
            </a:r>
            <a:endParaRPr lang="pt-PT" smtClean="0"/>
          </a:p>
          <a:p>
            <a:pPr>
              <a:buFont typeface="Wingdings 2" pitchFamily="18" charset="2"/>
              <a:buNone/>
            </a:pPr>
            <a:endParaRPr lang="pt-PT" smtClean="0"/>
          </a:p>
          <a:p>
            <a:r>
              <a:rPr lang="pt-PT" smtClean="0"/>
              <a:t>“A ética protestante e o espírito do capitalismo” (1904)</a:t>
            </a:r>
          </a:p>
          <a:p>
            <a:r>
              <a:rPr lang="pt-PT" smtClean="0"/>
              <a:t>“Economia e sociedade: esboço de sociologia compreensiva” (1922)</a:t>
            </a:r>
          </a:p>
          <a:p>
            <a:pPr>
              <a:buFont typeface="Wingdings 2" pitchFamily="18" charset="2"/>
              <a:buNone/>
            </a:pPr>
            <a:endParaRPr lang="pt-PT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smtClean="0">
                <a:solidFill>
                  <a:srgbClr val="C5BA8C"/>
                </a:solidFill>
              </a:rPr>
              <a:t>MAX WEBER</a:t>
            </a:r>
            <a:endParaRPr lang="pt-PT" smtClean="0">
              <a:solidFill>
                <a:srgbClr val="C5BA8C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85000" lnSpcReduction="20000"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PT" sz="2800" dirty="0" smtClean="0"/>
              <a:t>O método da Sociologia: </a:t>
            </a:r>
            <a:endParaRPr lang="pt-PT" sz="1400" dirty="0" smtClean="0"/>
          </a:p>
          <a:p>
            <a:pPr marL="731520" lvl="1" indent="-457200" fontAlgn="auto">
              <a:spcAft>
                <a:spcPts val="0"/>
              </a:spcAft>
              <a:buFont typeface="Wingdings"/>
              <a:buNone/>
              <a:defRPr/>
            </a:pPr>
            <a:r>
              <a:rPr lang="pt-PT" sz="2400" dirty="0" smtClean="0">
                <a:solidFill>
                  <a:schemeClr val="tx1"/>
                </a:solidFill>
              </a:rPr>
              <a:t>1.1. Compreensão do significado das </a:t>
            </a:r>
            <a:r>
              <a:rPr lang="pt-PT" sz="2400" dirty="0" err="1" smtClean="0">
                <a:solidFill>
                  <a:schemeClr val="tx1"/>
                </a:solidFill>
              </a:rPr>
              <a:t>acções</a:t>
            </a:r>
            <a:r>
              <a:rPr lang="pt-PT" sz="2400" dirty="0" smtClean="0">
                <a:solidFill>
                  <a:schemeClr val="tx1"/>
                </a:solidFill>
              </a:rPr>
              <a:t> sociais (“</a:t>
            </a:r>
            <a:r>
              <a:rPr lang="pt-PT" sz="2400" dirty="0" err="1" smtClean="0">
                <a:solidFill>
                  <a:schemeClr val="tx1"/>
                </a:solidFill>
              </a:rPr>
              <a:t>acção</a:t>
            </a:r>
            <a:r>
              <a:rPr lang="pt-PT" sz="2400" dirty="0" smtClean="0">
                <a:solidFill>
                  <a:schemeClr val="tx1"/>
                </a:solidFill>
              </a:rPr>
              <a:t> social” ou “agir social”); explicação causal das </a:t>
            </a:r>
            <a:r>
              <a:rPr lang="pt-PT" sz="2400" dirty="0" err="1" smtClean="0">
                <a:solidFill>
                  <a:schemeClr val="tx1"/>
                </a:solidFill>
              </a:rPr>
              <a:t>acções</a:t>
            </a:r>
            <a:r>
              <a:rPr lang="pt-PT" sz="2400" dirty="0" smtClean="0">
                <a:solidFill>
                  <a:schemeClr val="tx1"/>
                </a:solidFill>
              </a:rPr>
              <a:t> sociais (“causalidade adequada”); construção dos “tipos ideais”;</a:t>
            </a:r>
            <a:endParaRPr lang="pt-PT" sz="1200" dirty="0" smtClean="0">
              <a:solidFill>
                <a:schemeClr val="tx1"/>
              </a:solidFill>
            </a:endParaRPr>
          </a:p>
          <a:p>
            <a:pPr marL="731520" lvl="1" indent="-457200" fontAlgn="auto">
              <a:spcAft>
                <a:spcPts val="0"/>
              </a:spcAft>
              <a:buFont typeface="Wingdings"/>
              <a:buNone/>
              <a:defRPr/>
            </a:pPr>
            <a:r>
              <a:rPr lang="pt-PT" sz="2400" dirty="0" smtClean="0">
                <a:solidFill>
                  <a:schemeClr val="tx1"/>
                </a:solidFill>
              </a:rPr>
              <a:t>1.2. Juízos de valor e princípio da neutralidade axiológica.</a:t>
            </a:r>
            <a:endParaRPr lang="pt-PT" sz="1200" dirty="0" smtClean="0">
              <a:solidFill>
                <a:schemeClr val="tx1"/>
              </a:solidFill>
            </a:endParaRP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PT" sz="2800" dirty="0" smtClean="0"/>
              <a:t>Sociologia do direito e ciência do direito.</a:t>
            </a:r>
            <a:endParaRPr lang="pt-PT" sz="1400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PT" sz="2800" dirty="0" smtClean="0"/>
              <a:t>Poder e dominação (carismática; tradicional; legal-racional).</a:t>
            </a:r>
            <a:endParaRPr lang="pt-PT" sz="1400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PT" sz="2800" dirty="0" smtClean="0"/>
              <a:t>Burocracia – a “jaula de ferro”. </a:t>
            </a:r>
            <a:endParaRPr lang="pt-PT" sz="1400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PT" sz="2800" dirty="0" smtClean="0"/>
              <a:t>Costume, convenção, direito - passagem do costume para a convenção e passagem da convenção para o direito.</a:t>
            </a:r>
            <a:endParaRPr lang="pt-PT" sz="1400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PT" sz="2800" dirty="0" smtClean="0"/>
              <a:t>Direito e economia: crítica do determinismo económico de Marx</a:t>
            </a:r>
            <a:endParaRPr lang="pt-PT" sz="14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pt-P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smtClean="0">
                <a:solidFill>
                  <a:srgbClr val="C5BA8C"/>
                </a:solidFill>
              </a:rPr>
              <a:t>MAX WEBER</a:t>
            </a:r>
            <a:endParaRPr lang="pt-PT" smtClean="0">
              <a:solidFill>
                <a:srgbClr val="C5BA8C"/>
              </a:solidFill>
            </a:endParaRPr>
          </a:p>
        </p:txBody>
      </p:sp>
      <p:sp>
        <p:nvSpPr>
          <p:cNvPr id="18434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pt-PT" smtClean="0"/>
          </a:p>
          <a:p>
            <a:pPr>
              <a:buFont typeface="Wingdings 2" pitchFamily="18" charset="2"/>
              <a:buNone/>
            </a:pPr>
            <a:r>
              <a:rPr lang="pt-PT" sz="2800" b="1" smtClean="0"/>
              <a:t>7. </a:t>
            </a:r>
            <a:r>
              <a:rPr lang="pt-PT" sz="2800" smtClean="0"/>
              <a:t>Racionalidade, materialidade e formalidade. Quatro tipos ideais de direito: </a:t>
            </a:r>
            <a:endParaRPr lang="pt-PT" sz="1400" smtClean="0"/>
          </a:p>
          <a:p>
            <a:pPr lvl="1">
              <a:buFont typeface="Wingdings" pitchFamily="2" charset="2"/>
              <a:buNone/>
            </a:pPr>
            <a:r>
              <a:rPr lang="pt-PT" sz="2400" smtClean="0"/>
              <a:t>7.1. Direito material e irracional; </a:t>
            </a:r>
            <a:endParaRPr lang="pt-PT" sz="1200" smtClean="0"/>
          </a:p>
          <a:p>
            <a:pPr lvl="1">
              <a:buFont typeface="Wingdings" pitchFamily="2" charset="2"/>
              <a:buNone/>
            </a:pPr>
            <a:r>
              <a:rPr lang="pt-PT" sz="2400" smtClean="0"/>
              <a:t>7.2. Direito material e racional; </a:t>
            </a:r>
            <a:endParaRPr lang="pt-PT" sz="1200" smtClean="0"/>
          </a:p>
          <a:p>
            <a:pPr lvl="1">
              <a:buFont typeface="Wingdings" pitchFamily="2" charset="2"/>
              <a:buNone/>
            </a:pPr>
            <a:r>
              <a:rPr lang="pt-PT" sz="2400" smtClean="0"/>
              <a:t>7.3. Direito formal e irracional;</a:t>
            </a:r>
            <a:endParaRPr lang="pt-PT" sz="1200" smtClean="0"/>
          </a:p>
          <a:p>
            <a:pPr lvl="1">
              <a:buFont typeface="Wingdings" pitchFamily="2" charset="2"/>
              <a:buNone/>
            </a:pPr>
            <a:r>
              <a:rPr lang="pt-PT" sz="2400" smtClean="0"/>
              <a:t>7.4. Direito formal e racional.</a:t>
            </a:r>
            <a:endParaRPr lang="pt-PT" sz="1200" smtClean="0"/>
          </a:p>
          <a:p>
            <a:pPr>
              <a:buFont typeface="Wingdings 2" pitchFamily="18" charset="2"/>
              <a:buNone/>
            </a:pPr>
            <a:r>
              <a:rPr lang="pt-PT" sz="2800" smtClean="0"/>
              <a:t>8. Agentes do direito.</a:t>
            </a:r>
            <a:endParaRPr lang="pt-PT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smtClean="0">
                <a:solidFill>
                  <a:srgbClr val="C5BA8C"/>
                </a:solidFill>
              </a:rPr>
              <a:t>MAX WEBER</a:t>
            </a:r>
            <a:endParaRPr lang="pt-PT" smtClean="0">
              <a:solidFill>
                <a:srgbClr val="C5BA8C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 lnSpcReduction="10000"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dirty="0" smtClean="0"/>
              <a:t>	«A criação e a aplicação do direito podem ser </a:t>
            </a:r>
            <a:r>
              <a:rPr lang="pt-PT" u="sng" dirty="0" smtClean="0"/>
              <a:t>racionais ou irracionais</a:t>
            </a:r>
            <a:r>
              <a:rPr lang="pt-PT" dirty="0" smtClean="0"/>
              <a:t>. São </a:t>
            </a:r>
            <a:r>
              <a:rPr lang="pt-PT" u="sng" dirty="0" smtClean="0"/>
              <a:t>formalmente irracionais </a:t>
            </a:r>
            <a:r>
              <a:rPr lang="pt-PT" dirty="0" smtClean="0"/>
              <a:t>quando, para a regulamentação da criação do direito e dos problemas de aplicação do direito, são empregados meios que não podem ser racionalmente controlados – por exemplo, a consulta a oráculos ou a sucedâneos destes. Elas são </a:t>
            </a:r>
            <a:r>
              <a:rPr lang="pt-PT" u="sng" dirty="0" smtClean="0"/>
              <a:t>materialmente irracionais</a:t>
            </a:r>
            <a:r>
              <a:rPr lang="pt-PT" dirty="0" smtClean="0"/>
              <a:t>, na medida em que a decisão é determinada por avaliações totalmente concretas de cada caso, sejam estas de natureza ética ou emocional ou política, em vez de depender de normas gerais. Também a criação e </a:t>
            </a:r>
            <a:r>
              <a:rPr lang="pt-PT" smtClean="0"/>
              <a:t>a aplicação “</a:t>
            </a:r>
            <a:r>
              <a:rPr lang="pt-PT" u="sng" smtClean="0"/>
              <a:t>racionais</a:t>
            </a:r>
            <a:r>
              <a:rPr lang="pt-PT" dirty="0" smtClean="0"/>
              <a:t>” do direito podem ter esta qualidade, </a:t>
            </a:r>
            <a:r>
              <a:rPr lang="pt-PT" u="sng" dirty="0" smtClean="0"/>
              <a:t>em sentido formal ou material</a:t>
            </a:r>
            <a:r>
              <a:rPr lang="pt-PT" dirty="0" smtClean="0"/>
              <a:t>.» (“Economia e Sociedade”)</a:t>
            </a:r>
            <a:endParaRPr lang="pt-P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smtClean="0">
                <a:solidFill>
                  <a:srgbClr val="C5BA8C"/>
                </a:solidFill>
              </a:rPr>
              <a:t>MAX WEBER</a:t>
            </a:r>
            <a:endParaRPr lang="pt-PT" smtClean="0">
              <a:solidFill>
                <a:srgbClr val="C5BA8C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77500" lnSpcReduction="20000"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pt-PT" dirty="0" smtClean="0"/>
              <a:t>	«O trabalho jurídico </a:t>
            </a:r>
            <a:r>
              <a:rPr lang="pt-PT" dirty="0" err="1" smtClean="0"/>
              <a:t>actual</a:t>
            </a:r>
            <a:r>
              <a:rPr lang="pt-PT" dirty="0" smtClean="0"/>
              <a:t>, pelo menos naquilo em que  alcançou o mais alto grau de racionalidade lógico-metódica, isto é, a forma criada pela jurisprudência do direito comum, parte dos seguintes postulados: 1) que toda a decisão jurídica seja a “aplicação” de uma disposição jurídica </a:t>
            </a:r>
            <a:r>
              <a:rPr lang="pt-PT" u="sng" dirty="0" err="1" smtClean="0"/>
              <a:t>abstracta</a:t>
            </a:r>
            <a:r>
              <a:rPr lang="pt-PT" dirty="0" smtClean="0"/>
              <a:t> a uma constelação de factos concreta; 2) que para toda a constelação de factos concreta deva ser possível encontrar, com os meios da lógica jurídica, uma decisão a partir das vigentes disposições jurídicas </a:t>
            </a:r>
            <a:r>
              <a:rPr lang="pt-PT" dirty="0" err="1" smtClean="0"/>
              <a:t>abstractas</a:t>
            </a:r>
            <a:r>
              <a:rPr lang="pt-PT" dirty="0" smtClean="0"/>
              <a:t>; 3) que, portanto, o direito </a:t>
            </a:r>
            <a:r>
              <a:rPr lang="pt-PT" dirty="0" err="1" smtClean="0"/>
              <a:t>objectivo</a:t>
            </a:r>
            <a:r>
              <a:rPr lang="pt-PT" dirty="0" smtClean="0"/>
              <a:t> vigente deva constituir </a:t>
            </a:r>
            <a:r>
              <a:rPr lang="pt-PT" u="sng" dirty="0" smtClean="0"/>
              <a:t>um sistema “sem lacunas”</a:t>
            </a:r>
            <a:r>
              <a:rPr lang="pt-PT" dirty="0" smtClean="0"/>
              <a:t> de disposições jurídicas ou conter tal sistema em estado latente, ou pelo menos ser tratado como tal para os fins da aplicação do direito; 4) que aquilo que, do ponto de vista jurídico, não pode ser “construído” de modo racional também não seja relevante para o direito; 5) que a </a:t>
            </a:r>
            <a:r>
              <a:rPr lang="pt-PT" dirty="0" err="1" smtClean="0"/>
              <a:t>acção</a:t>
            </a:r>
            <a:r>
              <a:rPr lang="pt-PT" dirty="0" smtClean="0"/>
              <a:t> social das pessoas seja sempre interpretada como “aplicação” ou execução”, ou, pelo contrário, como “</a:t>
            </a:r>
            <a:r>
              <a:rPr lang="pt-PT" dirty="0" err="1" smtClean="0"/>
              <a:t>infracção</a:t>
            </a:r>
            <a:r>
              <a:rPr lang="pt-PT" dirty="0" smtClean="0"/>
              <a:t>” de disposições jurídicas (…)» (“Economia e Sociedade”)</a:t>
            </a:r>
            <a:endParaRPr lang="pt-P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ívico">
  <a:themeElements>
    <a:clrScheme name="Personalizado 21">
      <a:dk1>
        <a:sysClr val="windowText" lastClr="000000"/>
      </a:dk1>
      <a:lt1>
        <a:srgbClr val="EBE3C1"/>
      </a:lt1>
      <a:dk2>
        <a:srgbClr val="1B2D57"/>
      </a:dk2>
      <a:lt2>
        <a:srgbClr val="EBE3C1"/>
      </a:lt2>
      <a:accent1>
        <a:srgbClr val="243C75"/>
      </a:accent1>
      <a:accent2>
        <a:srgbClr val="E0D4A0"/>
      </a:accent2>
      <a:accent3>
        <a:srgbClr val="E0D4A0"/>
      </a:accent3>
      <a:accent4>
        <a:srgbClr val="8D1BFF"/>
      </a:accent4>
      <a:accent5>
        <a:srgbClr val="533DA9"/>
      </a:accent5>
      <a:accent6>
        <a:srgbClr val="300061"/>
      </a:accent6>
      <a:hlink>
        <a:srgbClr val="410082"/>
      </a:hlink>
      <a:folHlink>
        <a:srgbClr val="496FC6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126</TotalTime>
  <Words>469</Words>
  <Application>Microsoft Office PowerPoint</Application>
  <PresentationFormat>On-screen Show (4:3)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12</vt:i4>
      </vt:variant>
      <vt:variant>
        <vt:lpstr>Slide Titles</vt:lpstr>
      </vt:variant>
      <vt:variant>
        <vt:i4>8</vt:i4>
      </vt:variant>
    </vt:vector>
  </HeadingPairs>
  <TitlesOfParts>
    <vt:vector size="25" baseType="lpstr">
      <vt:lpstr>Georgia</vt:lpstr>
      <vt:lpstr>Arial</vt:lpstr>
      <vt:lpstr>Wingdings 2</vt:lpstr>
      <vt:lpstr>Wingdings</vt:lpstr>
      <vt:lpstr>Calibri</vt:lpstr>
      <vt:lpstr>Cívico</vt:lpstr>
      <vt:lpstr>Cívico</vt:lpstr>
      <vt:lpstr>Cívico</vt:lpstr>
      <vt:lpstr>Cívico</vt:lpstr>
      <vt:lpstr>Cívico</vt:lpstr>
      <vt:lpstr>Cívico</vt:lpstr>
      <vt:lpstr>Cívico</vt:lpstr>
      <vt:lpstr>Cívico</vt:lpstr>
      <vt:lpstr>Cívico</vt:lpstr>
      <vt:lpstr>Cívico</vt:lpstr>
      <vt:lpstr>Cívico</vt:lpstr>
      <vt:lpstr>Cívico</vt:lpstr>
      <vt:lpstr>MAX WEBER</vt:lpstr>
      <vt:lpstr>MAX WEBER</vt:lpstr>
      <vt:lpstr>MAX WEBER</vt:lpstr>
      <vt:lpstr>MAX WEBER</vt:lpstr>
      <vt:lpstr>MAX WEBER</vt:lpstr>
      <vt:lpstr>MAX WEBER</vt:lpstr>
      <vt:lpstr>MAX WEBER</vt:lpstr>
      <vt:lpstr>MAX WEBER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MAX WEBER</dc:title>
  <dc:creator>Silvia Alves</dc:creator>
  <cp:lastModifiedBy>JVMatos</cp:lastModifiedBy>
  <cp:revision>9</cp:revision>
  <dcterms:created xsi:type="dcterms:W3CDTF">2012-03-24T18:30:00Z</dcterms:created>
  <dcterms:modified xsi:type="dcterms:W3CDTF">2013-05-09T09:52:29Z</dcterms:modified>
</cp:coreProperties>
</file>