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ângulo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ângulo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xão rect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ângulo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5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A431-9AC3-441E-83A0-5E71A302C006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6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D49C17-A85F-48BE-B2A8-D802962E518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5190-CEBB-4CDF-8E07-63DD2DD17AA9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61F10-94D8-4E9D-AC8F-150E899C0F4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exão rect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3" name="Marcador de Posição do Número do Diapositivo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BABC-B2DC-40AF-99C2-E74B5A5CF24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4" name="Marcador de Posição d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194D0-578D-4991-A08B-E8D75836D7CE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5" name="Marcador de Posição do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42CF-0A98-484D-84E6-8D2CE35BD951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CF28D-6948-4AD4-BE11-755D71EB886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ângulo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ângulo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exão rect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5" name="Marcador de Posição do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6" name="Marcador de Posição d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33AD8-38D1-430D-A05B-DCABBCF66E64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AFD6321-31E0-4AB5-B04B-CEDD1CE1FF7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xão rect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F4C7C-D397-44C5-9C85-4014C2C15522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7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554B2-DDF1-4565-9409-BE23B448856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ângulo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exão rect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ângulo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4" name="Marcador de Posição de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26" name="Marcador de Posição de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8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CA3D5-6AE8-4F5C-93A0-AF61ABBF482E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9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0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0608A91-F70E-4205-BC37-396B9D49643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E8CC2-D370-4BD9-B22A-CD957C3FAFBD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4597E-721E-4808-85E1-B7221151D3A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ângulo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17EA-5111-4433-95FF-CF3BA8000093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9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873D8B-4DCF-460F-9BFC-F2104039E56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ângulo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exão rect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ângulo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6" name="Marcador de Posição do Número do Diapositivo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BED3DF-AB57-491C-8F95-2ECD66BE94F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7" name="Marcador de Posição d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33348-81B3-4DCF-B7E3-55AC6EF32F78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8" name="Marcador de Posição do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xão rect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ângulo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ângulo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ângulo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6" name="Marcador de Posição do Número do Diapositivo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F3B7-BA5A-4223-9654-E2C7826689F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7" name="Marcador de Posição da Data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33F38-CBD0-412E-B3F9-1FCB6AEAE004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8" name="Marcador de Posição do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9410BCF-99D9-4FF1-9E35-6F5468110054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057DC2-A405-48A9-8008-0584C34514E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038" name="Marcador de Posição do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39" name="Marcador de Posição do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C5BA8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E0D4A0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D1BFF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533DA9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600" dirty="0" smtClean="0"/>
              <a:t>(1864-1920)</a:t>
            </a:r>
            <a:br>
              <a:rPr lang="pt-PT" sz="3600" dirty="0" smtClean="0"/>
            </a:br>
            <a:endParaRPr lang="pt-PT" sz="3600" dirty="0"/>
          </a:p>
        </p:txBody>
      </p:sp>
      <p:sp>
        <p:nvSpPr>
          <p:cNvPr id="1331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smtClean="0"/>
              <a:t>MAX WEBER</a:t>
            </a:r>
            <a:endParaRPr lang="pt-PT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5BA8C"/>
                </a:solidFill>
              </a:rPr>
              <a:t>MAX WEBER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PT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/>
              <a:t>	Bibliografia: </a:t>
            </a:r>
            <a:endParaRPr lang="pt-PT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Jean </a:t>
            </a:r>
            <a:r>
              <a:rPr lang="pt-PT" dirty="0" err="1" smtClean="0"/>
              <a:t>Carbonnier</a:t>
            </a:r>
            <a:r>
              <a:rPr lang="pt-PT" dirty="0" smtClean="0"/>
              <a:t>, </a:t>
            </a:r>
            <a:r>
              <a:rPr lang="pt-PT" i="1" dirty="0" smtClean="0"/>
              <a:t>Sociologia Jurídica</a:t>
            </a:r>
            <a:r>
              <a:rPr lang="pt-PT" dirty="0" smtClean="0"/>
              <a:t>, Coimbra, 1979.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err="1" smtClean="0"/>
              <a:t>Ramón</a:t>
            </a:r>
            <a:r>
              <a:rPr lang="pt-PT" dirty="0" smtClean="0"/>
              <a:t> Soriano, </a:t>
            </a:r>
            <a:r>
              <a:rPr lang="pt-PT" i="1" dirty="0" err="1" smtClean="0"/>
              <a:t>Sociología</a:t>
            </a:r>
            <a:r>
              <a:rPr lang="pt-PT" i="1" dirty="0" smtClean="0"/>
              <a:t> </a:t>
            </a:r>
            <a:r>
              <a:rPr lang="pt-PT" i="1" dirty="0" err="1" smtClean="0"/>
              <a:t>del</a:t>
            </a:r>
            <a:r>
              <a:rPr lang="pt-PT" i="1" dirty="0" smtClean="0"/>
              <a:t> </a:t>
            </a:r>
            <a:r>
              <a:rPr lang="pt-PT" i="1" dirty="0" err="1" smtClean="0"/>
              <a:t>Derecho</a:t>
            </a:r>
            <a:r>
              <a:rPr lang="pt-PT" dirty="0" smtClean="0"/>
              <a:t>, Barcelona, 2011.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Renato </a:t>
            </a:r>
            <a:r>
              <a:rPr lang="pt-PT" dirty="0" err="1" smtClean="0"/>
              <a:t>Treves</a:t>
            </a:r>
            <a:r>
              <a:rPr lang="pt-PT" dirty="0" smtClean="0"/>
              <a:t>, </a:t>
            </a:r>
            <a:r>
              <a:rPr lang="pt-PT" i="1" dirty="0" smtClean="0"/>
              <a:t>Sociologia do Direito</a:t>
            </a:r>
            <a:r>
              <a:rPr lang="pt-PT" dirty="0" smtClean="0"/>
              <a:t>, S. Paulo, 2004.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Raymond Aron, </a:t>
            </a:r>
            <a:r>
              <a:rPr lang="pt-PT" i="1" dirty="0" smtClean="0"/>
              <a:t>As etapas do pensamento sociológico</a:t>
            </a:r>
            <a:r>
              <a:rPr lang="pt-PT" dirty="0" smtClean="0"/>
              <a:t>, Alfragide, 2010.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Helena Machado e Filipe Santos, </a:t>
            </a:r>
            <a:r>
              <a:rPr lang="pt-PT" i="1" dirty="0" smtClean="0"/>
              <a:t>Direito, Justiça e Média</a:t>
            </a:r>
            <a:r>
              <a:rPr lang="pt-PT" dirty="0" smtClean="0"/>
              <a:t>, Porto, 2011.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Max Weber, </a:t>
            </a:r>
            <a:r>
              <a:rPr lang="pt-PT" i="1" dirty="0" smtClean="0"/>
              <a:t>Economia e sociedade</a:t>
            </a:r>
            <a:r>
              <a:rPr lang="pt-PT" dirty="0" smtClean="0"/>
              <a:t>, Volume II, São Paulo, 2004.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5BA8C"/>
                </a:solidFill>
              </a:rPr>
              <a:t>MAX WEBER</a:t>
            </a:r>
            <a:endParaRPr lang="pt-PT" smtClean="0">
              <a:solidFill>
                <a:srgbClr val="C5BA8C"/>
              </a:solidFill>
            </a:endParaRPr>
          </a:p>
        </p:txBody>
      </p:sp>
      <p:pic>
        <p:nvPicPr>
          <p:cNvPr id="15362" name="Marcador de Posição de Conteúdo 3" descr="webe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65425" y="1527175"/>
            <a:ext cx="3576638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5BA8C"/>
                </a:solidFill>
              </a:rPr>
              <a:t>MAX WEBER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16386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t-PT" smtClean="0"/>
          </a:p>
          <a:p>
            <a:r>
              <a:rPr lang="pt-PT" b="1" smtClean="0"/>
              <a:t>Obra:</a:t>
            </a:r>
            <a:endParaRPr lang="pt-PT" smtClean="0"/>
          </a:p>
          <a:p>
            <a:pPr>
              <a:buFont typeface="Wingdings 2" pitchFamily="18" charset="2"/>
              <a:buNone/>
            </a:pPr>
            <a:endParaRPr lang="pt-PT" smtClean="0"/>
          </a:p>
          <a:p>
            <a:r>
              <a:rPr lang="pt-PT" smtClean="0"/>
              <a:t>“A ética protestante e o espírito do capitalismo” (1904)</a:t>
            </a:r>
          </a:p>
          <a:p>
            <a:r>
              <a:rPr lang="pt-PT" smtClean="0"/>
              <a:t>“Economia e sociedade: esboço de sociologia compreensiva” (1922)</a:t>
            </a:r>
          </a:p>
          <a:p>
            <a:pPr>
              <a:buFont typeface="Wingdings 2" pitchFamily="18" charset="2"/>
              <a:buNone/>
            </a:pPr>
            <a:endParaRPr lang="pt-PT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5BA8C"/>
                </a:solidFill>
              </a:rPr>
              <a:t>MAX WEBER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/>
              <a:t>O método da Sociologia: </a:t>
            </a:r>
            <a:endParaRPr lang="pt-PT" sz="1400" dirty="0" smtClean="0"/>
          </a:p>
          <a:p>
            <a:pPr marL="731520" lvl="1" indent="-4572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2400" dirty="0" smtClean="0">
                <a:solidFill>
                  <a:schemeClr val="tx1"/>
                </a:solidFill>
              </a:rPr>
              <a:t>1.1. Compreensão do significado das </a:t>
            </a:r>
            <a:r>
              <a:rPr lang="pt-PT" sz="2400" dirty="0" err="1" smtClean="0">
                <a:solidFill>
                  <a:schemeClr val="tx1"/>
                </a:solidFill>
              </a:rPr>
              <a:t>acções</a:t>
            </a:r>
            <a:r>
              <a:rPr lang="pt-PT" sz="2400" dirty="0" smtClean="0">
                <a:solidFill>
                  <a:schemeClr val="tx1"/>
                </a:solidFill>
              </a:rPr>
              <a:t> sociais (“</a:t>
            </a:r>
            <a:r>
              <a:rPr lang="pt-PT" sz="2400" dirty="0" err="1" smtClean="0">
                <a:solidFill>
                  <a:schemeClr val="tx1"/>
                </a:solidFill>
              </a:rPr>
              <a:t>acção</a:t>
            </a:r>
            <a:r>
              <a:rPr lang="pt-PT" sz="2400" dirty="0" smtClean="0">
                <a:solidFill>
                  <a:schemeClr val="tx1"/>
                </a:solidFill>
              </a:rPr>
              <a:t> social” ou “agir social”); explicação causal das </a:t>
            </a:r>
            <a:r>
              <a:rPr lang="pt-PT" sz="2400" dirty="0" err="1" smtClean="0">
                <a:solidFill>
                  <a:schemeClr val="tx1"/>
                </a:solidFill>
              </a:rPr>
              <a:t>acções</a:t>
            </a:r>
            <a:r>
              <a:rPr lang="pt-PT" sz="2400" dirty="0" smtClean="0">
                <a:solidFill>
                  <a:schemeClr val="tx1"/>
                </a:solidFill>
              </a:rPr>
              <a:t> sociais (“causalidade adequada”); construção dos “tipos ideais”;</a:t>
            </a:r>
            <a:endParaRPr lang="pt-PT" sz="1200" dirty="0" smtClean="0">
              <a:solidFill>
                <a:schemeClr val="tx1"/>
              </a:solidFill>
            </a:endParaRPr>
          </a:p>
          <a:p>
            <a:pPr marL="731520" lvl="1" indent="-457200" fontAlgn="auto">
              <a:spcAft>
                <a:spcPts val="0"/>
              </a:spcAft>
              <a:buFont typeface="Wingdings"/>
              <a:buNone/>
              <a:defRPr/>
            </a:pPr>
            <a:r>
              <a:rPr lang="pt-PT" sz="2400" dirty="0" smtClean="0">
                <a:solidFill>
                  <a:schemeClr val="tx1"/>
                </a:solidFill>
              </a:rPr>
              <a:t>1.2. Juízos de valor e princípio da neutralidade axiológica.</a:t>
            </a:r>
            <a:endParaRPr lang="pt-PT" sz="1200" dirty="0" smtClean="0">
              <a:solidFill>
                <a:schemeClr val="tx1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/>
              <a:t>Sociologia do direito e ciência do direito.</a:t>
            </a:r>
            <a:endParaRPr lang="pt-PT" sz="1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/>
              <a:t>Poder e dominação (carismática; tradicional; legal-racional).</a:t>
            </a:r>
            <a:endParaRPr lang="pt-PT" sz="1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/>
              <a:t>Burocracia – a “jaula de ferro”. </a:t>
            </a:r>
            <a:endParaRPr lang="pt-PT" sz="1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/>
              <a:t>Costume, convenção, direito - passagem do costume para a convenção e passagem da convenção para o direito.</a:t>
            </a:r>
            <a:endParaRPr lang="pt-PT" sz="1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800" dirty="0" smtClean="0"/>
              <a:t>Direito e economia: crítica do determinismo económico de Marx</a:t>
            </a:r>
            <a:endParaRPr lang="pt-PT" sz="1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5BA8C"/>
                </a:solidFill>
              </a:rPr>
              <a:t>MAX WEBER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18434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t-PT" smtClean="0"/>
          </a:p>
          <a:p>
            <a:pPr>
              <a:buFont typeface="Wingdings 2" pitchFamily="18" charset="2"/>
              <a:buNone/>
            </a:pPr>
            <a:r>
              <a:rPr lang="pt-PT" sz="2800" b="1" smtClean="0"/>
              <a:t>7. </a:t>
            </a:r>
            <a:r>
              <a:rPr lang="pt-PT" sz="2800" smtClean="0"/>
              <a:t>Racionalidade, materialidade e formalidade. Quatro tipos ideais de direito: </a:t>
            </a:r>
            <a:endParaRPr lang="pt-PT" sz="1400" smtClean="0"/>
          </a:p>
          <a:p>
            <a:pPr lvl="1">
              <a:buFont typeface="Wingdings" pitchFamily="2" charset="2"/>
              <a:buNone/>
            </a:pPr>
            <a:r>
              <a:rPr lang="pt-PT" sz="2400" smtClean="0"/>
              <a:t>7.1. Direito material e irracional; </a:t>
            </a:r>
            <a:endParaRPr lang="pt-PT" sz="1200" smtClean="0"/>
          </a:p>
          <a:p>
            <a:pPr lvl="1">
              <a:buFont typeface="Wingdings" pitchFamily="2" charset="2"/>
              <a:buNone/>
            </a:pPr>
            <a:r>
              <a:rPr lang="pt-PT" sz="2400" smtClean="0"/>
              <a:t>7.2. Direito material e racional; </a:t>
            </a:r>
            <a:endParaRPr lang="pt-PT" sz="1200" smtClean="0"/>
          </a:p>
          <a:p>
            <a:pPr lvl="1">
              <a:buFont typeface="Wingdings" pitchFamily="2" charset="2"/>
              <a:buNone/>
            </a:pPr>
            <a:r>
              <a:rPr lang="pt-PT" sz="2400" smtClean="0"/>
              <a:t>7.3. Direito formal e irracional;</a:t>
            </a:r>
            <a:endParaRPr lang="pt-PT" sz="1200" smtClean="0"/>
          </a:p>
          <a:p>
            <a:pPr lvl="1">
              <a:buFont typeface="Wingdings" pitchFamily="2" charset="2"/>
              <a:buNone/>
            </a:pPr>
            <a:r>
              <a:rPr lang="pt-PT" sz="2400" smtClean="0"/>
              <a:t>7.4. Direito formal e racional.</a:t>
            </a:r>
            <a:endParaRPr lang="pt-PT" sz="1200" smtClean="0"/>
          </a:p>
          <a:p>
            <a:pPr>
              <a:buFont typeface="Wingdings 2" pitchFamily="18" charset="2"/>
              <a:buNone/>
            </a:pPr>
            <a:r>
              <a:rPr lang="pt-PT" sz="2800" smtClean="0"/>
              <a:t>8. Agentes do direito.</a:t>
            </a:r>
            <a:endParaRPr lang="pt-PT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5BA8C"/>
                </a:solidFill>
              </a:rPr>
              <a:t>MAX WEBER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	«A criação e a aplicação do direito podem ser </a:t>
            </a:r>
            <a:r>
              <a:rPr lang="pt-PT" u="sng" dirty="0" smtClean="0"/>
              <a:t>racionais ou irracionais</a:t>
            </a:r>
            <a:r>
              <a:rPr lang="pt-PT" dirty="0" smtClean="0"/>
              <a:t>. São </a:t>
            </a:r>
            <a:r>
              <a:rPr lang="pt-PT" u="sng" dirty="0" smtClean="0"/>
              <a:t>formalmente irracionais </a:t>
            </a:r>
            <a:r>
              <a:rPr lang="pt-PT" dirty="0" smtClean="0"/>
              <a:t>quando, para a regulamentação da criação do direito e dos problemas de aplicação do direito, são empregados meios que não podem ser racionalmente controlados – por exemplo, a consulta a oráculos ou a sucedâneos destes. Elas são </a:t>
            </a:r>
            <a:r>
              <a:rPr lang="pt-PT" u="sng" dirty="0" smtClean="0"/>
              <a:t>materialmente irracionais</a:t>
            </a:r>
            <a:r>
              <a:rPr lang="pt-PT" dirty="0" smtClean="0"/>
              <a:t>, na medida em que a decisão é determinada por avaliações totalmente concretas de cada caso, sejam estas de natureza ética ou emocional ou política, em vez de depender de normas gerais. Também a criação e </a:t>
            </a:r>
            <a:r>
              <a:rPr lang="pt-PT" smtClean="0"/>
              <a:t>a aplicação “</a:t>
            </a:r>
            <a:r>
              <a:rPr lang="pt-PT" u="sng" smtClean="0"/>
              <a:t>racionais</a:t>
            </a:r>
            <a:r>
              <a:rPr lang="pt-PT" dirty="0" smtClean="0"/>
              <a:t>” do direito podem ter esta qualidade, </a:t>
            </a:r>
            <a:r>
              <a:rPr lang="pt-PT" u="sng" dirty="0" smtClean="0"/>
              <a:t>em sentido formal ou material</a:t>
            </a:r>
            <a:r>
              <a:rPr lang="pt-PT" dirty="0" smtClean="0"/>
              <a:t>.» (“Economia e Sociedade”)</a:t>
            </a:r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5BA8C"/>
                </a:solidFill>
              </a:rPr>
              <a:t>MAX WEBER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	«O trabalho jurídico </a:t>
            </a:r>
            <a:r>
              <a:rPr lang="pt-PT" dirty="0" err="1" smtClean="0"/>
              <a:t>actual</a:t>
            </a:r>
            <a:r>
              <a:rPr lang="pt-PT" dirty="0" smtClean="0"/>
              <a:t>, pelo menos naquilo em que  alcançou o mais alto grau de racionalidade lógico-metódica, isto é, a forma criada pela jurisprudência do direito comum, parte dos seguintes postulados: 1) que toda a decisão jurídica seja a “aplicação” de uma disposição jurídica </a:t>
            </a:r>
            <a:r>
              <a:rPr lang="pt-PT" u="sng" dirty="0" err="1" smtClean="0"/>
              <a:t>abstracta</a:t>
            </a:r>
            <a:r>
              <a:rPr lang="pt-PT" dirty="0" smtClean="0"/>
              <a:t> a uma constelação de factos concreta; 2) que para toda a constelação de factos concreta deva ser possível encontrar, com os meios da lógica jurídica, uma decisão a partir das vigentes disposições jurídicas </a:t>
            </a:r>
            <a:r>
              <a:rPr lang="pt-PT" dirty="0" err="1" smtClean="0"/>
              <a:t>abstractas</a:t>
            </a:r>
            <a:r>
              <a:rPr lang="pt-PT" dirty="0" smtClean="0"/>
              <a:t>; 3) que, portanto, o direito </a:t>
            </a:r>
            <a:r>
              <a:rPr lang="pt-PT" dirty="0" err="1" smtClean="0"/>
              <a:t>objectivo</a:t>
            </a:r>
            <a:r>
              <a:rPr lang="pt-PT" dirty="0" smtClean="0"/>
              <a:t> vigente deva constituir </a:t>
            </a:r>
            <a:r>
              <a:rPr lang="pt-PT" u="sng" dirty="0" smtClean="0"/>
              <a:t>um sistema “sem lacunas”</a:t>
            </a:r>
            <a:r>
              <a:rPr lang="pt-PT" dirty="0" smtClean="0"/>
              <a:t> de disposições jurídicas ou conter tal sistema em estado latente, ou pelo menos ser tratado como tal para os fins da aplicação do direito; 4) que aquilo que, do ponto de vista jurídico, não pode ser “construído” de modo racional também não seja relevante para o direito; 5) que a </a:t>
            </a:r>
            <a:r>
              <a:rPr lang="pt-PT" dirty="0" err="1" smtClean="0"/>
              <a:t>acção</a:t>
            </a:r>
            <a:r>
              <a:rPr lang="pt-PT" dirty="0" smtClean="0"/>
              <a:t> social das pessoas seja sempre interpretada como “aplicação” ou execução”, ou, pelo contrário, como “</a:t>
            </a:r>
            <a:r>
              <a:rPr lang="pt-PT" dirty="0" err="1" smtClean="0"/>
              <a:t>infracção</a:t>
            </a:r>
            <a:r>
              <a:rPr lang="pt-PT" dirty="0" smtClean="0"/>
              <a:t>” de disposições jurídicas (…)» (“Economia e Sociedade”)</a:t>
            </a:r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ersonalizado 21">
      <a:dk1>
        <a:sysClr val="windowText" lastClr="000000"/>
      </a:dk1>
      <a:lt1>
        <a:srgbClr val="EBE3C1"/>
      </a:lt1>
      <a:dk2>
        <a:srgbClr val="1B2D57"/>
      </a:dk2>
      <a:lt2>
        <a:srgbClr val="EBE3C1"/>
      </a:lt2>
      <a:accent1>
        <a:srgbClr val="243C75"/>
      </a:accent1>
      <a:accent2>
        <a:srgbClr val="E0D4A0"/>
      </a:accent2>
      <a:accent3>
        <a:srgbClr val="E0D4A0"/>
      </a:accent3>
      <a:accent4>
        <a:srgbClr val="8D1BFF"/>
      </a:accent4>
      <a:accent5>
        <a:srgbClr val="533DA9"/>
      </a:accent5>
      <a:accent6>
        <a:srgbClr val="300061"/>
      </a:accent6>
      <a:hlink>
        <a:srgbClr val="410082"/>
      </a:hlink>
      <a:folHlink>
        <a:srgbClr val="496FC6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469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Georgia</vt:lpstr>
      <vt:lpstr>Arial</vt:lpstr>
      <vt:lpstr>Wingdings 2</vt:lpstr>
      <vt:lpstr>Wingdings</vt:lpstr>
      <vt:lpstr>Calibri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MAX WEBER</vt:lpstr>
      <vt:lpstr>MAX WEBER</vt:lpstr>
      <vt:lpstr>MAX WEBER</vt:lpstr>
      <vt:lpstr>MAX WEBER</vt:lpstr>
      <vt:lpstr>MAX WEBER</vt:lpstr>
      <vt:lpstr>MAX WEBER</vt:lpstr>
      <vt:lpstr>MAX WEBER</vt:lpstr>
      <vt:lpstr>MAX WEBER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WEBER</dc:title>
  <dc:creator>Silvia Alves</dc:creator>
  <cp:lastModifiedBy>JVMatos</cp:lastModifiedBy>
  <cp:revision>9</cp:revision>
  <dcterms:created xsi:type="dcterms:W3CDTF">2012-03-24T18:30:00Z</dcterms:created>
  <dcterms:modified xsi:type="dcterms:W3CDTF">2013-05-09T09:52:29Z</dcterms:modified>
</cp:coreProperties>
</file>