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3" r:id="rId9"/>
    <p:sldId id="261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ângulo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ângulo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exão rect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ângulo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5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7796A-F890-4A2B-B421-7147F477F958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6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7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CC5461C-2670-46A0-A152-A417251C53C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2CD06-5FE4-40FF-A277-C6BDB1FF3342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FC20C-25CF-41BD-B00F-44D375261C4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Conexão rect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3" name="Marcador de Posição do Número do Diapositivo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B7F6D-4093-47E0-80A1-2DF7C2F4BC1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4" name="Marcador de Posição d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A0942-1EED-4677-BAB4-E2A8843BB877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5" name="Marcador de Posição do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DCB56-92E9-42C4-A250-42C51E87A699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7E527-9FE2-4F45-8628-40F440F1A6F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ângulo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ângulo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Conexão rect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5" name="Marcador de Posição do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6" name="Marcador de Posição d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FFAF-6B99-4523-B226-3D9A3A702085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A8D75BF-7807-49E2-AF87-EFEE52B16F5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xão rect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0" name="Marcador de Posição de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FE472-EDA5-4E5A-8A17-8BC0E07D9DEA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7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484C5-026C-4CD6-9BA7-096546E19BC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ângulo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Conexão rect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ângulo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4" name="Marcador de Posição de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26" name="Marcador de Posição de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8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F23E6-59A1-455A-B456-EF1E6FBFFCE3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9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0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61E2A52C-725F-4B51-919C-8C2A8A99232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4975A-B0C8-4BFC-B3B1-62C3D9805B8C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0F85E-D511-4AF3-B0C3-3449F680023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ângulo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F7D4-66DC-48BD-8CF9-78445D6F1125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9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33C3A5-8F71-4066-8043-3817C9A6D24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ângulo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Conexão rect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ângulo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6" name="Marcador de Posição do Número do Diapositivo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A60EFC6-CC38-4A74-AE09-9EACA5C17C6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7" name="Marcador de Posição d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E2606-61AD-4A32-B6AD-F7C512762035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8" name="Marcador de Posição do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xão rect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ângulo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ângulo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ângulo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6" name="Marcador de Posição do Número do Diapositivo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75076-4CAD-45D4-849A-A1A80F9171D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7" name="Marcador de Posição da Data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0CC4A-FE9E-40AF-9CF2-FA83C6927200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8" name="Marcador de Posição do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A7E93F8-AE27-47A7-AF61-FE61AECEDEEE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B6B1CB-5861-4893-A033-EB291005BAE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038" name="Marcador de Posição do Título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US" smtClean="0"/>
          </a:p>
        </p:txBody>
      </p:sp>
      <p:sp>
        <p:nvSpPr>
          <p:cNvPr id="1039" name="Marcador de Posição do Texto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C5BA8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E0D4A0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D1BFF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533DA9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200" dirty="0" err="1" smtClean="0"/>
              <a:t>Émile</a:t>
            </a:r>
            <a:r>
              <a:rPr lang="pt-PT" sz="3200" dirty="0" smtClean="0"/>
              <a:t> </a:t>
            </a:r>
            <a:r>
              <a:rPr lang="pt-PT" sz="3200" dirty="0" err="1" smtClean="0"/>
              <a:t>Durkheim</a:t>
            </a:r>
            <a:r>
              <a:rPr lang="pt-PT" sz="3200" dirty="0" smtClean="0"/>
              <a:t> (1858-1917)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Os clássicos: </a:t>
            </a:r>
            <a:br>
              <a:rPr lang="pt-PT" b="1" dirty="0" smtClean="0"/>
            </a:br>
            <a:r>
              <a:rPr lang="pt-PT" b="1" dirty="0" err="1" smtClean="0"/>
              <a:t>Durkheim</a:t>
            </a:r>
            <a:r>
              <a:rPr lang="pt-PT" b="1" dirty="0" smtClean="0"/>
              <a:t> e </a:t>
            </a:r>
            <a:r>
              <a:rPr lang="pt-PT" b="1" dirty="0" err="1" smtClean="0"/>
              <a:t>Weber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	«A divisão do trabalho dá origem a regras jurídicas que determinam a natureza e as relações das funções divididas, mas cuja violação acarreta apenas medidas reparadoras sem carácter expiatório.»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	«É erroneamente, pois, que se opõe a sociedade que deriva da comunidade das crenças à que tem por base a cooperação, concedendo à primeira apenas um carácter moral e não vendo na segunda mais do que um agrupamento económico. Na realidade, a cooperação também tem a sua moralidade intrínseca. Há apenas motivos para crer, como veremos melhor, que, nas nossas sociedades atuais, essa moralidade ainda não tem todo o desenvolvimento que lhes seria necessário.»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	(</a:t>
            </a:r>
            <a:r>
              <a:rPr lang="pt-PT" i="1" dirty="0" smtClean="0"/>
              <a:t>Da divisão do trabalho social</a:t>
            </a:r>
            <a:r>
              <a:rPr lang="pt-PT" dirty="0" smtClean="0"/>
              <a:t>)</a:t>
            </a:r>
            <a:endParaRPr lang="pt-P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23554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PT" smtClean="0"/>
              <a:t>	Crime, normalidade e anomia</a:t>
            </a:r>
          </a:p>
          <a:p>
            <a:pPr algn="just"/>
            <a:endParaRPr lang="pt-PT" smtClean="0"/>
          </a:p>
          <a:p>
            <a:pPr algn="just">
              <a:buFont typeface="Wingdings 2" pitchFamily="18" charset="2"/>
              <a:buNone/>
            </a:pPr>
            <a:r>
              <a:rPr lang="pt-PT" smtClean="0"/>
              <a:t>	«Quando a glória do Estado, a grandeza do Estado aparecem como o bem por excelência, quando a sociedade é a coisa sagrada e divina, à qual tudo está subordinado, ela está tão acima do indivíduo que a simpatia, a compaixão que este possa inspirar não poderiam contrabalançar e conter as exigências mais imperiosas dos sentimentos ofendidos.» (</a:t>
            </a:r>
            <a:r>
              <a:rPr lang="pt-PT" i="1" smtClean="0"/>
              <a:t>Lições de Sociologia</a:t>
            </a:r>
            <a:r>
              <a:rPr lang="pt-PT" smtClean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24578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pt-PT" smtClean="0"/>
              <a:t>	«O terreno favorável ao desenvolvimento do homicídio é portanto, definitivamente, um estado passional da consciência pública que tem repercussão natural nas consciências particulares.»</a:t>
            </a:r>
          </a:p>
          <a:p>
            <a:pPr algn="just">
              <a:buFont typeface="Wingdings 2" pitchFamily="18" charset="2"/>
              <a:buNone/>
            </a:pPr>
            <a:endParaRPr lang="pt-PT" smtClean="0"/>
          </a:p>
          <a:p>
            <a:pPr algn="just">
              <a:buFont typeface="Wingdings 2" pitchFamily="18" charset="2"/>
              <a:buNone/>
            </a:pPr>
            <a:r>
              <a:rPr lang="pt-PT" smtClean="0"/>
              <a:t>	Assim, tudo o que eleva o nível passional da vida pública eleva a taxa de homicídio.»</a:t>
            </a:r>
          </a:p>
          <a:p>
            <a:pPr algn="just">
              <a:buFont typeface="Wingdings 2" pitchFamily="18" charset="2"/>
              <a:buNone/>
            </a:pPr>
            <a:r>
              <a:rPr lang="pt-PT" smtClean="0"/>
              <a:t>	(</a:t>
            </a:r>
            <a:r>
              <a:rPr lang="pt-PT" i="1" smtClean="0"/>
              <a:t>Lições de Sociologia</a:t>
            </a:r>
            <a:r>
              <a:rPr lang="pt-PT" smtClean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/>
              <a:t>Bibliografia: </a:t>
            </a:r>
            <a:endParaRPr lang="pt-PT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err="1" smtClean="0"/>
              <a:t>Jean</a:t>
            </a:r>
            <a:r>
              <a:rPr lang="pt-PT" dirty="0" smtClean="0"/>
              <a:t> </a:t>
            </a:r>
            <a:r>
              <a:rPr lang="pt-PT" dirty="0" err="1" smtClean="0"/>
              <a:t>Carbonnier</a:t>
            </a:r>
            <a:r>
              <a:rPr lang="pt-PT" dirty="0" smtClean="0"/>
              <a:t>, </a:t>
            </a:r>
            <a:r>
              <a:rPr lang="pt-PT" i="1" dirty="0" smtClean="0"/>
              <a:t>Sociologia Jurídica</a:t>
            </a:r>
            <a:r>
              <a:rPr lang="pt-PT" dirty="0" smtClean="0"/>
              <a:t>, Coimbra, 1979.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err="1" smtClean="0"/>
              <a:t>Ramón</a:t>
            </a:r>
            <a:r>
              <a:rPr lang="pt-PT" dirty="0" smtClean="0"/>
              <a:t> </a:t>
            </a:r>
            <a:r>
              <a:rPr lang="pt-PT" dirty="0" err="1" smtClean="0"/>
              <a:t>Soriano</a:t>
            </a:r>
            <a:r>
              <a:rPr lang="pt-PT" dirty="0" smtClean="0"/>
              <a:t>, </a:t>
            </a:r>
            <a:r>
              <a:rPr lang="pt-PT" i="1" dirty="0" err="1" smtClean="0"/>
              <a:t>Sociología</a:t>
            </a:r>
            <a:r>
              <a:rPr lang="pt-PT" i="1" dirty="0" smtClean="0"/>
              <a:t> </a:t>
            </a:r>
            <a:r>
              <a:rPr lang="pt-PT" i="1" dirty="0" err="1" smtClean="0"/>
              <a:t>del</a:t>
            </a:r>
            <a:r>
              <a:rPr lang="pt-PT" i="1" dirty="0" smtClean="0"/>
              <a:t> </a:t>
            </a:r>
            <a:r>
              <a:rPr lang="pt-PT" i="1" dirty="0" err="1" smtClean="0"/>
              <a:t>Derecho</a:t>
            </a:r>
            <a:r>
              <a:rPr lang="pt-PT" dirty="0" smtClean="0"/>
              <a:t>, Barcelona, 2011.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Renato </a:t>
            </a:r>
            <a:r>
              <a:rPr lang="pt-PT" dirty="0" err="1" smtClean="0"/>
              <a:t>Treves</a:t>
            </a:r>
            <a:r>
              <a:rPr lang="pt-PT" dirty="0" smtClean="0"/>
              <a:t>, </a:t>
            </a:r>
            <a:r>
              <a:rPr lang="pt-PT" i="1" dirty="0" smtClean="0"/>
              <a:t>Sociologia do Direito</a:t>
            </a:r>
            <a:r>
              <a:rPr lang="pt-PT" dirty="0" smtClean="0"/>
              <a:t>, S. Paulo, 2004.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Raymond Aron, </a:t>
            </a:r>
            <a:r>
              <a:rPr lang="pt-PT" i="1" dirty="0" smtClean="0"/>
              <a:t>As etapas do pensamento sociológico</a:t>
            </a:r>
            <a:r>
              <a:rPr lang="pt-PT" dirty="0" smtClean="0"/>
              <a:t>, Alfragide, 2010.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Ana </a:t>
            </a:r>
            <a:r>
              <a:rPr lang="pt-PT" dirty="0" err="1" smtClean="0"/>
              <a:t>Lucia</a:t>
            </a:r>
            <a:r>
              <a:rPr lang="pt-PT" dirty="0" smtClean="0"/>
              <a:t> </a:t>
            </a:r>
            <a:r>
              <a:rPr lang="pt-PT" dirty="0" err="1" smtClean="0"/>
              <a:t>Sabadell</a:t>
            </a:r>
            <a:r>
              <a:rPr lang="pt-PT" dirty="0" smtClean="0"/>
              <a:t>, </a:t>
            </a:r>
            <a:r>
              <a:rPr lang="pt-PT" i="1" dirty="0" smtClean="0"/>
              <a:t>Manual de Sociologia Jurídica</a:t>
            </a:r>
            <a:r>
              <a:rPr lang="pt-PT" dirty="0" smtClean="0"/>
              <a:t>, São Paulo, 2008.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Émile Durkheim, </a:t>
            </a:r>
            <a:r>
              <a:rPr lang="pt-PT" i="1" dirty="0" smtClean="0"/>
              <a:t>As regras do método sociológico</a:t>
            </a:r>
            <a:r>
              <a:rPr lang="pt-PT" dirty="0" smtClean="0"/>
              <a:t>, Mem Martins, 2011.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Émile Durkheim, </a:t>
            </a:r>
            <a:r>
              <a:rPr lang="pt-PT" i="1" dirty="0" smtClean="0"/>
              <a:t>Lições de Sociologia</a:t>
            </a:r>
            <a:r>
              <a:rPr lang="pt-PT" dirty="0" smtClean="0"/>
              <a:t>, São Paulo, 2002.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Émile Durkheim, </a:t>
            </a:r>
            <a:r>
              <a:rPr lang="pt-PT" i="1" dirty="0" smtClean="0"/>
              <a:t>A divisão do trabalho social</a:t>
            </a:r>
            <a:r>
              <a:rPr lang="pt-PT" dirty="0" smtClean="0"/>
              <a:t>, Lisboa, 1984/ </a:t>
            </a:r>
            <a:r>
              <a:rPr lang="pt-PT" i="1" dirty="0" smtClean="0"/>
              <a:t>Da divisão do trabalho social</a:t>
            </a:r>
            <a:r>
              <a:rPr lang="pt-PT" dirty="0" smtClean="0"/>
              <a:t>, São Paulo, 1999.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P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pic>
        <p:nvPicPr>
          <p:cNvPr id="15362" name="Marcador de Posição de Conteúdo 3" descr="Emile durkheim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46400" y="1527175"/>
            <a:ext cx="3214688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16386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pt-PT" b="1" smtClean="0"/>
              <a:t>	Obra: </a:t>
            </a:r>
            <a:endParaRPr lang="pt-PT" smtClean="0"/>
          </a:p>
          <a:p>
            <a:pPr>
              <a:buFont typeface="Wingdings 2" pitchFamily="18" charset="2"/>
              <a:buNone/>
            </a:pPr>
            <a:endParaRPr lang="pt-PT" smtClean="0"/>
          </a:p>
          <a:p>
            <a:r>
              <a:rPr lang="pt-PT" smtClean="0"/>
              <a:t>“Da divisão do trabalho social” (1893)</a:t>
            </a:r>
          </a:p>
          <a:p>
            <a:r>
              <a:rPr lang="pt-PT" smtClean="0"/>
              <a:t>“As regras do método sociológico” (1895)</a:t>
            </a:r>
          </a:p>
          <a:p>
            <a:r>
              <a:rPr lang="pt-PT" smtClean="0"/>
              <a:t>“O suicídio” (1897). </a:t>
            </a:r>
          </a:p>
          <a:p>
            <a:r>
              <a:rPr lang="pt-PT" smtClean="0"/>
              <a:t>“As formas elementares da vida religiosa” (1912)</a:t>
            </a:r>
          </a:p>
          <a:p>
            <a:r>
              <a:rPr lang="pt-PT" smtClean="0"/>
              <a:t>Fundou e dirigiu “L’année Sociologique” de 1896 a 1913.</a:t>
            </a:r>
          </a:p>
          <a:p>
            <a:pPr>
              <a:buFont typeface="Wingdings 2" pitchFamily="18" charset="2"/>
              <a:buNone/>
            </a:pPr>
            <a:endParaRPr lang="pt-PT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O interesse pelo direito. A união indissolúvel entre sociedade e direito. Fundação da S.D. em França.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O sociólogo do método. O método de investigação e os factos sociais. Regra da objectividade, a primeira das </a:t>
            </a:r>
            <a:r>
              <a:rPr lang="pt-PT" i="1" dirty="0" err="1" smtClean="0"/>
              <a:t>Règles</a:t>
            </a:r>
            <a:r>
              <a:rPr lang="pt-PT" i="1" dirty="0" smtClean="0"/>
              <a:t> de </a:t>
            </a:r>
            <a:r>
              <a:rPr lang="pt-PT" i="1" dirty="0" err="1" smtClean="0"/>
              <a:t>la</a:t>
            </a:r>
            <a:r>
              <a:rPr lang="pt-PT" i="1" dirty="0" smtClean="0"/>
              <a:t> </a:t>
            </a:r>
            <a:r>
              <a:rPr lang="pt-PT" i="1" dirty="0" err="1" smtClean="0"/>
              <a:t>Méthode</a:t>
            </a:r>
            <a:r>
              <a:rPr lang="pt-PT" i="1" dirty="0" smtClean="0"/>
              <a:t> </a:t>
            </a:r>
            <a:r>
              <a:rPr lang="pt-PT" i="1" dirty="0" err="1" smtClean="0"/>
              <a:t>Sociologique</a:t>
            </a:r>
            <a:r>
              <a:rPr lang="pt-PT" dirty="0" smtClean="0"/>
              <a:t>: tratar o direito como uma coisa. Neutralidade do sociólogo.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PT" dirty="0" smtClean="0"/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«A primeira e mais importante regra consiste em </a:t>
            </a:r>
            <a:r>
              <a:rPr lang="pt-PT" i="1" dirty="0" smtClean="0"/>
              <a:t>considerar os factos sociais como coisas.</a:t>
            </a:r>
            <a:r>
              <a:rPr lang="pt-PT" dirty="0" smtClean="0"/>
              <a:t>»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«E de facto, até ao presente, a sociologia tem estudado, mais ou menos exclusivamente, não coisas, mas conceitos»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18434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pt-PT" smtClean="0"/>
          </a:p>
          <a:p>
            <a:pPr>
              <a:buFont typeface="Wingdings 2" pitchFamily="18" charset="2"/>
              <a:buNone/>
            </a:pPr>
            <a:r>
              <a:rPr lang="pt-PT" smtClean="0"/>
              <a:t>	</a:t>
            </a:r>
          </a:p>
          <a:p>
            <a:pPr algn="just">
              <a:buFont typeface="Wingdings 2" pitchFamily="18" charset="2"/>
              <a:buNone/>
            </a:pPr>
            <a:r>
              <a:rPr lang="pt-PT" smtClean="0"/>
              <a:t>	«Os factos consistem em formas de actuação, de pensamento e de expressões de sentimentos, exteriores ao indivíduo, e que têm um poder coercitivo, através do qual elas se impõem ao indivíduo.» (</a:t>
            </a:r>
            <a:r>
              <a:rPr lang="pt-PT" i="1" smtClean="0"/>
              <a:t>As regras do método sociológico</a:t>
            </a:r>
            <a:r>
              <a:rPr lang="pt-PT" smtClean="0"/>
              <a:t>)</a:t>
            </a:r>
          </a:p>
          <a:p>
            <a:pPr>
              <a:buFont typeface="Wingdings 2" pitchFamily="18" charset="2"/>
              <a:buNone/>
            </a:pPr>
            <a:endParaRPr lang="pt-PT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19458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pt-PT" smtClean="0"/>
          </a:p>
          <a:p>
            <a:endParaRPr lang="pt-PT" smtClean="0"/>
          </a:p>
          <a:p>
            <a:r>
              <a:rPr lang="pt-PT" smtClean="0"/>
              <a:t>A aproximação à Sociologia empírica: o suicídio.</a:t>
            </a:r>
          </a:p>
          <a:p>
            <a:pPr algn="ctr">
              <a:buFont typeface="Wingdings 2" pitchFamily="18" charset="2"/>
              <a:buNone/>
            </a:pPr>
            <a:endParaRPr lang="pt-PT" smtClean="0"/>
          </a:p>
          <a:p>
            <a:pPr algn="ctr">
              <a:buFont typeface="Wingdings 2" pitchFamily="18" charset="2"/>
              <a:buNone/>
            </a:pPr>
            <a:r>
              <a:rPr lang="pt-PT" smtClean="0"/>
              <a:t>«(…) um facto social só pode ser explicado por meio de outro facto social (…)»</a:t>
            </a:r>
          </a:p>
          <a:p>
            <a:endParaRPr lang="pt-PT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20482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pt-PT" smtClean="0"/>
          </a:p>
          <a:p>
            <a:endParaRPr lang="pt-PT" smtClean="0"/>
          </a:p>
          <a:p>
            <a:pPr algn="just"/>
            <a:r>
              <a:rPr lang="pt-PT" smtClean="0"/>
              <a:t>Evolução da sociedade. A divisão do trabalho. Da sociedade mecânica à sociedade orgânica. Do direito repressivo ao direito restitutivo. O perigo da dissolução da moral integradora.</a:t>
            </a:r>
          </a:p>
          <a:p>
            <a:endParaRPr lang="pt-PT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smtClean="0">
                <a:solidFill>
                  <a:srgbClr val="C5BA8C"/>
                </a:solidFill>
              </a:rPr>
              <a:t>Émile Durkheim</a:t>
            </a:r>
            <a:endParaRPr lang="pt-PT" smtClean="0">
              <a:solidFill>
                <a:srgbClr val="C5BA8C"/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250825" y="1628775"/>
          <a:ext cx="8504238" cy="515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Sociedade primitiva e mecânica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Sociedade moderna e orgânica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Membros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Semelhantes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Dissemelhantes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Factor de união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Solidariedade </a:t>
                      </a: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mecânica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(por semelhança)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Solidariedade </a:t>
                      </a: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orgânica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(por diferenciação)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Fundamento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Tradição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Laços de parentesco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Relações individuais abertas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Símbolo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Símbolos do sagrado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Símbolos dos valores laicos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Propriedade 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Propriedade colectiva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Propriedade privada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Direito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Direito repressivo, penal ou com sanção </a:t>
                      </a: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repressiva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Finalidade da</a:t>
                      </a:r>
                      <a:r>
                        <a:rPr lang="pt-PT" sz="1400" b="1" baseline="0" dirty="0" smtClean="0">
                          <a:latin typeface="Georgia"/>
                          <a:ea typeface="Calibri"/>
                          <a:cs typeface="Times New Roman"/>
                        </a:rPr>
                        <a:t> sanção: reprovação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latin typeface="Georgi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Direito </a:t>
                      </a: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cooperativo </a:t>
                      </a: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ou 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err="1">
                          <a:latin typeface="Georgia"/>
                          <a:ea typeface="Calibri"/>
                          <a:cs typeface="Times New Roman"/>
                        </a:rPr>
                        <a:t>restitutivo</a:t>
                      </a:r>
                      <a:r>
                        <a:rPr lang="pt-PT" sz="1400" b="1" dirty="0">
                          <a:latin typeface="Georgia"/>
                          <a:ea typeface="Calibri"/>
                          <a:cs typeface="Times New Roman"/>
                        </a:rPr>
                        <a:t> (com sanção </a:t>
                      </a:r>
                      <a:r>
                        <a:rPr lang="pt-PT" sz="1400" b="1" dirty="0" err="1">
                          <a:latin typeface="Georgia"/>
                          <a:ea typeface="Calibri"/>
                          <a:cs typeface="Times New Roman"/>
                        </a:rPr>
                        <a:t>restitutiva</a:t>
                      </a: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latin typeface="Georgia"/>
                          <a:ea typeface="Calibri"/>
                          <a:cs typeface="Times New Roman"/>
                        </a:rPr>
                        <a:t>Finalidade</a:t>
                      </a:r>
                      <a:r>
                        <a:rPr lang="pt-PT" sz="1400" b="1" baseline="0" dirty="0" smtClean="0">
                          <a:latin typeface="Georgia"/>
                          <a:ea typeface="Calibri"/>
                          <a:cs typeface="Times New Roman"/>
                        </a:rPr>
                        <a:t> da sanção: restauração</a:t>
                      </a:r>
                      <a:endParaRPr lang="pt-P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ersonalizado 25">
      <a:dk1>
        <a:srgbClr val="233C73"/>
      </a:dk1>
      <a:lt1>
        <a:srgbClr val="EBE3C1"/>
      </a:lt1>
      <a:dk2>
        <a:srgbClr val="300061"/>
      </a:dk2>
      <a:lt2>
        <a:srgbClr val="EBE3C1"/>
      </a:lt2>
      <a:accent1>
        <a:srgbClr val="243C75"/>
      </a:accent1>
      <a:accent2>
        <a:srgbClr val="496FC6"/>
      </a:accent2>
      <a:accent3>
        <a:srgbClr val="E0D4A0"/>
      </a:accent3>
      <a:accent4>
        <a:srgbClr val="8D1BFF"/>
      </a:accent4>
      <a:accent5>
        <a:srgbClr val="533DA9"/>
      </a:accent5>
      <a:accent6>
        <a:srgbClr val="300061"/>
      </a:accent6>
      <a:hlink>
        <a:srgbClr val="410082"/>
      </a:hlink>
      <a:folHlink>
        <a:srgbClr val="496FC6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201</TotalTime>
  <Words>579</Words>
  <Application>Microsoft Office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12</vt:i4>
      </vt:variant>
    </vt:vector>
  </HeadingPairs>
  <TitlesOfParts>
    <vt:vector size="30" baseType="lpstr">
      <vt:lpstr>Georgia</vt:lpstr>
      <vt:lpstr>Arial</vt:lpstr>
      <vt:lpstr>Wingdings 2</vt:lpstr>
      <vt:lpstr>Wingdings</vt:lpstr>
      <vt:lpstr>Calibri</vt:lpstr>
      <vt:lpstr>Times New Roman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    Os clássicos:  Durkheim e Weber </vt:lpstr>
      <vt:lpstr>Émile Durkheim</vt:lpstr>
      <vt:lpstr>Émile Durkheim</vt:lpstr>
      <vt:lpstr>Émile Durkheim</vt:lpstr>
      <vt:lpstr>Émile Durkheim</vt:lpstr>
      <vt:lpstr>Émile Durkheim</vt:lpstr>
      <vt:lpstr>Émile Durkheim</vt:lpstr>
      <vt:lpstr>Émile Durkheim</vt:lpstr>
      <vt:lpstr>Émile Durkheim</vt:lpstr>
      <vt:lpstr>Émile Durkheim</vt:lpstr>
      <vt:lpstr>Émile Durkheim</vt:lpstr>
      <vt:lpstr>Émile Durkheim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clássicos:  Durkheim e Weber</dc:title>
  <dc:creator>Silvia Alves</dc:creator>
  <cp:lastModifiedBy>JVMatos</cp:lastModifiedBy>
  <cp:revision>12</cp:revision>
  <dcterms:created xsi:type="dcterms:W3CDTF">2012-03-17T13:30:30Z</dcterms:created>
  <dcterms:modified xsi:type="dcterms:W3CDTF">2013-05-09T09:55:28Z</dcterms:modified>
</cp:coreProperties>
</file>