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82F4BF-DAA0-4655-91C4-203A6D499998}" type="datetimeFigureOut">
              <a:rPr lang="pt-PT" smtClean="0"/>
              <a:pPr/>
              <a:t>12-03-2014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E581A4-E247-453F-93A6-F35194D4F28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 smtClean="0"/>
          </a:p>
          <a:p>
            <a:r>
              <a:rPr lang="pt-PT" sz="3600" dirty="0" smtClean="0"/>
              <a:t>(1820-1903)</a:t>
            </a:r>
            <a:endParaRPr lang="pt-PT" sz="36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HERBERT SPENCER 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HERBERT SPENCER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b="1" dirty="0" smtClean="0"/>
              <a:t>	Bibliografia: </a:t>
            </a:r>
            <a:endParaRPr lang="pt-PT" dirty="0" smtClean="0"/>
          </a:p>
          <a:p>
            <a:r>
              <a:rPr lang="pt-PT" dirty="0" err="1" smtClean="0"/>
              <a:t>Ramón</a:t>
            </a:r>
            <a:r>
              <a:rPr lang="pt-PT" dirty="0" smtClean="0"/>
              <a:t> </a:t>
            </a:r>
            <a:r>
              <a:rPr lang="pt-PT" dirty="0" err="1" smtClean="0"/>
              <a:t>Soriano</a:t>
            </a:r>
            <a:r>
              <a:rPr lang="pt-PT" dirty="0" smtClean="0"/>
              <a:t>, </a:t>
            </a:r>
            <a:r>
              <a:rPr lang="pt-PT" i="1" dirty="0" err="1" smtClean="0"/>
              <a:t>Sociología</a:t>
            </a:r>
            <a:r>
              <a:rPr lang="pt-PT" i="1" dirty="0" smtClean="0"/>
              <a:t> </a:t>
            </a:r>
            <a:r>
              <a:rPr lang="pt-PT" i="1" dirty="0" err="1" smtClean="0"/>
              <a:t>del</a:t>
            </a:r>
            <a:r>
              <a:rPr lang="pt-PT" i="1" dirty="0" smtClean="0"/>
              <a:t> </a:t>
            </a:r>
            <a:r>
              <a:rPr lang="pt-PT" i="1" dirty="0" err="1" smtClean="0"/>
              <a:t>Derecho</a:t>
            </a:r>
            <a:r>
              <a:rPr lang="pt-PT" dirty="0" smtClean="0"/>
              <a:t>, Barcelona, 2011.</a:t>
            </a:r>
          </a:p>
          <a:p>
            <a:r>
              <a:rPr lang="pt-PT" dirty="0" smtClean="0"/>
              <a:t>Renato </a:t>
            </a:r>
            <a:r>
              <a:rPr lang="pt-PT" dirty="0" err="1" smtClean="0"/>
              <a:t>Treves</a:t>
            </a:r>
            <a:r>
              <a:rPr lang="pt-PT" dirty="0" smtClean="0"/>
              <a:t>, </a:t>
            </a:r>
            <a:r>
              <a:rPr lang="pt-PT" i="1" dirty="0" smtClean="0"/>
              <a:t>Sociologia do Direito</a:t>
            </a:r>
            <a:r>
              <a:rPr lang="pt-PT" dirty="0" smtClean="0"/>
              <a:t>, S. Paulo, 2004.</a:t>
            </a:r>
          </a:p>
          <a:p>
            <a:r>
              <a:rPr lang="pt-PT" dirty="0" smtClean="0"/>
              <a:t>Herbert Spencer, </a:t>
            </a:r>
            <a:r>
              <a:rPr lang="pt-PT" i="1" dirty="0" smtClean="0"/>
              <a:t>Indivíduo versus Estado</a:t>
            </a:r>
            <a:r>
              <a:rPr lang="pt-PT" dirty="0" smtClean="0"/>
              <a:t>, </a:t>
            </a:r>
            <a:r>
              <a:rPr lang="pt-PT" dirty="0" err="1" smtClean="0"/>
              <a:t>Alfanje</a:t>
            </a:r>
            <a:r>
              <a:rPr lang="pt-PT" smtClean="0"/>
              <a:t> Edições, 2011.</a:t>
            </a: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HERBERT SPENCER</a:t>
            </a:r>
            <a:endParaRPr lang="pt-PT" dirty="0"/>
          </a:p>
        </p:txBody>
      </p:sp>
      <p:pic>
        <p:nvPicPr>
          <p:cNvPr id="4" name="Marcador de Posição de Conteúdo 3" descr="Herbert_Spenc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70291" y="1527175"/>
            <a:ext cx="2966905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HERBERT SPENCER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b="1" dirty="0" smtClean="0"/>
              <a:t>	Obra: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“Estática social” (1850)</a:t>
            </a:r>
          </a:p>
          <a:p>
            <a:r>
              <a:rPr lang="pt-PT" dirty="0" smtClean="0"/>
              <a:t>“Primeiros princípios” (1862)</a:t>
            </a:r>
          </a:p>
          <a:p>
            <a:r>
              <a:rPr lang="pt-PT" dirty="0" smtClean="0"/>
              <a:t>“Princípios de sociologia” (1877-1896)</a:t>
            </a:r>
          </a:p>
          <a:p>
            <a:r>
              <a:rPr lang="pt-PT" dirty="0" smtClean="0"/>
              <a:t>“O indivíduo contra o Estado” (1884)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HERBERT SPENCER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PT" sz="2000" dirty="0" smtClean="0"/>
              <a:t>Teoria </a:t>
            </a:r>
            <a:r>
              <a:rPr lang="pt-PT" sz="2000" dirty="0" smtClean="0"/>
              <a:t>evolucionista – teoria evolucionista integral e ontológica.</a:t>
            </a:r>
          </a:p>
          <a:p>
            <a:pPr lvl="0"/>
            <a:r>
              <a:rPr lang="pt-PT" sz="2000" dirty="0" smtClean="0"/>
              <a:t>Concepção orgânica da sociedade – tese da analogia </a:t>
            </a:r>
            <a:r>
              <a:rPr lang="pt-PT" sz="2000" dirty="0" err="1" smtClean="0"/>
              <a:t>orgânico-social</a:t>
            </a:r>
            <a:r>
              <a:rPr lang="pt-PT" sz="2000" dirty="0" smtClean="0"/>
              <a:t>. Darwinismo social</a:t>
            </a:r>
          </a:p>
          <a:p>
            <a:pPr lvl="0"/>
            <a:r>
              <a:rPr lang="pt-PT" sz="2000" dirty="0" smtClean="0"/>
              <a:t>Estado e teoria da evolução. Do Estado militar ao Estado industrial da sociedade. </a:t>
            </a:r>
          </a:p>
          <a:p>
            <a:pPr lvl="0"/>
            <a:r>
              <a:rPr lang="pt-PT" sz="2000" dirty="0" smtClean="0"/>
              <a:t>Individualismo liberal. </a:t>
            </a:r>
          </a:p>
          <a:p>
            <a:pPr algn="just">
              <a:buNone/>
            </a:pPr>
            <a:r>
              <a:rPr lang="pt-PT" sz="2000" dirty="0" smtClean="0"/>
              <a:t>	</a:t>
            </a:r>
            <a:r>
              <a:rPr lang="pt-PT" sz="2000" dirty="0" smtClean="0"/>
              <a:t>	</a:t>
            </a:r>
            <a:r>
              <a:rPr lang="pt-PT" sz="2000" b="1" dirty="0" smtClean="0"/>
              <a:t>«</a:t>
            </a:r>
            <a:r>
              <a:rPr lang="pt-PT" sz="2000" b="1" dirty="0" smtClean="0"/>
              <a:t>A sociedade existe para a vantagem dos seus membros </a:t>
            </a:r>
            <a:r>
              <a:rPr lang="pt-PT" sz="2000" b="1" dirty="0" smtClean="0"/>
              <a:t>	e </a:t>
            </a:r>
            <a:r>
              <a:rPr lang="pt-PT" sz="2000" b="1" dirty="0" smtClean="0"/>
              <a:t>não os membros para a vantagem da sociedade.» </a:t>
            </a:r>
            <a:r>
              <a:rPr lang="pt-PT" sz="2000" b="1" dirty="0" smtClean="0"/>
              <a:t>	(</a:t>
            </a:r>
            <a:r>
              <a:rPr lang="pt-PT" sz="2000" b="1" dirty="0" smtClean="0"/>
              <a:t>Spencer</a:t>
            </a:r>
            <a:r>
              <a:rPr lang="pt-PT" sz="2000" b="1" dirty="0" smtClean="0"/>
              <a:t>)</a:t>
            </a:r>
            <a:endParaRPr lang="pt-PT" sz="2000" dirty="0" smtClean="0"/>
          </a:p>
          <a:p>
            <a:r>
              <a:rPr lang="pt-PT" sz="2000" dirty="0" smtClean="0"/>
              <a:t>Os “pecados dos legisladores” e as leis dos pobres. As leis como obstáculos artificiais à marcha natural das coisas.</a:t>
            </a:r>
            <a:endParaRPr lang="pt-PT" sz="2000" dirty="0" smtClean="0"/>
          </a:p>
          <a:p>
            <a:pPr lvl="0"/>
            <a:r>
              <a:rPr lang="pt-PT" sz="2000" dirty="0" smtClean="0"/>
              <a:t>Apreciação </a:t>
            </a:r>
            <a:r>
              <a:rPr lang="pt-PT" sz="2000" dirty="0" smtClean="0"/>
              <a:t>crítica.</a:t>
            </a:r>
          </a:p>
          <a:p>
            <a:pPr lvl="0"/>
            <a:r>
              <a:rPr lang="pt-PT" sz="2000" dirty="0" err="1" smtClean="0"/>
              <a:t>Spencer</a:t>
            </a:r>
            <a:r>
              <a:rPr lang="pt-PT" sz="2000" dirty="0" smtClean="0"/>
              <a:t> e o evolucionismo.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HERBERT SPENCER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PT" dirty="0" smtClean="0"/>
              <a:t>	«(…) nos termos das Leis dos Pobres, o diligente e previdente trabalhador tem que pagar para que os inúteis não sofram (…) Os homens que são tão solidários que não podem </a:t>
            </a:r>
            <a:r>
              <a:rPr lang="pt-PT" smtClean="0"/>
              <a:t>deixar que a </a:t>
            </a:r>
            <a:r>
              <a:rPr lang="pt-PT" dirty="0" smtClean="0"/>
              <a:t>luta pela existência traga aos indignos o sofrimento causado pela sua incapacidade ou má conduta, são tão insensíveis que podem, deliberadamente, fazer a luta pela existência mais difícil para os dignos e infligir sobre eles e seus filhos males artificiais, além dos males naturais que têm de suportar!»</a:t>
            </a:r>
          </a:p>
          <a:p>
            <a:pPr>
              <a:buNone/>
            </a:pPr>
            <a:r>
              <a:rPr lang="pt-PT" dirty="0" smtClean="0"/>
              <a:t>	(</a:t>
            </a:r>
            <a:r>
              <a:rPr lang="pt-PT" i="1" dirty="0" smtClean="0"/>
              <a:t>O indivíduo contra o Estado</a:t>
            </a:r>
            <a:r>
              <a:rPr lang="pt-PT" dirty="0" smtClean="0"/>
              <a:t>)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o 25">
      <a:dk1>
        <a:srgbClr val="233C73"/>
      </a:dk1>
      <a:lt1>
        <a:srgbClr val="EBE3C1"/>
      </a:lt1>
      <a:dk2>
        <a:srgbClr val="300061"/>
      </a:dk2>
      <a:lt2>
        <a:srgbClr val="EBE3C1"/>
      </a:lt2>
      <a:accent1>
        <a:srgbClr val="243C75"/>
      </a:accent1>
      <a:accent2>
        <a:srgbClr val="496FC6"/>
      </a:accent2>
      <a:accent3>
        <a:srgbClr val="E0D4A0"/>
      </a:accent3>
      <a:accent4>
        <a:srgbClr val="8D1BFF"/>
      </a:accent4>
      <a:accent5>
        <a:srgbClr val="533DA9"/>
      </a:accent5>
      <a:accent6>
        <a:srgbClr val="300061"/>
      </a:accent6>
      <a:hlink>
        <a:srgbClr val="410082"/>
      </a:hlink>
      <a:folHlink>
        <a:srgbClr val="496FC6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54</Words>
  <Application>Microsoft Office PowerPoint</Application>
  <PresentationFormat>Apresentação no Ecrã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Cívico</vt:lpstr>
      <vt:lpstr>HERBERT SPENCER  </vt:lpstr>
      <vt:lpstr>HERBERT SPENCER</vt:lpstr>
      <vt:lpstr>HERBERT SPENCER</vt:lpstr>
      <vt:lpstr>HERBERT SPENCER</vt:lpstr>
      <vt:lpstr>HERBERT SPENCER</vt:lpstr>
      <vt:lpstr>HERBERT SPENCER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HERBERT SPENCER  </dc:title>
  <dc:creator>Silvia Alves</dc:creator>
  <cp:lastModifiedBy>Silvia Alves</cp:lastModifiedBy>
  <cp:revision>5</cp:revision>
  <dcterms:created xsi:type="dcterms:W3CDTF">2012-03-12T17:25:50Z</dcterms:created>
  <dcterms:modified xsi:type="dcterms:W3CDTF">2014-03-12T17:35:11Z</dcterms:modified>
</cp:coreProperties>
</file>