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A65870-5BF0-4BDA-AA3A-B4A622AF7845}" type="datetimeFigureOut">
              <a:rPr lang="pt-PT" smtClean="0"/>
              <a:pPr/>
              <a:t>10-03-2014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36E3855-D3C4-4CAE-948E-93687CB081D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>
                <a:effectLst/>
              </a:rPr>
              <a:t>Auguste </a:t>
            </a:r>
            <a:r>
              <a:rPr lang="pt-PT" b="1" dirty="0" smtClean="0">
                <a:effectLst/>
              </a:rPr>
              <a:t>Comte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z="3200" b="1" dirty="0">
                <a:effectLst/>
              </a:rPr>
              <a:t>(</a:t>
            </a:r>
            <a:r>
              <a:rPr lang="pt-PT" sz="3200" b="1" dirty="0" smtClean="0">
                <a:effectLst/>
              </a:rPr>
              <a:t>1798-1857</a:t>
            </a:r>
            <a:r>
              <a:rPr lang="pt-PT" sz="3200" b="1" dirty="0">
                <a:effectLst/>
              </a:rPr>
              <a:t>)</a:t>
            </a:r>
            <a:r>
              <a:rPr lang="pt-PT" sz="3200" dirty="0">
                <a:effectLst/>
              </a:rPr>
              <a:t/>
            </a:r>
            <a:br>
              <a:rPr lang="pt-PT" sz="3200" dirty="0">
                <a:effectLst/>
              </a:rPr>
            </a:br>
            <a:endParaRPr lang="pt-PT" sz="32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7531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b="1" dirty="0"/>
              <a:t>Bibliografia</a:t>
            </a:r>
            <a:r>
              <a:rPr lang="pt-PT" b="1" dirty="0" smtClean="0"/>
              <a:t>:</a:t>
            </a:r>
            <a:endParaRPr lang="pt-PT" dirty="0"/>
          </a:p>
          <a:p>
            <a:pPr algn="just"/>
            <a:r>
              <a:rPr lang="pt-PT" dirty="0"/>
              <a:t>Jean </a:t>
            </a:r>
            <a:r>
              <a:rPr lang="pt-PT" dirty="0" err="1"/>
              <a:t>Carbonnier</a:t>
            </a:r>
            <a:r>
              <a:rPr lang="pt-PT" dirty="0"/>
              <a:t>, </a:t>
            </a:r>
            <a:r>
              <a:rPr lang="pt-PT" i="1" dirty="0"/>
              <a:t>Sociologia do Direito</a:t>
            </a:r>
            <a:r>
              <a:rPr lang="pt-PT" dirty="0"/>
              <a:t>, Coimbra, 1979.</a:t>
            </a:r>
          </a:p>
          <a:p>
            <a:pPr algn="just"/>
            <a:r>
              <a:rPr lang="pt-PT" dirty="0" err="1"/>
              <a:t>Ramón</a:t>
            </a:r>
            <a:r>
              <a:rPr lang="pt-PT" dirty="0"/>
              <a:t> Soriano, </a:t>
            </a:r>
            <a:r>
              <a:rPr lang="pt-PT" i="1" dirty="0" err="1"/>
              <a:t>Sociología</a:t>
            </a:r>
            <a:r>
              <a:rPr lang="pt-PT" i="1" dirty="0"/>
              <a:t> </a:t>
            </a:r>
            <a:r>
              <a:rPr lang="pt-PT" i="1" dirty="0" err="1"/>
              <a:t>del</a:t>
            </a:r>
            <a:r>
              <a:rPr lang="pt-PT" i="1" dirty="0"/>
              <a:t> </a:t>
            </a:r>
            <a:r>
              <a:rPr lang="pt-PT" i="1" dirty="0" err="1"/>
              <a:t>Derecho</a:t>
            </a:r>
            <a:r>
              <a:rPr lang="pt-PT" dirty="0"/>
              <a:t>, Barcelona, 2011.</a:t>
            </a:r>
          </a:p>
          <a:p>
            <a:pPr algn="just"/>
            <a:r>
              <a:rPr lang="pt-PT" dirty="0"/>
              <a:t>Raymond </a:t>
            </a:r>
            <a:r>
              <a:rPr lang="pt-PT" dirty="0" err="1"/>
              <a:t>Aron</a:t>
            </a:r>
            <a:r>
              <a:rPr lang="pt-PT" dirty="0"/>
              <a:t>, </a:t>
            </a:r>
            <a:r>
              <a:rPr lang="pt-PT" i="1" dirty="0"/>
              <a:t>Etapas do Pensamento Sociológico</a:t>
            </a:r>
            <a:r>
              <a:rPr lang="pt-PT" dirty="0"/>
              <a:t>, 2010.</a:t>
            </a:r>
          </a:p>
          <a:p>
            <a:pPr algn="just"/>
            <a:r>
              <a:rPr lang="pt-PT" dirty="0"/>
              <a:t>Renato </a:t>
            </a:r>
            <a:r>
              <a:rPr lang="pt-PT" dirty="0" err="1"/>
              <a:t>Treves</a:t>
            </a:r>
            <a:r>
              <a:rPr lang="pt-PT" dirty="0"/>
              <a:t>, </a:t>
            </a:r>
            <a:r>
              <a:rPr lang="pt-PT" i="1" dirty="0"/>
              <a:t>Sociologia do Direito</a:t>
            </a:r>
            <a:r>
              <a:rPr lang="pt-PT" dirty="0"/>
              <a:t>, S. Paulo, 1992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Auguste Comte, </a:t>
            </a:r>
            <a:r>
              <a:rPr lang="pt-PT" i="1" dirty="0" smtClean="0"/>
              <a:t>Reorganizar a Sociedade</a:t>
            </a:r>
            <a:r>
              <a:rPr lang="pt-PT" dirty="0" smtClean="0"/>
              <a:t>, Viseu, 2002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André-Jean Arnaud, </a:t>
            </a:r>
            <a:r>
              <a:rPr lang="pt-PT" i="1" dirty="0" smtClean="0"/>
              <a:t>Critique de la </a:t>
            </a:r>
            <a:r>
              <a:rPr lang="pt-PT" i="1" dirty="0" err="1" smtClean="0"/>
              <a:t>raison</a:t>
            </a:r>
            <a:r>
              <a:rPr lang="pt-PT" i="1" dirty="0" smtClean="0"/>
              <a:t> </a:t>
            </a:r>
            <a:r>
              <a:rPr lang="pt-PT" i="1" dirty="0" err="1" smtClean="0"/>
              <a:t>Juridique</a:t>
            </a:r>
            <a:r>
              <a:rPr lang="pt-PT" dirty="0" smtClean="0"/>
              <a:t>. 1. </a:t>
            </a:r>
            <a:r>
              <a:rPr lang="pt-PT" i="1" dirty="0" err="1" smtClean="0"/>
              <a:t>Où</a:t>
            </a:r>
            <a:r>
              <a:rPr lang="pt-PT" i="1" dirty="0" smtClean="0"/>
              <a:t> </a:t>
            </a:r>
            <a:r>
              <a:rPr lang="pt-PT" i="1" dirty="0" err="1" smtClean="0"/>
              <a:t>va</a:t>
            </a:r>
            <a:r>
              <a:rPr lang="pt-PT" i="1" dirty="0" smtClean="0"/>
              <a:t> la </a:t>
            </a:r>
            <a:r>
              <a:rPr lang="pt-PT" i="1" dirty="0" err="1" smtClean="0"/>
              <a:t>Sociologie</a:t>
            </a:r>
            <a:r>
              <a:rPr lang="pt-PT" i="1" dirty="0" smtClean="0"/>
              <a:t> </a:t>
            </a:r>
            <a:r>
              <a:rPr lang="pt-PT" i="1" dirty="0" err="1" smtClean="0"/>
              <a:t>du</a:t>
            </a:r>
            <a:r>
              <a:rPr lang="pt-PT" i="1" dirty="0" smtClean="0"/>
              <a:t> </a:t>
            </a:r>
            <a:r>
              <a:rPr lang="pt-PT" i="1" dirty="0" err="1" smtClean="0"/>
              <a:t>Droit</a:t>
            </a:r>
            <a:r>
              <a:rPr lang="pt-PT" i="1" dirty="0" smtClean="0"/>
              <a:t>?</a:t>
            </a:r>
            <a:r>
              <a:rPr lang="pt-PT" dirty="0" smtClean="0"/>
              <a:t>, Paris, L.G.D.J., 1981 (</a:t>
            </a:r>
            <a:r>
              <a:rPr lang="pt-PT" smtClean="0"/>
              <a:t>Colecção</a:t>
            </a:r>
            <a:r>
              <a:rPr lang="pt-PT" dirty="0" smtClean="0"/>
              <a:t> </a:t>
            </a:r>
            <a:r>
              <a:rPr lang="pt-PT" dirty="0" err="1" smtClean="0"/>
              <a:t>Bibliothèque</a:t>
            </a:r>
            <a:r>
              <a:rPr lang="pt-PT" dirty="0" smtClean="0"/>
              <a:t> de </a:t>
            </a:r>
            <a:r>
              <a:rPr lang="pt-PT" dirty="0" err="1" smtClean="0"/>
              <a:t>Philosophie</a:t>
            </a:r>
            <a:r>
              <a:rPr lang="pt-PT" dirty="0" smtClean="0"/>
              <a:t> </a:t>
            </a:r>
            <a:r>
              <a:rPr lang="pt-PT" dirty="0" err="1" smtClean="0"/>
              <a:t>du</a:t>
            </a:r>
            <a:r>
              <a:rPr lang="pt-PT" dirty="0" smtClean="0"/>
              <a:t> </a:t>
            </a:r>
            <a:r>
              <a:rPr lang="pt-PT" dirty="0" err="1" smtClean="0"/>
              <a:t>Droit</a:t>
            </a:r>
            <a:r>
              <a:rPr lang="pt-PT" dirty="0" smtClean="0"/>
              <a:t>, Volume XXVI</a:t>
            </a:r>
            <a:r>
              <a:rPr lang="pt-PT" dirty="0" smtClean="0"/>
              <a:t>).</a:t>
            </a:r>
            <a:endParaRPr lang="pt-PT" dirty="0"/>
          </a:p>
          <a:p>
            <a:pPr algn="just"/>
            <a:r>
              <a:rPr lang="en-US" dirty="0"/>
              <a:t>V. </a:t>
            </a:r>
            <a:r>
              <a:rPr lang="en-US" dirty="0" err="1"/>
              <a:t>Veniamin</a:t>
            </a:r>
            <a:r>
              <a:rPr lang="en-US" dirty="0"/>
              <a:t>, “La </a:t>
            </a:r>
            <a:r>
              <a:rPr lang="en-US" dirty="0" err="1"/>
              <a:t>philosophie</a:t>
            </a:r>
            <a:r>
              <a:rPr lang="en-US" dirty="0"/>
              <a:t> du </a:t>
            </a:r>
            <a:r>
              <a:rPr lang="en-US" dirty="0" err="1"/>
              <a:t>droit</a:t>
            </a:r>
            <a:r>
              <a:rPr lang="en-US" dirty="0"/>
              <a:t> </a:t>
            </a:r>
            <a:r>
              <a:rPr lang="en-US" dirty="0" err="1"/>
              <a:t>d’Auguste</a:t>
            </a:r>
            <a:r>
              <a:rPr lang="en-US" dirty="0"/>
              <a:t> Comte”, </a:t>
            </a:r>
            <a:r>
              <a:rPr lang="en-US" i="1" dirty="0"/>
              <a:t>Archives de </a:t>
            </a:r>
            <a:r>
              <a:rPr lang="en-US" i="1" dirty="0" err="1"/>
              <a:t>philosophie</a:t>
            </a:r>
            <a:r>
              <a:rPr lang="en-US" i="1" dirty="0"/>
              <a:t> du </a:t>
            </a:r>
            <a:r>
              <a:rPr lang="en-US" i="1" dirty="0" err="1"/>
              <a:t>droit</a:t>
            </a:r>
            <a:r>
              <a:rPr lang="en-US" dirty="0"/>
              <a:t>, 1952, p.184.</a:t>
            </a: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Auguste Comte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423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Auguste Comte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6400" y="2239963"/>
            <a:ext cx="3240900" cy="3876675"/>
          </a:xfrm>
        </p:spPr>
      </p:pic>
    </p:spTree>
    <p:extLst>
      <p:ext uri="{BB962C8B-B14F-4D97-AF65-F5344CB8AC3E}">
        <p14:creationId xmlns:p14="http://schemas.microsoft.com/office/powerpoint/2010/main" xmlns="" val="344648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b="1" dirty="0"/>
              <a:t>Obra:</a:t>
            </a:r>
            <a:endParaRPr lang="pt-PT" dirty="0"/>
          </a:p>
          <a:p>
            <a:pPr lvl="0"/>
            <a:r>
              <a:rPr lang="pt-PT" dirty="0"/>
              <a:t>“Opúsculos de Filosofia Social: Sumária Apreciação sobre o Conjunto do Passado Moderno” (1820)</a:t>
            </a:r>
          </a:p>
          <a:p>
            <a:pPr lvl="0"/>
            <a:r>
              <a:rPr lang="pt-PT" dirty="0"/>
              <a:t>“Prospecto dos Trabalhos Científicos Necessários para a Reorganização da Sociedade” (1822)</a:t>
            </a:r>
          </a:p>
          <a:p>
            <a:pPr lvl="0"/>
            <a:r>
              <a:rPr lang="pt-PT" dirty="0"/>
              <a:t>“Considerações Filosóficas sobre as Ciências e os Sábios” (1825)</a:t>
            </a:r>
          </a:p>
          <a:p>
            <a:pPr lvl="0"/>
            <a:r>
              <a:rPr lang="pt-PT" dirty="0"/>
              <a:t>Curso de Filosofia Positiva (1830-1842</a:t>
            </a:r>
            <a:r>
              <a:rPr lang="pt-PT" dirty="0" smtClean="0"/>
              <a:t>)</a:t>
            </a:r>
          </a:p>
          <a:p>
            <a:pPr lvl="0"/>
            <a:r>
              <a:rPr lang="pt-PT" dirty="0" smtClean="0"/>
              <a:t>Discurso sobre o espírito positivo (1844)</a:t>
            </a:r>
            <a:endParaRPr lang="pt-PT" dirty="0"/>
          </a:p>
          <a:p>
            <a:pPr lvl="0"/>
            <a:r>
              <a:rPr lang="pt-PT" dirty="0"/>
              <a:t>“Sistema de Política Positiva” ou “Tratado de Sociologia Instituindo a Religião da Humanidade” (1851-1854)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Auguste Comte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4777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869160"/>
          </a:xfrm>
        </p:spPr>
        <p:txBody>
          <a:bodyPr>
            <a:noAutofit/>
          </a:bodyPr>
          <a:lstStyle/>
          <a:p>
            <a:pPr lvl="0"/>
            <a:r>
              <a:rPr lang="pt-PT" sz="1200" dirty="0"/>
              <a:t>A terminologia: «física social» e sociologia.</a:t>
            </a:r>
          </a:p>
          <a:p>
            <a:pPr lvl="0"/>
            <a:r>
              <a:rPr lang="pt-PT" sz="1200" dirty="0"/>
              <a:t>Sociologia ou filosofia positiva.</a:t>
            </a:r>
          </a:p>
          <a:p>
            <a:pPr lvl="0"/>
            <a:r>
              <a:rPr lang="pt-PT" sz="1200" dirty="0"/>
              <a:t>A interpretação da sociedade contemporânea.</a:t>
            </a:r>
          </a:p>
          <a:p>
            <a:pPr lvl="0"/>
            <a:r>
              <a:rPr lang="pt-PT" sz="1200" dirty="0"/>
              <a:t>A reforma intelectual como condição da reforma social – uma síntese das ciências e uma política positiva.</a:t>
            </a:r>
          </a:p>
          <a:p>
            <a:pPr lvl="0"/>
            <a:r>
              <a:rPr lang="pt-PT" sz="1200" dirty="0"/>
              <a:t>Evolução da Humanidade e evolução das ciências.</a:t>
            </a:r>
          </a:p>
          <a:p>
            <a:pPr lvl="0"/>
            <a:r>
              <a:rPr lang="pt-PT" sz="1200" dirty="0"/>
              <a:t>Lei dos três estados: teológico, metafísico e positivo (e o domínio sucessivo da: teologia; da metafísica; e da sociologia).</a:t>
            </a:r>
          </a:p>
          <a:p>
            <a:pPr lvl="0"/>
            <a:r>
              <a:rPr lang="pt-PT" sz="1200" dirty="0"/>
              <a:t>Tese da unidade humana. Prioridade da Humanidade: «o homem propriamente não existe» mas a Humanidade. </a:t>
            </a:r>
          </a:p>
          <a:p>
            <a:pPr lvl="0"/>
            <a:r>
              <a:rPr lang="pt-PT" sz="1200" dirty="0"/>
              <a:t>A história e a sociologia: «A humanidade compõe-se mais de mortos do que de vivos»; «Cada vez mais os mortos governam os vivos».</a:t>
            </a:r>
          </a:p>
          <a:p>
            <a:pPr lvl="0"/>
            <a:r>
              <a:rPr lang="pt-PT" sz="1200" dirty="0"/>
              <a:t>Novo método científico: método positivo (observação, experimentação, história e comparação).</a:t>
            </a:r>
          </a:p>
          <a:p>
            <a:pPr lvl="0"/>
            <a:r>
              <a:rPr lang="pt-PT" sz="1200" dirty="0"/>
              <a:t>Âmbitos da sociologia: estática e dinâmica social</a:t>
            </a:r>
          </a:p>
          <a:p>
            <a:pPr lvl="0"/>
            <a:r>
              <a:rPr lang="pt-PT" sz="1200" dirty="0"/>
              <a:t>Direitos do indivíduo e deveres face à sociedade</a:t>
            </a:r>
          </a:p>
          <a:p>
            <a:pPr lvl="0"/>
            <a:r>
              <a:rPr lang="pt-PT" sz="1200" dirty="0"/>
              <a:t>Comte: “alérgico ao direito”(</a:t>
            </a:r>
            <a:r>
              <a:rPr lang="pt-PT" sz="1200" dirty="0" err="1"/>
              <a:t>Carbonnier</a:t>
            </a:r>
            <a:r>
              <a:rPr lang="pt-PT" sz="1200" dirty="0"/>
              <a:t>)? Crítica da concepção liberal e individualista de direito. O direito-garantia do indivíduo como instrumento de dissolução da ordem e do progresso. Solidariedade. </a:t>
            </a:r>
          </a:p>
          <a:p>
            <a:r>
              <a:rPr lang="pt-PT" sz="1200" dirty="0"/>
              <a:t>«Ninguém tem direitos em relação aos outros mas deveres para com todos.» </a:t>
            </a:r>
          </a:p>
          <a:p>
            <a:r>
              <a:rPr lang="pt-PT" sz="1200" dirty="0"/>
              <a:t>«Os homens não têm outro direito senão o de cumprirem sempre o seu dever»</a:t>
            </a:r>
          </a:p>
          <a:p>
            <a:pPr lvl="0"/>
            <a:r>
              <a:rPr lang="pt-PT" sz="1200" dirty="0"/>
              <a:t>Apreciação crítica. Filósofo enquanto sociólogo; sociólogo enquanto filósofo. «O sociólogo é uma espécie de profeta pacífico, que educa os espíritos, reúne almas e secundariamente é ele próprio o grande sacerdote da religião sociológica.» (Raymond </a:t>
            </a:r>
            <a:r>
              <a:rPr lang="pt-PT" sz="1200" dirty="0" err="1"/>
              <a:t>Aron</a:t>
            </a:r>
            <a:r>
              <a:rPr lang="pt-PT" sz="1200" dirty="0" smtClean="0"/>
              <a:t>).</a:t>
            </a:r>
            <a:endParaRPr lang="pt-PT" sz="1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26596"/>
          </a:xfrm>
        </p:spPr>
        <p:txBody>
          <a:bodyPr/>
          <a:lstStyle/>
          <a:p>
            <a:r>
              <a:rPr lang="pt-PT" b="1" dirty="0" err="1" smtClean="0"/>
              <a:t>Auguste</a:t>
            </a:r>
            <a:r>
              <a:rPr lang="pt-PT" b="1" dirty="0" smtClean="0"/>
              <a:t> </a:t>
            </a:r>
            <a:r>
              <a:rPr lang="pt-PT" b="1" dirty="0" err="1" smtClean="0"/>
              <a:t>Comte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0119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>
              <a:buNone/>
            </a:pPr>
            <a:r>
              <a:rPr lang="fr-CA" dirty="0" smtClean="0"/>
              <a:t>	«</a:t>
            </a:r>
            <a:r>
              <a:rPr lang="fr-CA" dirty="0" err="1" smtClean="0"/>
              <a:t>Assim</a:t>
            </a:r>
            <a:r>
              <a:rPr lang="fr-CA" dirty="0" smtClean="0"/>
              <a:t>, o </a:t>
            </a:r>
            <a:r>
              <a:rPr lang="fr-CA" dirty="0" err="1" smtClean="0"/>
              <a:t>verdadeiro</a:t>
            </a:r>
            <a:r>
              <a:rPr lang="fr-CA" dirty="0" smtClean="0"/>
              <a:t> </a:t>
            </a:r>
            <a:r>
              <a:rPr lang="fr-CA" dirty="0" err="1" smtClean="0"/>
              <a:t>espírito</a:t>
            </a:r>
            <a:r>
              <a:rPr lang="fr-CA" dirty="0" smtClean="0"/>
              <a:t> </a:t>
            </a:r>
            <a:r>
              <a:rPr lang="fr-CA" dirty="0" err="1" smtClean="0"/>
              <a:t>positivo</a:t>
            </a:r>
            <a:r>
              <a:rPr lang="fr-CA" dirty="0" smtClean="0"/>
              <a:t> consiste </a:t>
            </a:r>
            <a:r>
              <a:rPr lang="fr-CA" dirty="0" err="1" smtClean="0"/>
              <a:t>sobretudo</a:t>
            </a:r>
            <a:r>
              <a:rPr lang="fr-CA" dirty="0" smtClean="0"/>
              <a:t> </a:t>
            </a:r>
            <a:r>
              <a:rPr lang="fr-CA" dirty="0" err="1" smtClean="0"/>
              <a:t>em</a:t>
            </a:r>
            <a:r>
              <a:rPr lang="fr-CA" dirty="0" smtClean="0"/>
              <a:t> ver Para </a:t>
            </a:r>
            <a:r>
              <a:rPr lang="fr-CA" dirty="0" err="1" smtClean="0"/>
              <a:t>Prever</a:t>
            </a:r>
            <a:r>
              <a:rPr lang="fr-CA" dirty="0" smtClean="0"/>
              <a:t>, e </a:t>
            </a:r>
            <a:r>
              <a:rPr lang="fr-CA" dirty="0" err="1" smtClean="0"/>
              <a:t>estudar</a:t>
            </a:r>
            <a:r>
              <a:rPr lang="fr-CA" dirty="0" smtClean="0"/>
              <a:t> o que é a </a:t>
            </a:r>
            <a:r>
              <a:rPr lang="fr-CA" dirty="0" err="1" smtClean="0"/>
              <a:t>fim</a:t>
            </a:r>
            <a:r>
              <a:rPr lang="fr-CA" dirty="0" smtClean="0"/>
              <a:t> de </a:t>
            </a:r>
            <a:r>
              <a:rPr lang="fr-CA" dirty="0" err="1" smtClean="0"/>
              <a:t>concluir</a:t>
            </a:r>
            <a:r>
              <a:rPr lang="fr-CA" dirty="0" smtClean="0"/>
              <a:t> o que </a:t>
            </a:r>
            <a:r>
              <a:rPr lang="fr-CA" dirty="0" err="1" smtClean="0"/>
              <a:t>será</a:t>
            </a:r>
            <a:r>
              <a:rPr lang="fr-CA" dirty="0" smtClean="0"/>
              <a:t>, </a:t>
            </a:r>
            <a:r>
              <a:rPr lang="fr-CA" dirty="0" err="1" smtClean="0"/>
              <a:t>segundo</a:t>
            </a:r>
            <a:r>
              <a:rPr lang="fr-CA" dirty="0" smtClean="0"/>
              <a:t> o </a:t>
            </a:r>
            <a:r>
              <a:rPr lang="fr-CA" dirty="0" err="1" smtClean="0"/>
              <a:t>dogma</a:t>
            </a:r>
            <a:r>
              <a:rPr lang="fr-CA" dirty="0" smtClean="0"/>
              <a:t> </a:t>
            </a:r>
            <a:r>
              <a:rPr lang="fr-CA" dirty="0" err="1" smtClean="0"/>
              <a:t>geral</a:t>
            </a:r>
            <a:r>
              <a:rPr lang="fr-CA" dirty="0" smtClean="0"/>
              <a:t> da </a:t>
            </a:r>
            <a:r>
              <a:rPr lang="fr-CA" dirty="0" err="1" smtClean="0"/>
              <a:t>invariabilidade</a:t>
            </a:r>
            <a:r>
              <a:rPr lang="fr-CA" dirty="0" smtClean="0"/>
              <a:t> </a:t>
            </a:r>
            <a:r>
              <a:rPr lang="fr-CA" dirty="0" err="1" smtClean="0"/>
              <a:t>das</a:t>
            </a:r>
            <a:r>
              <a:rPr lang="fr-CA" dirty="0" smtClean="0"/>
              <a:t> </a:t>
            </a:r>
            <a:r>
              <a:rPr lang="fr-CA" dirty="0" err="1" smtClean="0"/>
              <a:t>leis</a:t>
            </a:r>
            <a:r>
              <a:rPr lang="fr-CA" dirty="0" smtClean="0"/>
              <a:t> </a:t>
            </a:r>
            <a:r>
              <a:rPr lang="fr-CA" dirty="0" err="1" smtClean="0"/>
              <a:t>naturais</a:t>
            </a:r>
            <a:r>
              <a:rPr lang="fr-CA" dirty="0" smtClean="0"/>
              <a:t>.»</a:t>
            </a:r>
          </a:p>
          <a:p>
            <a:pPr algn="just">
              <a:buNone/>
            </a:pPr>
            <a:r>
              <a:rPr lang="fr-CA" dirty="0" smtClean="0"/>
              <a:t>	(Comte, </a:t>
            </a:r>
            <a:r>
              <a:rPr lang="fr-CA" i="1" dirty="0" err="1" smtClean="0"/>
              <a:t>Discurso</a:t>
            </a:r>
            <a:r>
              <a:rPr lang="fr-CA" i="1" dirty="0" smtClean="0"/>
              <a:t> sobre o </a:t>
            </a:r>
            <a:r>
              <a:rPr lang="fr-CA" i="1" dirty="0" err="1" smtClean="0"/>
              <a:t>espírito</a:t>
            </a:r>
            <a:r>
              <a:rPr lang="fr-CA" i="1" dirty="0" smtClean="0"/>
              <a:t> </a:t>
            </a:r>
            <a:r>
              <a:rPr lang="fr-CA" i="1" dirty="0" err="1" smtClean="0"/>
              <a:t>positivo</a:t>
            </a:r>
            <a:r>
              <a:rPr lang="fr-CA" dirty="0" smtClean="0"/>
              <a:t>)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/>
              <a:t>Auguste</a:t>
            </a:r>
            <a:r>
              <a:rPr lang="pt-PT" b="1" dirty="0" smtClean="0"/>
              <a:t> </a:t>
            </a:r>
            <a:r>
              <a:rPr lang="pt-PT" b="1" dirty="0" err="1" smtClean="0"/>
              <a:t>Comte</a:t>
            </a:r>
            <a:endParaRPr lang="pt-P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t-PT" dirty="0" smtClean="0"/>
              <a:t>     «Foi principalmente a classe dos legistas aquela de que surgiram os homens chamados a dirigir os trabalhos das pretensas constituições que foram estabelecidas pelos povos nestes últimos trinta anos. (…)</a:t>
            </a:r>
          </a:p>
          <a:p>
            <a:pPr algn="just">
              <a:buNone/>
            </a:pPr>
            <a:r>
              <a:rPr lang="pt-PT" dirty="0" smtClean="0"/>
              <a:t>      Sabemos que esta faculdade é intelectualmente subalterna, porque o seu serviço consiste no esforço para fazer triunfar uma opinião recebida, dispensado como foi de elaborar, criticar ou examinar a tese em questão; por sua liberdade e por sua facilidade, a eloquência é eminentemente adequada às obras de propaganda. Não foram os legistas quem estabeleceu os princípios da doutrina crítica; foram os metafísicos; sabido é, aliás, que estes foram, no plano espiritual, a classe correspondente à dos legistas no plano temporal. </a:t>
            </a:r>
          </a:p>
          <a:p>
            <a:pPr algn="just">
              <a:buNone/>
            </a:pPr>
            <a:r>
              <a:rPr lang="pt-PT" smtClean="0"/>
              <a:t>     (</a:t>
            </a:r>
            <a:r>
              <a:rPr lang="pt-PT" dirty="0" smtClean="0"/>
              <a:t>Comte, </a:t>
            </a:r>
            <a:r>
              <a:rPr lang="pt-PT" i="1" dirty="0" smtClean="0"/>
              <a:t>Reorganizar a sociedade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400" b="1" dirty="0" smtClean="0"/>
              <a:t>Os legistas: os homens “mais capazes de persuadir, mas também os menos capazes de </a:t>
            </a:r>
            <a:r>
              <a:rPr lang="pt-PT" sz="2400" b="1" dirty="0" err="1" smtClean="0"/>
              <a:t>inteligir</a:t>
            </a:r>
            <a:r>
              <a:rPr lang="pt-PT" sz="2400" b="1" dirty="0" smtClean="0"/>
              <a:t>”</a:t>
            </a:r>
            <a:endParaRPr lang="pt-PT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">
  <a:themeElements>
    <a:clrScheme name="Personalizado 10">
      <a:dk1>
        <a:srgbClr val="002060"/>
      </a:dk1>
      <a:lt1>
        <a:sysClr val="window" lastClr="FFFFFF"/>
      </a:lt1>
      <a:dk2>
        <a:srgbClr val="002060"/>
      </a:dk2>
      <a:lt2>
        <a:srgbClr val="002060"/>
      </a:lt2>
      <a:accent1>
        <a:srgbClr val="FFFFB5"/>
      </a:accent1>
      <a:accent2>
        <a:srgbClr val="FFFFB5"/>
      </a:accent2>
      <a:accent3>
        <a:srgbClr val="00B0F0"/>
      </a:accent3>
      <a:accent4>
        <a:srgbClr val="FFFF89"/>
      </a:accent4>
      <a:accent5>
        <a:srgbClr val="0070C0"/>
      </a:accent5>
      <a:accent6>
        <a:srgbClr val="786C71"/>
      </a:accent6>
      <a:hlink>
        <a:srgbClr val="FFFF84"/>
      </a:hlink>
      <a:folHlink>
        <a:srgbClr val="002060"/>
      </a:folHlink>
    </a:clrScheme>
    <a:fontScheme name="Cap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39</TotalTime>
  <Words>626</Words>
  <Application>Microsoft Office PowerPoint</Application>
  <PresentationFormat>Apresentação no Ecrã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Capa</vt:lpstr>
      <vt:lpstr>Auguste Comte</vt:lpstr>
      <vt:lpstr>Auguste Comte</vt:lpstr>
      <vt:lpstr>Auguste Comte</vt:lpstr>
      <vt:lpstr>Auguste Comte</vt:lpstr>
      <vt:lpstr>Auguste Comte</vt:lpstr>
      <vt:lpstr>Auguste Comte</vt:lpstr>
      <vt:lpstr>Os legistas: os homens “mais capazes de persuadir, mas também os menos capazes de inteligir”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Auguste Comte</dc:title>
  <dc:creator>Silvia Alves</dc:creator>
  <cp:lastModifiedBy>silviaalves</cp:lastModifiedBy>
  <cp:revision>13</cp:revision>
  <dcterms:created xsi:type="dcterms:W3CDTF">2012-02-27T19:13:41Z</dcterms:created>
  <dcterms:modified xsi:type="dcterms:W3CDTF">2014-03-10T18:25:40Z</dcterms:modified>
</cp:coreProperties>
</file>