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pt-P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14" y="-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o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6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ângulo 9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ângulo 10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pt-PT" smtClean="0"/>
              <a:t>Faça clique para editar o estilo</a:t>
            </a:r>
            <a:endParaRPr lang="en-US"/>
          </a:p>
        </p:txBody>
      </p:sp>
      <p:sp>
        <p:nvSpPr>
          <p:cNvPr id="7" name="Marcador de Posição da Data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3374EF4-A190-467C-BB2F-1610A9DD52B1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0" name="Marcador de Posição do Rodapé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11" name="Marcador de Posição do Número do Diapositivo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E51ACADE-05DC-4B04-95EC-CF0A431E83A6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71FD0-CB03-4BF0-AF78-3190D812F7DF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5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54633-387D-44FC-942B-164CC012A75A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6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ângulo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ângulo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7" name="Marcador de Posição da Data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37E1C-5576-4E74-9554-077C92F42D40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8" name="Marcador de Posição do Rodapé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9" name="Marcador de Posição do Número do Diapositivo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8A0D7A-A9FD-4006-9510-EC9D127CCF7F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c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8" name="Marcador de Posição de Conteúdo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4" name="Marcador de Posição d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34BE4-3AB6-475C-A546-CB87EA3A0A21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5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6" name="Marcador de Posição do Número do Diapositivo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A6708C-C597-4BE2-AF30-3D230F1AAA4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c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ângulo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ângulo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ângulo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7" name="Marcador de Posição da Data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76AAB6-78AC-4AC4-AE7E-7B820CE98DD5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8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EC67814-BDE0-4646-8B6D-735EBD2BE720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9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6317086-F9AD-4515-BA35-3537AAAB6D81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6" name="Marcador de Posição do Número do Diapositivo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8CF3B51D-47A7-432B-99B4-EF2D674B182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7" name="Marcador de Posição do Rodapé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11" name="Marcador de Posição de Conteúdo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3" name="Marcador de Posição de Conteúdo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16" name="Marcador de Posição do Texto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15" name="Marcador de Posição do Texto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7" name="Marcador de Posição da Data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07D49EEE-601C-4BD3-B579-3731525E38A8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8" name="Marcador de Posição do Número do Diapositivo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BCAD9E38-31F5-4552-8FDA-48ED1C82DA1D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9" name="Marcador de Posição do Rodapé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9484F-1FBA-4993-822E-E117B66567B8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4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5" name="Marcador de Posição do Número do Diapositivo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614812-E9E5-442A-AF19-75F14CB3E6E4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2A426C-530E-41F3-865E-6B9DEBD84D85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4" name="Marcador de Posição do Número do Diapositivo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D63074CE-DD7C-4476-8291-0B56F6CF9DAD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o Texto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9" name="Marcador de Posição de Conteúdo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/>
          </a:p>
        </p:txBody>
      </p:sp>
      <p:sp>
        <p:nvSpPr>
          <p:cNvPr id="5" name="Marcador de Posição da Data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446A7B-5DC9-4E4F-A88C-CCEBC2239822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6" name="Marcador de Posição do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Marcador de Posição do Número do Diapositivo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8F721-DEDE-44BD-9420-F748C743326E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ângulo 7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ângulo 8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ângulo 9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ângulo 10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Marcador de Posição do Texto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pt-PT" smtClean="0"/>
              <a:t>Clique para editar os estilos</a:t>
            </a: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pt-PT" smtClean="0"/>
              <a:t>Clique para editar o estilo</a:t>
            </a:r>
            <a:endParaRPr lang="en-US"/>
          </a:p>
        </p:txBody>
      </p:sp>
      <p:sp>
        <p:nvSpPr>
          <p:cNvPr id="3" name="Marcador de Posição da Imagem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pt-PT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9" name="Marcador de Posição da Data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DEB50E7C-3D18-461D-B71D-63DEB43C646A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10" name="Marcador de Posição do Número do Diapositivo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/>
            </a:lvl1pPr>
          </a:lstStyle>
          <a:p>
            <a:pPr>
              <a:defRPr/>
            </a:pPr>
            <a:fld id="{29D8DEE6-1BA9-40DE-B87E-BC28C5957B52}" type="slidenum">
              <a:rPr lang="pt-PT"/>
              <a:pPr>
                <a:defRPr/>
              </a:pPr>
              <a:t>‹#›</a:t>
            </a:fld>
            <a:endParaRPr lang="pt-PT"/>
          </a:p>
        </p:txBody>
      </p:sp>
      <p:sp>
        <p:nvSpPr>
          <p:cNvPr id="11" name="Marcador de Posição do Rodapé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pt-P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Marcador de Posição do Título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 estilo</a:t>
            </a:r>
            <a:endParaRPr lang="en-US" smtClean="0"/>
          </a:p>
        </p:txBody>
      </p:sp>
      <p:sp>
        <p:nvSpPr>
          <p:cNvPr id="1027" name="Marcador de Posição do Texto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smtClean="0"/>
              <a:t>Clique para editar os estilos</a:t>
            </a:r>
          </a:p>
          <a:p>
            <a:pPr lvl="1"/>
            <a:r>
              <a:rPr lang="pt-PT" smtClean="0"/>
              <a:t>Segundo nível</a:t>
            </a:r>
          </a:p>
          <a:p>
            <a:pPr lvl="2"/>
            <a:r>
              <a:rPr lang="pt-PT" smtClean="0"/>
              <a:t>Terceiro nível</a:t>
            </a:r>
          </a:p>
          <a:p>
            <a:pPr lvl="3"/>
            <a:r>
              <a:rPr lang="pt-PT" smtClean="0"/>
              <a:t>Quarto nível</a:t>
            </a:r>
          </a:p>
          <a:p>
            <a:pPr lvl="4"/>
            <a:r>
              <a:rPr lang="pt-PT" smtClean="0"/>
              <a:t>Quinto nível</a:t>
            </a:r>
            <a:endParaRPr lang="en-US" smtClean="0"/>
          </a:p>
        </p:txBody>
      </p:sp>
      <p:sp>
        <p:nvSpPr>
          <p:cNvPr id="14" name="Marcador de Posição da Data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B5F16A53-4275-412D-9A34-420597EEF4F6}" type="datetimeFigureOut">
              <a:rPr lang="pt-PT"/>
              <a:pPr>
                <a:defRPr/>
              </a:pPr>
              <a:t>09-05-2013</a:t>
            </a:fld>
            <a:endParaRPr lang="pt-PT"/>
          </a:p>
        </p:txBody>
      </p:sp>
      <p:sp>
        <p:nvSpPr>
          <p:cNvPr id="3" name="Marcador de Posição do Rodapé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pt-PT"/>
          </a:p>
        </p:txBody>
      </p:sp>
      <p:sp>
        <p:nvSpPr>
          <p:cNvPr id="7" name="Rectângulo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ângulo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ângulo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Marcador de Posição do Número do Diapositivo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 b="1" smtClean="0">
                <a:solidFill>
                  <a:srgbClr val="FFFFFF"/>
                </a:solidFill>
                <a:latin typeface="+mn-lt"/>
              </a:defRPr>
            </a:lvl1pPr>
          </a:lstStyle>
          <a:p>
            <a:pPr>
              <a:defRPr/>
            </a:pPr>
            <a:fld id="{060F21E9-7084-4FA7-9277-9547ED8F50F1}" type="slidenum">
              <a:rPr lang="pt-PT"/>
              <a:pPr>
                <a:defRPr/>
              </a:pPr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19" r:id="rId2"/>
    <p:sldLayoutId id="2147483721" r:id="rId3"/>
    <p:sldLayoutId id="2147483722" r:id="rId4"/>
    <p:sldLayoutId id="2147483723" r:id="rId5"/>
    <p:sldLayoutId id="2147483718" r:id="rId6"/>
    <p:sldLayoutId id="2147483724" r:id="rId7"/>
    <p:sldLayoutId id="2147483717" r:id="rId8"/>
    <p:sldLayoutId id="2147483725" r:id="rId9"/>
    <p:sldLayoutId id="2147483716" r:id="rId10"/>
    <p:sldLayoutId id="214748372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EFE0BD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pt-PT" b="1" dirty="0" smtClean="0">
                <a:latin typeface="Palatino Linotype" pitchFamily="18" charset="0"/>
              </a:rPr>
              <a:t>Montesquieu</a:t>
            </a:r>
            <a:r>
              <a:rPr lang="pt-PT" dirty="0">
                <a:latin typeface="Palatino Linotype" pitchFamily="18" charset="0"/>
              </a:rPr>
              <a:t/>
            </a:r>
            <a:br>
              <a:rPr lang="pt-PT" dirty="0">
                <a:latin typeface="Palatino Linotype" pitchFamily="18" charset="0"/>
              </a:rPr>
            </a:br>
            <a:endParaRPr lang="pt-PT" dirty="0">
              <a:latin typeface="Palatino Linotype" pitchFamily="18" charset="0"/>
            </a:endParaRPr>
          </a:p>
        </p:txBody>
      </p:sp>
      <p:sp>
        <p:nvSpPr>
          <p:cNvPr id="13314" name="Subtítulo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r>
              <a:rPr lang="pt-PT" sz="3200" b="1" smtClean="0"/>
              <a:t>(1689-1755)</a:t>
            </a:r>
            <a:endParaRPr lang="pt-PT" sz="3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pt-PT" smtClean="0"/>
              <a:t>ARISTÓTELES</a:t>
            </a:r>
          </a:p>
        </p:txBody>
      </p:sp>
      <p:sp>
        <p:nvSpPr>
          <p:cNvPr id="22530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pt-PT" smtClean="0"/>
              <a:t>	«Como a raça helénica ocupa geograficamente uma situação intermédia participa das qualidades de ambos os povos: não só é briosa e inteligente, mas usufruindo de uma existência livre, é a raça que melhor se governa e, no caso de atingir a unidade política, a mais apta para governar todos os povos.» (</a:t>
            </a:r>
            <a:r>
              <a:rPr lang="pt-PT" b="1" i="1" smtClean="0"/>
              <a:t>Política</a:t>
            </a:r>
            <a:r>
              <a:rPr lang="pt-PT" smtClean="0"/>
              <a:t>, Livro VII, Capítulo VI, 1327b)</a:t>
            </a:r>
          </a:p>
          <a:p>
            <a:pPr algn="just">
              <a:buFont typeface="Wingdings" pitchFamily="2" charset="2"/>
              <a:buNone/>
            </a:pPr>
            <a:endParaRPr lang="pt-PT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pt-PT" smtClean="0">
                <a:latin typeface="Palatino Linotype" pitchFamily="18" charset="0"/>
              </a:rPr>
              <a:t>MONTESQUIEU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10000"/>
          </a:bodyPr>
          <a:lstStyle/>
          <a:p>
            <a:pPr marL="18288" indent="0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>
                <a:latin typeface="Palatino Linotype" pitchFamily="18" charset="0"/>
              </a:rPr>
              <a:t>Bibliografia: </a:t>
            </a:r>
            <a:endParaRPr lang="pt-PT" dirty="0">
              <a:latin typeface="Palatino Linotype" pitchFamily="18" charset="0"/>
            </a:endParaRP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pt-PT" dirty="0">
                <a:latin typeface="Palatino Linotype" pitchFamily="18" charset="0"/>
              </a:rPr>
              <a:t>António </a:t>
            </a:r>
            <a:r>
              <a:rPr lang="pt-PT" dirty="0" err="1">
                <a:latin typeface="Palatino Linotype" pitchFamily="18" charset="0"/>
              </a:rPr>
              <a:t>Truyol</a:t>
            </a:r>
            <a:r>
              <a:rPr lang="pt-PT" dirty="0">
                <a:latin typeface="Palatino Linotype" pitchFamily="18" charset="0"/>
              </a:rPr>
              <a:t> y Serra, </a:t>
            </a:r>
            <a:r>
              <a:rPr lang="pt-PT" i="1" dirty="0">
                <a:latin typeface="Palatino Linotype" pitchFamily="18" charset="0"/>
              </a:rPr>
              <a:t>História da Filosofia do Direito e do Estado. 2. Do renascimento a Kant</a:t>
            </a:r>
            <a:r>
              <a:rPr lang="pt-PT" dirty="0">
                <a:latin typeface="Palatino Linotype" pitchFamily="18" charset="0"/>
              </a:rPr>
              <a:t>, Lisboa, 1990.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pt-PT" dirty="0">
                <a:latin typeface="Palatino Linotype" pitchFamily="18" charset="0"/>
              </a:rPr>
              <a:t>Jean </a:t>
            </a:r>
            <a:r>
              <a:rPr lang="pt-PT" dirty="0" err="1">
                <a:latin typeface="Palatino Linotype" pitchFamily="18" charset="0"/>
              </a:rPr>
              <a:t>Carbonnier</a:t>
            </a:r>
            <a:r>
              <a:rPr lang="pt-PT" dirty="0">
                <a:latin typeface="Palatino Linotype" pitchFamily="18" charset="0"/>
              </a:rPr>
              <a:t>, </a:t>
            </a:r>
            <a:r>
              <a:rPr lang="pt-PT" i="1" dirty="0">
                <a:latin typeface="Palatino Linotype" pitchFamily="18" charset="0"/>
              </a:rPr>
              <a:t>Sociologia Jurídica</a:t>
            </a:r>
            <a:r>
              <a:rPr lang="pt-PT" dirty="0">
                <a:latin typeface="Palatino Linotype" pitchFamily="18" charset="0"/>
              </a:rPr>
              <a:t>, Coimbra, 1979.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pt-PT" dirty="0" err="1">
                <a:latin typeface="Palatino Linotype" pitchFamily="18" charset="0"/>
              </a:rPr>
              <a:t>Ramón</a:t>
            </a:r>
            <a:r>
              <a:rPr lang="pt-PT" dirty="0">
                <a:latin typeface="Palatino Linotype" pitchFamily="18" charset="0"/>
              </a:rPr>
              <a:t> Soriano, </a:t>
            </a:r>
            <a:r>
              <a:rPr lang="pt-PT" i="1" dirty="0" err="1">
                <a:latin typeface="Palatino Linotype" pitchFamily="18" charset="0"/>
              </a:rPr>
              <a:t>Sociología</a:t>
            </a:r>
            <a:r>
              <a:rPr lang="pt-PT" i="1" dirty="0">
                <a:latin typeface="Palatino Linotype" pitchFamily="18" charset="0"/>
              </a:rPr>
              <a:t> </a:t>
            </a:r>
            <a:r>
              <a:rPr lang="pt-PT" i="1" dirty="0" err="1">
                <a:latin typeface="Palatino Linotype" pitchFamily="18" charset="0"/>
              </a:rPr>
              <a:t>del</a:t>
            </a:r>
            <a:r>
              <a:rPr lang="pt-PT" i="1" dirty="0">
                <a:latin typeface="Palatino Linotype" pitchFamily="18" charset="0"/>
              </a:rPr>
              <a:t> </a:t>
            </a:r>
            <a:r>
              <a:rPr lang="pt-PT" i="1" dirty="0" err="1">
                <a:latin typeface="Palatino Linotype" pitchFamily="18" charset="0"/>
              </a:rPr>
              <a:t>Derecho</a:t>
            </a:r>
            <a:r>
              <a:rPr lang="pt-PT" dirty="0">
                <a:latin typeface="Palatino Linotype" pitchFamily="18" charset="0"/>
              </a:rPr>
              <a:t>, Barcelona, 2011.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pt-PT" dirty="0">
                <a:latin typeface="Palatino Linotype" pitchFamily="18" charset="0"/>
              </a:rPr>
              <a:t>Raymond </a:t>
            </a:r>
            <a:r>
              <a:rPr lang="pt-PT" dirty="0" err="1">
                <a:latin typeface="Palatino Linotype" pitchFamily="18" charset="0"/>
              </a:rPr>
              <a:t>Aron</a:t>
            </a:r>
            <a:r>
              <a:rPr lang="pt-PT" dirty="0">
                <a:latin typeface="Palatino Linotype" pitchFamily="18" charset="0"/>
              </a:rPr>
              <a:t>, </a:t>
            </a:r>
            <a:r>
              <a:rPr lang="pt-PT" i="1" dirty="0">
                <a:latin typeface="Palatino Linotype" pitchFamily="18" charset="0"/>
              </a:rPr>
              <a:t>As etapas do pensamento sociológico</a:t>
            </a:r>
            <a:r>
              <a:rPr lang="pt-PT" dirty="0">
                <a:latin typeface="Palatino Linotype" pitchFamily="18" charset="0"/>
              </a:rPr>
              <a:t>, Alfragide, 2010.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pt-PT" dirty="0">
                <a:latin typeface="Palatino Linotype" pitchFamily="18" charset="0"/>
              </a:rPr>
              <a:t>Renato </a:t>
            </a:r>
            <a:r>
              <a:rPr lang="pt-PT" dirty="0" err="1">
                <a:latin typeface="Palatino Linotype" pitchFamily="18" charset="0"/>
              </a:rPr>
              <a:t>Treves</a:t>
            </a:r>
            <a:r>
              <a:rPr lang="pt-PT" dirty="0">
                <a:latin typeface="Palatino Linotype" pitchFamily="18" charset="0"/>
              </a:rPr>
              <a:t>, </a:t>
            </a:r>
            <a:r>
              <a:rPr lang="pt-PT" i="1" dirty="0">
                <a:latin typeface="Palatino Linotype" pitchFamily="18" charset="0"/>
              </a:rPr>
              <a:t>Sociologia do Direito</a:t>
            </a:r>
            <a:r>
              <a:rPr lang="pt-PT" dirty="0">
                <a:latin typeface="Palatino Linotype" pitchFamily="18" charset="0"/>
              </a:rPr>
              <a:t>, S. Paulo, </a:t>
            </a:r>
            <a:r>
              <a:rPr lang="pt-PT" dirty="0" smtClean="0">
                <a:latin typeface="Palatino Linotype" pitchFamily="18" charset="0"/>
              </a:rPr>
              <a:t>2004.</a:t>
            </a:r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r>
              <a:rPr lang="pt-PT" dirty="0" smtClean="0">
                <a:latin typeface="Palatino Linotype" pitchFamily="18" charset="0"/>
              </a:rPr>
              <a:t>Ana </a:t>
            </a:r>
            <a:r>
              <a:rPr lang="pt-PT" dirty="0" err="1" smtClean="0">
                <a:latin typeface="Palatino Linotype" pitchFamily="18" charset="0"/>
              </a:rPr>
              <a:t>Lucia</a:t>
            </a:r>
            <a:r>
              <a:rPr lang="pt-PT" dirty="0" smtClean="0">
                <a:latin typeface="Palatino Linotype" pitchFamily="18" charset="0"/>
              </a:rPr>
              <a:t> </a:t>
            </a:r>
            <a:r>
              <a:rPr lang="pt-PT" dirty="0" err="1" smtClean="0">
                <a:latin typeface="Palatino Linotype" pitchFamily="18" charset="0"/>
              </a:rPr>
              <a:t>Sabadell</a:t>
            </a:r>
            <a:r>
              <a:rPr lang="pt-PT" dirty="0" smtClean="0">
                <a:latin typeface="Palatino Linotype" pitchFamily="18" charset="0"/>
              </a:rPr>
              <a:t>, </a:t>
            </a:r>
            <a:r>
              <a:rPr lang="pt-PT" i="1" dirty="0" smtClean="0">
                <a:latin typeface="Palatino Linotype" pitchFamily="18" charset="0"/>
              </a:rPr>
              <a:t>Manual de Sociologia Jurídica</a:t>
            </a:r>
            <a:r>
              <a:rPr lang="pt-PT" dirty="0" smtClean="0">
                <a:latin typeface="Palatino Linotype" pitchFamily="18" charset="0"/>
              </a:rPr>
              <a:t>, São Paulo, 2008.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pt-PT" smtClean="0">
                <a:latin typeface="Palatino Linotype" pitchFamily="18" charset="0"/>
              </a:rPr>
              <a:t>MONTESQUIEU</a:t>
            </a:r>
          </a:p>
        </p:txBody>
      </p:sp>
      <p:pic>
        <p:nvPicPr>
          <p:cNvPr id="15362" name="Marcador de Posição de Conteúdo 3"/>
          <p:cNvPicPr>
            <a:picLocks noGrp="1" noChangeAspect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600325" y="1600200"/>
            <a:ext cx="4178300" cy="4495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mtClean="0"/>
              <a:t>MONTESQUIEU</a:t>
            </a:r>
          </a:p>
        </p:txBody>
      </p:sp>
      <p:sp>
        <p:nvSpPr>
          <p:cNvPr id="16386" name="Marcador de Posição de Conteúdo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endParaRPr lang="pt-PT" b="1" smtClean="0"/>
          </a:p>
          <a:p>
            <a:pPr marL="0" indent="0">
              <a:buFont typeface="Wingdings" pitchFamily="2" charset="2"/>
              <a:buNone/>
            </a:pPr>
            <a:r>
              <a:rPr lang="pt-PT" b="1" smtClean="0"/>
              <a:t>Obra </a:t>
            </a:r>
            <a:endParaRPr lang="pt-PT" smtClean="0"/>
          </a:p>
          <a:p>
            <a:pPr marL="0" indent="0">
              <a:buFont typeface="Wingdings" pitchFamily="2" charset="2"/>
              <a:buNone/>
            </a:pPr>
            <a:r>
              <a:rPr lang="pt-PT" b="1" smtClean="0"/>
              <a:t> </a:t>
            </a:r>
            <a:endParaRPr lang="pt-PT" smtClean="0"/>
          </a:p>
          <a:p>
            <a:pPr marL="0" indent="0">
              <a:buFont typeface="Wingdings" pitchFamily="2" charset="2"/>
              <a:buNone/>
            </a:pPr>
            <a:r>
              <a:rPr lang="pt-PT" b="1" smtClean="0"/>
              <a:t> </a:t>
            </a:r>
            <a:endParaRPr lang="pt-PT" smtClean="0"/>
          </a:p>
          <a:p>
            <a:pPr marL="0" indent="0">
              <a:buFont typeface="Wingdings" pitchFamily="2" charset="2"/>
              <a:buNone/>
            </a:pPr>
            <a:r>
              <a:rPr lang="pt-PT" smtClean="0"/>
              <a:t>Cartas persas (1721)</a:t>
            </a:r>
          </a:p>
        </p:txBody>
      </p:sp>
      <p:pic>
        <p:nvPicPr>
          <p:cNvPr id="16387" name="Marcador de Posição de Conteúdo 6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6186488" y="3467100"/>
            <a:ext cx="1114425" cy="1524000"/>
          </a:xfrm>
        </p:spPr>
      </p:pic>
      <p:sp>
        <p:nvSpPr>
          <p:cNvPr id="16388" name="Marcador de Posição do Texto 4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6" name="Marcador de Posição do Texto 5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mtClean="0"/>
              <a:t>MONTESQUIEU</a:t>
            </a:r>
          </a:p>
        </p:txBody>
      </p:sp>
      <p:sp>
        <p:nvSpPr>
          <p:cNvPr id="17410" name="Marcador de Posição de Conteúdo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endParaRPr lang="pt-PT" smtClean="0"/>
          </a:p>
          <a:p>
            <a:pPr marL="0" indent="0">
              <a:buFont typeface="Wingdings" pitchFamily="2" charset="2"/>
              <a:buNone/>
            </a:pPr>
            <a:r>
              <a:rPr lang="pt-PT" smtClean="0"/>
              <a:t>Considerações sobre as causas da grandeza dos romanos (1734)</a:t>
            </a:r>
          </a:p>
          <a:p>
            <a:pPr marL="0" indent="0">
              <a:buFont typeface="Wingdings" pitchFamily="2" charset="2"/>
              <a:buNone/>
            </a:pPr>
            <a:endParaRPr lang="pt-PT" smtClean="0"/>
          </a:p>
        </p:txBody>
      </p:sp>
      <p:pic>
        <p:nvPicPr>
          <p:cNvPr id="17411" name="Marcador de Posição de Conteúdo 6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5816600" y="2438400"/>
            <a:ext cx="1854200" cy="3581400"/>
          </a:xfrm>
        </p:spPr>
      </p:pic>
      <p:sp>
        <p:nvSpPr>
          <p:cNvPr id="17412" name="Marcador de Posição do Texto 4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6" name="Marcador de Posição do Texto 5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t-PT" smtClean="0"/>
              <a:t>MONTESQUIEU</a:t>
            </a:r>
          </a:p>
        </p:txBody>
      </p:sp>
      <p:sp>
        <p:nvSpPr>
          <p:cNvPr id="18434" name="Marcador de Posição de Conteúdo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endParaRPr lang="pt-PT" smtClean="0"/>
          </a:p>
          <a:p>
            <a:pPr marL="0" indent="0">
              <a:buFont typeface="Wingdings" pitchFamily="2" charset="2"/>
              <a:buNone/>
            </a:pPr>
            <a:r>
              <a:rPr lang="pt-PT" smtClean="0"/>
              <a:t>O espírito das leis (1748)</a:t>
            </a:r>
          </a:p>
          <a:p>
            <a:pPr marL="0" indent="0">
              <a:buFont typeface="Wingdings" pitchFamily="2" charset="2"/>
              <a:buNone/>
            </a:pPr>
            <a:endParaRPr lang="pt-PT" smtClean="0"/>
          </a:p>
        </p:txBody>
      </p:sp>
      <p:pic>
        <p:nvPicPr>
          <p:cNvPr id="18435" name="Marcador de Posição de Conteúdo 6"/>
          <p:cNvPicPr>
            <a:picLocks noGrp="1" noChangeAspect="1"/>
          </p:cNvPicPr>
          <p:nvPr>
            <p:ph sz="quarter" idx="4"/>
          </p:nvPr>
        </p:nvPicPr>
        <p:blipFill>
          <a:blip r:embed="rId2"/>
          <a:srcRect/>
          <a:stretch>
            <a:fillRect/>
          </a:stretch>
        </p:blipFill>
        <p:spPr>
          <a:xfrm>
            <a:off x="5524500" y="2727325"/>
            <a:ext cx="2438400" cy="3003550"/>
          </a:xfrm>
        </p:spPr>
      </p:pic>
      <p:sp>
        <p:nvSpPr>
          <p:cNvPr id="18436" name="Marcador de Posição do Texto 4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39763"/>
          </a:xfrm>
        </p:spPr>
        <p:txBody>
          <a:bodyPr/>
          <a:lstStyle/>
          <a:p>
            <a:endParaRPr lang="en-US" smtClean="0"/>
          </a:p>
        </p:txBody>
      </p:sp>
      <p:sp>
        <p:nvSpPr>
          <p:cNvPr id="6" name="Marcador de Posição do Texto 5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39763"/>
          </a:xfrm>
        </p:spPr>
        <p:txBody>
          <a:bodyPr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pt-P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pt-PT" dirty="0" smtClean="0"/>
              <a:t>MONTESQUIEU </a:t>
            </a:r>
            <a:br>
              <a:rPr lang="pt-PT" dirty="0" smtClean="0"/>
            </a:br>
            <a:r>
              <a:rPr lang="pt-PT" sz="2000" dirty="0" smtClean="0"/>
              <a:t>U</a:t>
            </a:r>
            <a:r>
              <a:rPr lang="pt-PT" sz="2200" dirty="0" smtClean="0"/>
              <a:t>ma “revolução teórica”</a:t>
            </a:r>
            <a:endParaRPr lang="pt-PT" sz="2200" dirty="0"/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141913"/>
          </a:xfrm>
        </p:spPr>
        <p:txBody>
          <a:bodyPr>
            <a:normAutofit fontScale="70000" lnSpcReduction="20000"/>
          </a:bodyPr>
          <a:lstStyle/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/>
              <a:t>1. As </a:t>
            </a:r>
            <a:r>
              <a:rPr lang="pt-PT" b="1" dirty="0"/>
              <a:t>leis e a natureza das coisas</a:t>
            </a:r>
            <a:r>
              <a:rPr lang="pt-PT" dirty="0"/>
              <a:t>: a natureza física ou material (solo, clima, carácter marítimo ou terrestre do território, número de habitantes) e os factores sociais (costumes, religião, comércio, moeda).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/>
              <a:t>2. Teoria </a:t>
            </a:r>
            <a:r>
              <a:rPr lang="pt-PT" b="1" dirty="0"/>
              <a:t>dos Climas. </a:t>
            </a:r>
            <a:r>
              <a:rPr lang="pt-PT" dirty="0"/>
              <a:t>Alguns antecedentes:</a:t>
            </a:r>
            <a:r>
              <a:rPr lang="pt-PT" b="1" dirty="0"/>
              <a:t> Aristóteles, </a:t>
            </a:r>
            <a:r>
              <a:rPr lang="pt-PT" dirty="0"/>
              <a:t>Política, Livro VII, Capítulo </a:t>
            </a:r>
            <a:r>
              <a:rPr lang="pt-PT" dirty="0" smtClean="0"/>
              <a:t>VI, 1327b); </a:t>
            </a:r>
            <a:r>
              <a:rPr lang="pt-PT" b="1" dirty="0"/>
              <a:t>Jean </a:t>
            </a:r>
            <a:r>
              <a:rPr lang="pt-PT" b="1" dirty="0" err="1"/>
              <a:t>Bodin</a:t>
            </a:r>
            <a:r>
              <a:rPr lang="pt-PT" dirty="0"/>
              <a:t>, </a:t>
            </a:r>
            <a:r>
              <a:rPr lang="pt-PT" i="1" dirty="0" err="1"/>
              <a:t>Six</a:t>
            </a:r>
            <a:r>
              <a:rPr lang="pt-PT" i="1" dirty="0"/>
              <a:t> livres de la </a:t>
            </a:r>
            <a:r>
              <a:rPr lang="pt-PT" i="1" dirty="0" err="1"/>
              <a:t>République</a:t>
            </a:r>
            <a:r>
              <a:rPr lang="pt-PT" i="1" dirty="0"/>
              <a:t> </a:t>
            </a:r>
            <a:r>
              <a:rPr lang="pt-PT" dirty="0"/>
              <a:t>(1576), Livro V, Capítulo I; </a:t>
            </a:r>
            <a:r>
              <a:rPr lang="pt-PT" b="1" dirty="0"/>
              <a:t>Johann Peter </a:t>
            </a:r>
            <a:r>
              <a:rPr lang="pt-PT" b="1" dirty="0" err="1"/>
              <a:t>Willebrandt</a:t>
            </a:r>
            <a:r>
              <a:rPr lang="pt-PT" dirty="0"/>
              <a:t>,</a:t>
            </a:r>
            <a:r>
              <a:rPr lang="pt-PT" b="1" dirty="0"/>
              <a:t> </a:t>
            </a:r>
            <a:r>
              <a:rPr lang="pt-PT" dirty="0"/>
              <a:t>	</a:t>
            </a:r>
            <a:r>
              <a:rPr lang="pt-PT" dirty="0" smtClean="0"/>
              <a:t>Tese de </a:t>
            </a:r>
            <a:r>
              <a:rPr lang="pt-PT" dirty="0"/>
              <a:t>doutoramento defendida em 1742: </a:t>
            </a:r>
            <a:r>
              <a:rPr lang="pt-PT" i="1" dirty="0"/>
              <a:t>De </a:t>
            </a:r>
            <a:r>
              <a:rPr lang="pt-PT" i="1" dirty="0" err="1"/>
              <a:t>juribus</a:t>
            </a:r>
            <a:r>
              <a:rPr lang="pt-PT" i="1" dirty="0"/>
              <a:t> </a:t>
            </a:r>
            <a:r>
              <a:rPr lang="pt-PT" i="1" dirty="0" err="1"/>
              <a:t>diversis</a:t>
            </a:r>
            <a:r>
              <a:rPr lang="pt-PT" i="1" dirty="0"/>
              <a:t> ex </a:t>
            </a:r>
            <a:r>
              <a:rPr lang="pt-PT" i="1" dirty="0" err="1"/>
              <a:t>diversitate</a:t>
            </a:r>
            <a:r>
              <a:rPr lang="pt-PT" i="1" dirty="0"/>
              <a:t> </a:t>
            </a:r>
            <a:r>
              <a:rPr lang="pt-PT" i="1" dirty="0" err="1"/>
              <a:t>climatum</a:t>
            </a:r>
            <a:r>
              <a:rPr lang="pt-PT" i="1" dirty="0"/>
              <a:t> </a:t>
            </a:r>
            <a:r>
              <a:rPr lang="pt-PT" i="1" dirty="0" err="1"/>
              <a:t>natis</a:t>
            </a:r>
            <a:r>
              <a:rPr lang="pt-PT" dirty="0"/>
              <a:t>.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/>
              <a:t>3. Relativismo </a:t>
            </a:r>
            <a:r>
              <a:rPr lang="pt-PT" b="1" dirty="0"/>
              <a:t>e determinismo</a:t>
            </a:r>
            <a:r>
              <a:rPr lang="pt-PT" dirty="0"/>
              <a:t>: a natural variabilidade do direito e as suas causas objectivas. 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/>
              <a:t>	«</a:t>
            </a:r>
            <a:r>
              <a:rPr lang="pt-PT" dirty="0"/>
              <a:t>Esta presciência de que um certo materialismo é indispensável </a:t>
            </a:r>
            <a:r>
              <a:rPr lang="pt-PT" dirty="0" smtClean="0"/>
              <a:t>	para a </a:t>
            </a:r>
            <a:r>
              <a:rPr lang="pt-PT" dirty="0"/>
              <a:t>explicação do direito bem poderia constituir a prova </a:t>
            </a:r>
            <a:r>
              <a:rPr lang="pt-PT" dirty="0" smtClean="0"/>
              <a:t>de </a:t>
            </a:r>
            <a:r>
              <a:rPr lang="pt-PT" dirty="0"/>
              <a:t>que </a:t>
            </a:r>
            <a:r>
              <a:rPr lang="pt-PT" dirty="0" err="1" smtClean="0"/>
              <a:t>Montesquieu</a:t>
            </a:r>
            <a:r>
              <a:rPr lang="pt-PT" dirty="0" smtClean="0"/>
              <a:t> </a:t>
            </a:r>
            <a:r>
              <a:rPr lang="pt-PT" dirty="0"/>
              <a:t>é já um sociólogo.» (Jean </a:t>
            </a:r>
            <a:r>
              <a:rPr lang="pt-PT" dirty="0" err="1"/>
              <a:t>Carbonnier</a:t>
            </a:r>
            <a:r>
              <a:rPr lang="pt-PT" dirty="0"/>
              <a:t>, </a:t>
            </a:r>
            <a:r>
              <a:rPr lang="pt-PT" i="1" dirty="0" smtClean="0"/>
              <a:t>Sociologia Jurídica</a:t>
            </a:r>
            <a:r>
              <a:rPr lang="pt-PT" dirty="0"/>
              <a:t>)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/>
              <a:t>4. Duas </a:t>
            </a:r>
            <a:r>
              <a:rPr lang="pt-PT" b="1" dirty="0"/>
              <a:t>visões de Montesquieu</a:t>
            </a:r>
            <a:r>
              <a:rPr lang="pt-PT" dirty="0"/>
              <a:t>: reformista político-social ou conservador?</a:t>
            </a:r>
          </a:p>
          <a:p>
            <a:pPr marL="0" indent="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b="1" dirty="0" smtClean="0"/>
              <a:t>5. Montesquieu</a:t>
            </a:r>
            <a:r>
              <a:rPr lang="pt-PT" b="1" dirty="0"/>
              <a:t>, precursor da Sociologia</a:t>
            </a:r>
            <a:r>
              <a:rPr lang="pt-PT" dirty="0"/>
              <a:t>. </a:t>
            </a:r>
          </a:p>
          <a:p>
            <a:pPr marL="0" indent="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pt-PT" smtClean="0"/>
              <a:t>MONTESQUIEU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85000" lnSpcReduction="20000"/>
          </a:bodyPr>
          <a:lstStyle/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/>
              <a:t>	«É natural que, onde o vinho é contrário ao clima e, por conseguinte, à saúde, o seu excesso seja mais severamente castigado do que nos países onde a embriaguez tem poucos efeitos nocivos para a pessoa, poucos para a sociedade e não torna os homens furiosos, mas apenas estúpidos. Assim, as leis que castigaram um homem ébrio, tanto pela falta que estava cometendo quanto pela embriaguez, só eram aplicáveis à embriaguez da pessoa, e não à embriaguez da nação. Um alemão bebe por hábito; um espanhol, por opção.» (</a:t>
            </a:r>
            <a:r>
              <a:rPr lang="pt-PT" b="1" i="1" dirty="0" smtClean="0"/>
              <a:t>O Espírito das Leis</a:t>
            </a:r>
            <a:r>
              <a:rPr lang="pt-PT" dirty="0" smtClean="0"/>
              <a:t>, Terceira Parte, Livro Decimo Quarto - </a:t>
            </a:r>
            <a:r>
              <a:rPr lang="pt-PT" i="1" dirty="0" smtClean="0"/>
              <a:t>Das leis em sua relação com a natureza do clima</a:t>
            </a:r>
            <a:r>
              <a:rPr lang="pt-PT" dirty="0" smtClean="0"/>
              <a:t>), Capítulo X - </a:t>
            </a:r>
            <a:r>
              <a:rPr lang="pt-PT" i="1" dirty="0" smtClean="0"/>
              <a:t>Das leis que têm relação com a sobriedade dos povos</a:t>
            </a:r>
            <a:r>
              <a:rPr lang="pt-PT" dirty="0" smtClean="0"/>
              <a:t>) </a:t>
            </a:r>
            <a:endParaRPr lang="pt-P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ítulo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pt-PT" smtClean="0"/>
              <a:t>BODIN</a:t>
            </a:r>
          </a:p>
        </p:txBody>
      </p:sp>
      <p:sp>
        <p:nvSpPr>
          <p:cNvPr id="3" name="Marcador de Posição de Conteúdo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7500" lnSpcReduction="20000"/>
          </a:bodyPr>
          <a:lstStyle/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/>
              <a:t> 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pt-PT" dirty="0" smtClean="0"/>
              <a:t>	</a:t>
            </a:r>
            <a:r>
              <a:rPr lang="pt-PT" sz="3100" dirty="0" smtClean="0"/>
              <a:t>«É necessário portanto que o sábio [“sage”] governante de um povo conheça bem o seu humor e a sua natureza [“</a:t>
            </a:r>
            <a:r>
              <a:rPr lang="pt-PT" sz="3100" dirty="0" err="1" smtClean="0"/>
              <a:t>son</a:t>
            </a:r>
            <a:r>
              <a:rPr lang="pt-PT" sz="3100" dirty="0" smtClean="0"/>
              <a:t> </a:t>
            </a:r>
            <a:r>
              <a:rPr lang="pt-PT" sz="3100" dirty="0" err="1" smtClean="0"/>
              <a:t>naturel</a:t>
            </a:r>
            <a:r>
              <a:rPr lang="pt-PT" sz="3100" dirty="0" smtClean="0"/>
              <a:t>”], antes de proceder à mudança de estado ou das leis: pois um dos maiores e talvez o principal fundamento das Repúblicas é o de acomodar o estado à natureza dos cidadãos [“</a:t>
            </a:r>
            <a:r>
              <a:rPr lang="pt-PT" sz="3100" dirty="0" err="1" smtClean="0"/>
              <a:t>naturel</a:t>
            </a:r>
            <a:r>
              <a:rPr lang="pt-PT" sz="3100" dirty="0" smtClean="0"/>
              <a:t> </a:t>
            </a:r>
            <a:r>
              <a:rPr lang="pt-PT" sz="3100" dirty="0" err="1" smtClean="0"/>
              <a:t>des</a:t>
            </a:r>
            <a:r>
              <a:rPr lang="pt-PT" sz="3100" dirty="0" smtClean="0"/>
              <a:t> </a:t>
            </a:r>
            <a:r>
              <a:rPr lang="pt-PT" sz="3100" dirty="0" err="1" smtClean="0"/>
              <a:t>citoyens</a:t>
            </a:r>
            <a:r>
              <a:rPr lang="pt-PT" sz="3100" dirty="0" smtClean="0"/>
              <a:t>”], e as leis à natureza dos locais, das pessoas e do tempo. Pois ainda que Baldo diga que a razão e a equidade natural não </a:t>
            </a:r>
            <a:r>
              <a:rPr lang="pt-PT" sz="3100" smtClean="0"/>
              <a:t>se encontram limitadas </a:t>
            </a:r>
            <a:r>
              <a:rPr lang="pt-PT" sz="3100" dirty="0" smtClean="0"/>
              <a:t>pelos locais, devem distinguir-se os casos em que a razão é universal e aqueles em que a razão particular dos locais e das pessoas recebe uma consideração particular.» (</a:t>
            </a:r>
            <a:r>
              <a:rPr lang="pt-PT" sz="3100" b="1" dirty="0" smtClean="0"/>
              <a:t>Os s</a:t>
            </a:r>
            <a:r>
              <a:rPr lang="pt-PT" sz="3100" b="1" i="1" dirty="0" smtClean="0"/>
              <a:t>eis livros da República</a:t>
            </a:r>
            <a:r>
              <a:rPr lang="pt-PT" sz="3100" i="1" dirty="0" smtClean="0"/>
              <a:t>, </a:t>
            </a:r>
            <a:r>
              <a:rPr lang="pt-PT" sz="3100" dirty="0" smtClean="0"/>
              <a:t>Livro V, Capítulo I)</a:t>
            </a:r>
          </a:p>
          <a:p>
            <a:pPr marL="320040" indent="-320040" fontAlgn="auto">
              <a:spcAft>
                <a:spcPts val="0"/>
              </a:spcAft>
              <a:buFont typeface="Wingdings"/>
              <a:buNone/>
              <a:defRPr/>
            </a:pPr>
            <a:endParaRPr lang="pt-P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o">
  <a:themeElements>
    <a:clrScheme name="Personalizado 9">
      <a:dk1>
        <a:sysClr val="windowText" lastClr="000000"/>
      </a:dk1>
      <a:lt1>
        <a:sysClr val="window" lastClr="FFFFFF"/>
      </a:lt1>
      <a:dk2>
        <a:srgbClr val="002060"/>
      </a:dk2>
      <a:lt2>
        <a:srgbClr val="FDF0D0"/>
      </a:lt2>
      <a:accent1>
        <a:srgbClr val="00B0F0"/>
      </a:accent1>
      <a:accent2>
        <a:srgbClr val="548BB7"/>
      </a:accent2>
      <a:accent3>
        <a:srgbClr val="A5AB81"/>
      </a:accent3>
      <a:accent4>
        <a:srgbClr val="EFE0BD"/>
      </a:accent4>
      <a:accent5>
        <a:srgbClr val="AFCAC4"/>
      </a:accent5>
      <a:accent6>
        <a:srgbClr val="968C8C"/>
      </a:accent6>
      <a:hlink>
        <a:srgbClr val="FBE1A1"/>
      </a:hlink>
      <a:folHlink>
        <a:srgbClr val="002060"/>
      </a:folHlink>
    </a:clrScheme>
    <a:fontScheme name="Median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Personalizado 9">
    <a:dk1>
      <a:sysClr val="windowText" lastClr="000000"/>
    </a:dk1>
    <a:lt1>
      <a:sysClr val="window" lastClr="FFFFFF"/>
    </a:lt1>
    <a:dk2>
      <a:srgbClr val="002060"/>
    </a:dk2>
    <a:lt2>
      <a:srgbClr val="FDF0D0"/>
    </a:lt2>
    <a:accent1>
      <a:srgbClr val="00B0F0"/>
    </a:accent1>
    <a:accent2>
      <a:srgbClr val="548BB7"/>
    </a:accent2>
    <a:accent3>
      <a:srgbClr val="A5AB81"/>
    </a:accent3>
    <a:accent4>
      <a:srgbClr val="EFE0BD"/>
    </a:accent4>
    <a:accent5>
      <a:srgbClr val="AFCAC4"/>
    </a:accent5>
    <a:accent6>
      <a:srgbClr val="968C8C"/>
    </a:accent6>
    <a:hlink>
      <a:srgbClr val="FBE1A1"/>
    </a:hlink>
    <a:folHlink>
      <a:srgbClr val="00206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139</TotalTime>
  <Words>520</Words>
  <Application>Microsoft Office PowerPoint</Application>
  <PresentationFormat>On-screen Show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Design Template</vt:lpstr>
      </vt:variant>
      <vt:variant>
        <vt:i4>8</vt:i4>
      </vt:variant>
      <vt:variant>
        <vt:lpstr>Slide Titles</vt:lpstr>
      </vt:variant>
      <vt:variant>
        <vt:i4>10</vt:i4>
      </vt:variant>
    </vt:vector>
  </HeadingPairs>
  <TitlesOfParts>
    <vt:vector size="24" baseType="lpstr">
      <vt:lpstr>Tw Cen MT</vt:lpstr>
      <vt:lpstr>Arial</vt:lpstr>
      <vt:lpstr>Wingdings</vt:lpstr>
      <vt:lpstr>Wingdings 2</vt:lpstr>
      <vt:lpstr>Calibri</vt:lpstr>
      <vt:lpstr>Palatino Linotype</vt:lpstr>
      <vt:lpstr>Mediano</vt:lpstr>
      <vt:lpstr>Mediano</vt:lpstr>
      <vt:lpstr>Mediano</vt:lpstr>
      <vt:lpstr>Mediano</vt:lpstr>
      <vt:lpstr>Mediano</vt:lpstr>
      <vt:lpstr>Mediano</vt:lpstr>
      <vt:lpstr>Mediano</vt:lpstr>
      <vt:lpstr>Mediano</vt:lpstr>
      <vt:lpstr>MONTESQUIEU </vt:lpstr>
      <vt:lpstr>MONTESQUIEU</vt:lpstr>
      <vt:lpstr>MONTESQUIEU</vt:lpstr>
      <vt:lpstr>MONTESQUIEU</vt:lpstr>
      <vt:lpstr>MONTESQUIEU</vt:lpstr>
      <vt:lpstr>MONTESQUIEU</vt:lpstr>
      <vt:lpstr>MONTESQUIEU  Uma “revolução teórica”</vt:lpstr>
      <vt:lpstr>MONTESQUIEU</vt:lpstr>
      <vt:lpstr>BODIN</vt:lpstr>
      <vt:lpstr>ARISTÓTELES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Montesquieu</dc:title>
  <dc:creator>Silvia Alves</dc:creator>
  <cp:lastModifiedBy>JVMatos</cp:lastModifiedBy>
  <cp:revision>14</cp:revision>
  <dcterms:created xsi:type="dcterms:W3CDTF">2012-02-27T18:47:56Z</dcterms:created>
  <dcterms:modified xsi:type="dcterms:W3CDTF">2013-05-09T09:54:22Z</dcterms:modified>
</cp:coreProperties>
</file>