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1">
        <a:schemeClr val="bg2"/>
      </p:bgRef>
    </p:bg>
    <p:spTree>
      <p:nvGrpSpPr>
        <p:cNvPr id="1" name=""/>
        <p:cNvGrpSpPr/>
        <p:nvPr/>
      </p:nvGrpSpPr>
      <p:grpSpPr>
        <a:xfrm>
          <a:off x="0" y="0"/>
          <a:ext cx="0" cy="0"/>
          <a:chOff x="0" y="0"/>
          <a:chExt cx="0" cy="0"/>
        </a:xfrm>
      </p:grpSpPr>
      <p:sp>
        <p:nvSpPr>
          <p:cNvPr id="15"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17" name="Marcador de Posição do Rodapé 16"/>
          <p:cNvSpPr>
            <a:spLocks noGrp="1"/>
          </p:cNvSpPr>
          <p:nvPr>
            <p:ph type="ftr" sz="quarter" idx="11"/>
          </p:nvPr>
        </p:nvSpPr>
        <p:spPr/>
        <p:txBody>
          <a:bodyPr/>
          <a:lstStyle/>
          <a:p>
            <a:endParaRPr lang="pt-PT"/>
          </a:p>
        </p:txBody>
      </p:sp>
      <p:sp>
        <p:nvSpPr>
          <p:cNvPr id="7" name="Conexão rect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Marcador de Posição do Número do Diapositivo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CACB5F-FE99-47B4-AA94-1E1FF74C086B}" type="slidenum">
              <a:rPr lang="pt-PT" smtClean="0"/>
              <a:pPr/>
              <a:t>‹nº›</a:t>
            </a:fld>
            <a:endParaRPr lang="pt-PT"/>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67CACB5F-FE99-47B4-AA94-1E1FF74C086B}" type="slidenum">
              <a:rPr lang="pt-PT" smtClean="0"/>
              <a:pPr/>
              <a:t>‹nº›</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bg>
      <p:bgRef idx="1001">
        <a:schemeClr val="bg2"/>
      </p:bgRef>
    </p:bg>
    <p:spTree>
      <p:nvGrpSpPr>
        <p:cNvPr id="1" name=""/>
        <p:cNvGrpSpPr/>
        <p:nvPr/>
      </p:nvGrpSpPr>
      <p:grpSpPr>
        <a:xfrm>
          <a:off x="0" y="0"/>
          <a:ext cx="0" cy="0"/>
          <a:chOff x="0" y="0"/>
          <a:chExt cx="0" cy="0"/>
        </a:xfrm>
      </p:grpSpPr>
      <p:sp>
        <p:nvSpPr>
          <p:cNvPr id="7"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xão rect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Marcador de Posição do Número do Diapositivo 5"/>
          <p:cNvSpPr>
            <a:spLocks noGrp="1"/>
          </p:cNvSpPr>
          <p:nvPr>
            <p:ph type="sldNum" sz="quarter" idx="12"/>
          </p:nvPr>
        </p:nvSpPr>
        <p:spPr>
          <a:xfrm>
            <a:off x="6915912" y="3009901"/>
            <a:ext cx="457200" cy="441325"/>
          </a:xfrm>
        </p:spPr>
        <p:txBody>
          <a:bodyPr/>
          <a:lstStyle/>
          <a:p>
            <a:fld id="{67CACB5F-FE99-47B4-AA94-1E1FF74C086B}" type="slidenum">
              <a:rPr lang="pt-PT" smtClean="0"/>
              <a:pPr/>
              <a:t>‹nº›</a:t>
            </a:fld>
            <a:endParaRPr lang="pt-PT"/>
          </a:p>
        </p:txBody>
      </p:sp>
      <p:sp>
        <p:nvSpPr>
          <p:cNvPr id="3" name="Marcador de Posição de Texto Vertical 2"/>
          <p:cNvSpPr>
            <a:spLocks noGrp="1"/>
          </p:cNvSpPr>
          <p:nvPr>
            <p:ph type="body" orient="vert" idx="1"/>
          </p:nvPr>
        </p:nvSpPr>
        <p:spPr>
          <a:xfrm>
            <a:off x="304800" y="304800"/>
            <a:ext cx="6553200" cy="5821366"/>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2" name="Título Vertical 1"/>
          <p:cNvSpPr>
            <a:spLocks noGrp="1"/>
          </p:cNvSpPr>
          <p:nvPr>
            <p:ph type="title" orient="vert"/>
          </p:nvPr>
        </p:nvSpPr>
        <p:spPr>
          <a:xfrm>
            <a:off x="7391400" y="304801"/>
            <a:ext cx="1447800" cy="5851525"/>
          </a:xfrm>
        </p:spPr>
        <p:txBody>
          <a:bodyPr vert="eaVert"/>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PT" smtClean="0"/>
              <a:t>Clique para editar o estilo</a:t>
            </a:r>
            <a:endParaRPr kumimoji="0" lang="en-US"/>
          </a:p>
        </p:txBody>
      </p:sp>
      <p:sp>
        <p:nvSpPr>
          <p:cNvPr id="4" name="Marcador de Posição da Data 3"/>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a:xfrm>
            <a:off x="4361688" y="1026372"/>
            <a:ext cx="457200" cy="441325"/>
          </a:xfrm>
        </p:spPr>
        <p:txBody>
          <a:bodyPr/>
          <a:lstStyle/>
          <a:p>
            <a:fld id="{67CACB5F-FE99-47B4-AA94-1E1FF74C086B}" type="slidenum">
              <a:rPr lang="pt-PT" smtClean="0"/>
              <a:pPr/>
              <a:t>‹nº›</a:t>
            </a:fld>
            <a:endParaRPr lang="pt-PT"/>
          </a:p>
        </p:txBody>
      </p:sp>
      <p:sp>
        <p:nvSpPr>
          <p:cNvPr id="8" name="Marcador de Posição de Conteúdo 7"/>
          <p:cNvSpPr>
            <a:spLocks noGrp="1"/>
          </p:cNvSpPr>
          <p:nvPr>
            <p:ph sz="quarter" idx="1"/>
          </p:nvPr>
        </p:nvSpPr>
        <p:spPr>
          <a:xfrm>
            <a:off x="301752" y="1527048"/>
            <a:ext cx="8503920" cy="45720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1">
        <a:schemeClr val="bg1"/>
      </p:bgRef>
    </p:bg>
    <p:spTree>
      <p:nvGrpSpPr>
        <p:cNvPr id="1" name=""/>
        <p:cNvGrpSpPr/>
        <p:nvPr/>
      </p:nvGrpSpPr>
      <p:grpSpPr>
        <a:xfrm>
          <a:off x="0" y="0"/>
          <a:ext cx="0" cy="0"/>
          <a:chOff x="0" y="0"/>
          <a:chExt cx="0" cy="0"/>
        </a:xfrm>
      </p:grpSpPr>
      <p:sp>
        <p:nvSpPr>
          <p:cNvPr id="17"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arcador de Posição do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13" name="Rec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Marcador de Posição do Rodapé 4"/>
          <p:cNvSpPr>
            <a:spLocks noGrp="1"/>
          </p:cNvSpPr>
          <p:nvPr>
            <p:ph type="ftr" sz="quarter" idx="11"/>
          </p:nvPr>
        </p:nvSpPr>
        <p:spPr/>
        <p:txBody>
          <a:bodyPr/>
          <a:lstStyle/>
          <a:p>
            <a:endParaRPr lang="pt-PT"/>
          </a:p>
        </p:txBody>
      </p:sp>
      <p:sp>
        <p:nvSpPr>
          <p:cNvPr id="4" name="Marcador de Posição da Data 3"/>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8" name="Conexão rect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Marcador de Posição do Número do Diapositivo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CACB5F-FE99-47B4-AA94-1E1FF74C086B}" type="slidenum">
              <a:rPr lang="pt-PT" smtClean="0"/>
              <a:pPr/>
              <a:t>‹nº›</a:t>
            </a:fld>
            <a:endParaRPr lang="pt-PT"/>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PT" smtClean="0"/>
              <a:t>Clique para editar o estilo</a:t>
            </a:r>
            <a:endParaRPr kumimoji="0" lang="en-US"/>
          </a:p>
        </p:txBody>
      </p:sp>
      <p:sp>
        <p:nvSpPr>
          <p:cNvPr id="5" name="Marcador de Posição da Data 4"/>
          <p:cNvSpPr>
            <a:spLocks noGrp="1"/>
          </p:cNvSpPr>
          <p:nvPr>
            <p:ph type="dt" sz="half" idx="10"/>
          </p:nvPr>
        </p:nvSpPr>
        <p:spPr>
          <a:xfrm>
            <a:off x="5791200" y="6409944"/>
            <a:ext cx="3044952" cy="365760"/>
          </a:xfrm>
        </p:spPr>
        <p:txBody>
          <a:bodyPr/>
          <a:lstStyle/>
          <a:p>
            <a:fld id="{F26093B0-757B-43BD-9BC7-88F557879C86}" type="datetimeFigureOut">
              <a:rPr lang="pt-PT" smtClean="0"/>
              <a:pPr/>
              <a:t>03-03-2013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67CACB5F-FE99-47B4-AA94-1E1FF74C086B}" type="slidenum">
              <a:rPr lang="pt-PT" smtClean="0"/>
              <a:pPr/>
              <a:t>‹nº›</a:t>
            </a:fld>
            <a:endParaRPr lang="pt-PT"/>
          </a:p>
        </p:txBody>
      </p:sp>
      <p:sp>
        <p:nvSpPr>
          <p:cNvPr id="8" name="Conexão rect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Marcador de Posição de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2" name="Marcador de Posição de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xão rect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Marcador de Posição do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7" name="Marcador de Posição da Data 6"/>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8" name="Marcador de Posição do Rodapé 7"/>
          <p:cNvSpPr>
            <a:spLocks noGrp="1"/>
          </p:cNvSpPr>
          <p:nvPr>
            <p:ph type="ftr" sz="quarter" idx="11"/>
          </p:nvPr>
        </p:nvSpPr>
        <p:spPr>
          <a:xfrm>
            <a:off x="304800" y="6409944"/>
            <a:ext cx="3581400" cy="365760"/>
          </a:xfrm>
        </p:spPr>
        <p:txBody>
          <a:bodyPr/>
          <a:lstStyle/>
          <a:p>
            <a:endParaRPr lang="pt-PT"/>
          </a:p>
        </p:txBody>
      </p:sp>
      <p:sp>
        <p:nvSpPr>
          <p:cNvPr id="15" name="Conexão rect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Marcador de Posição de Conteúdo 23"/>
          <p:cNvSpPr>
            <a:spLocks noGrp="1"/>
          </p:cNvSpPr>
          <p:nvPr>
            <p:ph sz="quarter" idx="2"/>
          </p:nvPr>
        </p:nvSpPr>
        <p:spPr>
          <a:xfrm>
            <a:off x="301752" y="2471383"/>
            <a:ext cx="4041648" cy="3818404"/>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6" name="Marcador de Posição de Conteúdo 25"/>
          <p:cNvSpPr>
            <a:spLocks noGrp="1"/>
          </p:cNvSpPr>
          <p:nvPr>
            <p:ph sz="quarter" idx="4"/>
          </p:nvPr>
        </p:nvSpPr>
        <p:spPr>
          <a:xfrm>
            <a:off x="4800600" y="2471383"/>
            <a:ext cx="4038600" cy="3822192"/>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Marcador de Posição do Número do Diapositivo 8"/>
          <p:cNvSpPr>
            <a:spLocks noGrp="1"/>
          </p:cNvSpPr>
          <p:nvPr>
            <p:ph type="sldNum" sz="quarter" idx="12"/>
          </p:nvPr>
        </p:nvSpPr>
        <p:spPr>
          <a:xfrm>
            <a:off x="4343400" y="1042416"/>
            <a:ext cx="457200" cy="441325"/>
          </a:xfrm>
        </p:spPr>
        <p:txBody>
          <a:bodyPr/>
          <a:lstStyle>
            <a:lvl1pPr algn="ctr">
              <a:defRPr/>
            </a:lvl1pPr>
          </a:lstStyle>
          <a:p>
            <a:fld id="{67CACB5F-FE99-47B4-AA94-1E1FF74C086B}" type="slidenum">
              <a:rPr lang="pt-PT" smtClean="0"/>
              <a:pPr/>
              <a:t>‹nº›</a:t>
            </a:fld>
            <a:endParaRPr lang="pt-PT"/>
          </a:p>
        </p:txBody>
      </p:sp>
      <p:sp>
        <p:nvSpPr>
          <p:cNvPr id="23" name="Título 22"/>
          <p:cNvSpPr>
            <a:spLocks noGrp="1"/>
          </p:cNvSpPr>
          <p:nvPr>
            <p:ph type="title"/>
          </p:nvPr>
        </p:nvSpPr>
        <p:spPr/>
        <p:txBody>
          <a:bodyPr rtlCol="0" anchor="b" anchorCtr="0"/>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a:xfrm>
            <a:off x="4343400" y="1036020"/>
            <a:ext cx="457200" cy="441325"/>
          </a:xfrm>
        </p:spPr>
        <p:txBody>
          <a:bodyPr/>
          <a:lstStyle/>
          <a:p>
            <a:fld id="{67CACB5F-FE99-47B4-AA94-1E1FF74C086B}"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c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Marcador de Posição da Data 1"/>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7CACB5F-FE99-47B4-AA94-1E1FF74C086B}"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c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8" name="Rec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xão rect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Marcador de Posição de Conteúdo 19"/>
          <p:cNvSpPr>
            <a:spLocks noGrp="1"/>
          </p:cNvSpPr>
          <p:nvPr>
            <p:ph sz="quarter" idx="1"/>
          </p:nvPr>
        </p:nvSpPr>
        <p:spPr>
          <a:xfrm>
            <a:off x="3124200" y="685800"/>
            <a:ext cx="5638800" cy="5410200"/>
          </a:xfrm>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Marcador de Posição do Número do Diapositivo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7CACB5F-FE99-47B4-AA94-1E1FF74C086B}" type="slidenum">
              <a:rPr lang="pt-PT" smtClean="0"/>
              <a:pPr/>
              <a:t>‹nº›</a:t>
            </a:fld>
            <a:endParaRPr lang="pt-PT"/>
          </a:p>
        </p:txBody>
      </p:sp>
      <p:sp>
        <p:nvSpPr>
          <p:cNvPr id="21" name="Rec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Marcador de Posição da Data 4"/>
          <p:cNvSpPr>
            <a:spLocks noGrp="1"/>
          </p:cNvSpPr>
          <p:nvPr>
            <p:ph type="dt" sz="half" idx="10"/>
          </p:nvPr>
        </p:nvSpPr>
        <p:spPr/>
        <p:txBody>
          <a:bodyPr/>
          <a:lstStyle/>
          <a:p>
            <a:fld id="{F26093B0-757B-43BD-9BC7-88F557879C86}" type="datetimeFigureOut">
              <a:rPr lang="pt-PT" smtClean="0"/>
              <a:pPr/>
              <a:t>03-03-2013</a:t>
            </a:fld>
            <a:endParaRPr lang="pt-PT"/>
          </a:p>
        </p:txBody>
      </p:sp>
      <p:sp>
        <p:nvSpPr>
          <p:cNvPr id="6" name="Marcador de Posição do Rodapé 5"/>
          <p:cNvSpPr>
            <a:spLocks noGrp="1"/>
          </p:cNvSpPr>
          <p:nvPr>
            <p:ph type="ftr" sz="quarter" idx="11"/>
          </p:nvPr>
        </p:nvSpPr>
        <p:spPr>
          <a:xfrm>
            <a:off x="301752" y="6410848"/>
            <a:ext cx="3383280" cy="365760"/>
          </a:xfrm>
        </p:spPr>
        <p:txBody>
          <a:bodyPr/>
          <a:lstStyle/>
          <a:p>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xão rect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Marcador de Posição do Número do Diapositivo 6"/>
          <p:cNvSpPr>
            <a:spLocks noGrp="1"/>
          </p:cNvSpPr>
          <p:nvPr>
            <p:ph type="sldNum" sz="quarter" idx="12"/>
          </p:nvPr>
        </p:nvSpPr>
        <p:spPr>
          <a:xfrm>
            <a:off x="1371600" y="312738"/>
            <a:ext cx="457200" cy="441325"/>
          </a:xfrm>
        </p:spPr>
        <p:txBody>
          <a:bodyPr/>
          <a:lstStyle/>
          <a:p>
            <a:fld id="{67CACB5F-FE99-47B4-AA94-1E1FF74C086B}" type="slidenum">
              <a:rPr lang="pt-PT" smtClean="0"/>
              <a:pPr/>
              <a:t>‹nº›</a:t>
            </a:fld>
            <a:endParaRPr lang="pt-PT"/>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PT" smtClean="0"/>
              <a:t>Clique para editar o estilo</a:t>
            </a:r>
            <a:endParaRPr kumimoji="0" lang="en-US"/>
          </a:p>
        </p:txBody>
      </p:sp>
      <p:sp>
        <p:nvSpPr>
          <p:cNvPr id="3" name="Marcador de Posição da Imagem 2"/>
          <p:cNvSpPr>
            <a:spLocks noGrp="1"/>
          </p:cNvSpPr>
          <p:nvPr>
            <p:ph type="pic" idx="1"/>
          </p:nvPr>
        </p:nvSpPr>
        <p:spPr>
          <a:xfrm>
            <a:off x="3000375" y="609600"/>
            <a:ext cx="5867400" cy="4267200"/>
          </a:xfrm>
        </p:spPr>
        <p:txBody>
          <a:bodyPr/>
          <a:lstStyle>
            <a:lvl1pPr marL="0" indent="0">
              <a:buNone/>
              <a:defRPr sz="3200"/>
            </a:lvl1pPr>
          </a:lstStyle>
          <a:p>
            <a:r>
              <a:rPr kumimoji="0" lang="pt-PT" smtClean="0"/>
              <a:t>Clique no ícone para adicionar uma imagem</a:t>
            </a:r>
            <a:endParaRPr kumimoji="0" lang="en-US" dirty="0"/>
          </a:p>
        </p:txBody>
      </p:sp>
      <p:sp>
        <p:nvSpPr>
          <p:cNvPr id="4" name="Marcador de Posição do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22" name="Rec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Marcador de Posição da Data 4"/>
          <p:cNvSpPr>
            <a:spLocks noGrp="1"/>
          </p:cNvSpPr>
          <p:nvPr>
            <p:ph type="dt" sz="half" idx="10"/>
          </p:nvPr>
        </p:nvSpPr>
        <p:spPr>
          <a:xfrm>
            <a:off x="5788152" y="6404984"/>
            <a:ext cx="3044952" cy="365760"/>
          </a:xfrm>
        </p:spPr>
        <p:txBody>
          <a:bodyPr/>
          <a:lstStyle/>
          <a:p>
            <a:fld id="{F26093B0-757B-43BD-9BC7-88F557879C86}" type="datetimeFigureOut">
              <a:rPr lang="pt-PT" smtClean="0"/>
              <a:pPr/>
              <a:t>03-03-2013</a:t>
            </a:fld>
            <a:endParaRPr lang="pt-PT"/>
          </a:p>
        </p:txBody>
      </p:sp>
      <p:sp>
        <p:nvSpPr>
          <p:cNvPr id="6" name="Marcador de Posição do Rodapé 5"/>
          <p:cNvSpPr>
            <a:spLocks noGrp="1"/>
          </p:cNvSpPr>
          <p:nvPr>
            <p:ph type="ftr" sz="quarter" idx="11"/>
          </p:nvPr>
        </p:nvSpPr>
        <p:spPr>
          <a:xfrm>
            <a:off x="301752" y="6410848"/>
            <a:ext cx="3584448" cy="365760"/>
          </a:xfrm>
        </p:spPr>
        <p:txBody>
          <a:bodyPr/>
          <a:lstStyle/>
          <a:p>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Marcador de Posição d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26093B0-757B-43BD-9BC7-88F557879C86}" type="datetimeFigureOut">
              <a:rPr lang="pt-PT" smtClean="0"/>
              <a:pPr/>
              <a:t>03-03-2013</a:t>
            </a:fld>
            <a:endParaRPr lang="pt-PT"/>
          </a:p>
        </p:txBody>
      </p:sp>
      <p:sp>
        <p:nvSpPr>
          <p:cNvPr id="3" name="Marcador de Posição do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PT"/>
          </a:p>
        </p:txBody>
      </p:sp>
      <p:sp>
        <p:nvSpPr>
          <p:cNvPr id="8" name="Rec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xão rect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Marcador de Posição do Número do Diapositivo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7CACB5F-FE99-47B4-AA94-1E1FF74C086B}" type="slidenum">
              <a:rPr lang="pt-PT" smtClean="0"/>
              <a:pPr/>
              <a:t>‹nº›</a:t>
            </a:fld>
            <a:endParaRPr lang="pt-PT"/>
          </a:p>
        </p:txBody>
      </p:sp>
      <p:sp>
        <p:nvSpPr>
          <p:cNvPr id="22" name="Marcador de Posição do Título 21"/>
          <p:cNvSpPr>
            <a:spLocks noGrp="1"/>
          </p:cNvSpPr>
          <p:nvPr>
            <p:ph type="title"/>
          </p:nvPr>
        </p:nvSpPr>
        <p:spPr>
          <a:xfrm>
            <a:off x="301752" y="228600"/>
            <a:ext cx="8534400" cy="758952"/>
          </a:xfrm>
          <a:prstGeom prst="rect">
            <a:avLst/>
          </a:prstGeom>
        </p:spPr>
        <p:txBody>
          <a:bodyPr vert="horz" anchor="b">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endParaRPr lang="pt-PT" dirty="0" smtClean="0"/>
          </a:p>
          <a:p>
            <a:endParaRPr lang="pt-PT" dirty="0" smtClean="0"/>
          </a:p>
          <a:p>
            <a:r>
              <a:rPr lang="pt-PT" sz="2800" dirty="0" smtClean="0"/>
              <a:t>INTRODUÇÃO (</a:t>
            </a:r>
            <a:r>
              <a:rPr lang="pt-PT" sz="2800" dirty="0" err="1" smtClean="0"/>
              <a:t>Cont</a:t>
            </a:r>
            <a:r>
              <a:rPr lang="pt-PT" sz="2800" dirty="0" smtClean="0"/>
              <a:t>.)</a:t>
            </a:r>
            <a:endParaRPr lang="pt-PT" sz="2800" dirty="0"/>
          </a:p>
        </p:txBody>
      </p:sp>
      <p:sp>
        <p:nvSpPr>
          <p:cNvPr id="2" name="Título 1"/>
          <p:cNvSpPr>
            <a:spLocks noGrp="1"/>
          </p:cNvSpPr>
          <p:nvPr>
            <p:ph type="ctrTitle"/>
          </p:nvPr>
        </p:nvSpPr>
        <p:spPr/>
        <p:txBody>
          <a:bodyPr>
            <a:normAutofit fontScale="90000"/>
          </a:bodyPr>
          <a:lstStyle/>
          <a:p>
            <a:r>
              <a:rPr lang="pt-PT" dirty="0" smtClean="0"/>
              <a:t/>
            </a:r>
            <a:br>
              <a:rPr lang="pt-PT" dirty="0" smtClean="0"/>
            </a:br>
            <a:r>
              <a:rPr lang="pt-PT" b="1" dirty="0" smtClean="0"/>
              <a:t> </a:t>
            </a:r>
            <a:r>
              <a:rPr lang="pt-PT" dirty="0" smtClean="0"/>
              <a:t/>
            </a:r>
            <a:br>
              <a:rPr lang="pt-PT" dirty="0" smtClean="0"/>
            </a:br>
            <a:r>
              <a:rPr lang="pt-PT" b="1" dirty="0" smtClean="0"/>
              <a:t>SOCIOLOGIA DO DIREITO</a:t>
            </a:r>
            <a:r>
              <a:rPr lang="pt-PT" dirty="0" smtClean="0"/>
              <a:t/>
            </a:r>
            <a:br>
              <a:rPr lang="pt-PT" dirty="0" smtClean="0"/>
            </a:br>
            <a:endParaRPr lang="pt-P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t>SOCIOLOGIA DO DIREITO</a:t>
            </a:r>
            <a:endParaRPr lang="pt-PT" dirty="0"/>
          </a:p>
        </p:txBody>
      </p:sp>
      <p:sp>
        <p:nvSpPr>
          <p:cNvPr id="3" name="Marcador de Posição de Conteúdo 2"/>
          <p:cNvSpPr>
            <a:spLocks noGrp="1"/>
          </p:cNvSpPr>
          <p:nvPr>
            <p:ph sz="quarter" idx="1"/>
          </p:nvPr>
        </p:nvSpPr>
        <p:spPr/>
        <p:txBody>
          <a:bodyPr/>
          <a:lstStyle/>
          <a:p>
            <a:pPr algn="just">
              <a:buNone/>
            </a:pPr>
            <a:endParaRPr lang="pt-PT" dirty="0" smtClean="0"/>
          </a:p>
          <a:p>
            <a:pPr algn="just">
              <a:buNone/>
            </a:pPr>
            <a:r>
              <a:rPr lang="pt-PT" b="1" dirty="0" smtClean="0"/>
              <a:t>7. Função da Sociologia do Direito. </a:t>
            </a:r>
            <a:endParaRPr lang="pt-PT" dirty="0" smtClean="0"/>
          </a:p>
          <a:p>
            <a:pPr algn="just">
              <a:buNone/>
            </a:pPr>
            <a:r>
              <a:rPr lang="pt-PT" b="1" dirty="0" smtClean="0"/>
              <a:t> </a:t>
            </a:r>
            <a:endParaRPr lang="pt-PT" dirty="0" smtClean="0"/>
          </a:p>
          <a:p>
            <a:pPr algn="just">
              <a:buNone/>
            </a:pPr>
            <a:r>
              <a:rPr lang="pt-PT" dirty="0" smtClean="0"/>
              <a:t>	«Para que serve isto? A sociologia jurídica é obrigada a ouvir esta pergunta com uma atenção particular dado que, para ser aceite pelos juristas, esses grandes utilitaristas, necessita ser útil. Não se indaga da utilidade do próprio direito, dado que este tem ar de sempre ter existido (…)» (</a:t>
            </a:r>
            <a:r>
              <a:rPr lang="pt-PT" dirty="0" err="1" smtClean="0"/>
              <a:t>Jean</a:t>
            </a:r>
            <a:r>
              <a:rPr lang="pt-PT" dirty="0" smtClean="0"/>
              <a:t> </a:t>
            </a:r>
            <a:r>
              <a:rPr lang="pt-PT" dirty="0" err="1" smtClean="0"/>
              <a:t>Carbonnier</a:t>
            </a:r>
            <a:r>
              <a:rPr lang="pt-PT" dirty="0" smtClean="0"/>
              <a:t>)</a:t>
            </a:r>
          </a:p>
          <a:p>
            <a:pPr>
              <a:buNone/>
            </a:pPr>
            <a:endParaRPr lang="pt-P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t>SOCIOLOGIA DO DIREITO</a:t>
            </a:r>
            <a:endParaRPr lang="pt-PT" dirty="0"/>
          </a:p>
        </p:txBody>
      </p:sp>
      <p:sp>
        <p:nvSpPr>
          <p:cNvPr id="3" name="Marcador de Posição de Conteúdo 2"/>
          <p:cNvSpPr>
            <a:spLocks noGrp="1"/>
          </p:cNvSpPr>
          <p:nvPr>
            <p:ph sz="quarter" idx="1"/>
          </p:nvPr>
        </p:nvSpPr>
        <p:spPr/>
        <p:txBody>
          <a:bodyPr>
            <a:normAutofit fontScale="92500" lnSpcReduction="20000"/>
          </a:bodyPr>
          <a:lstStyle/>
          <a:p>
            <a:pPr algn="just">
              <a:buNone/>
            </a:pPr>
            <a:r>
              <a:rPr lang="pt-PT" b="1" dirty="0" smtClean="0"/>
              <a:t>	A Sociologia do Direito pura (função científica) e a Sociologia do Direito aplicada (função prática).</a:t>
            </a:r>
            <a:endParaRPr lang="pt-PT" dirty="0" smtClean="0"/>
          </a:p>
          <a:p>
            <a:pPr algn="just">
              <a:buNone/>
            </a:pPr>
            <a:r>
              <a:rPr lang="pt-PT" b="1" dirty="0" smtClean="0"/>
              <a:t> </a:t>
            </a:r>
            <a:endParaRPr lang="pt-PT" dirty="0" smtClean="0"/>
          </a:p>
          <a:p>
            <a:pPr algn="just">
              <a:buNone/>
            </a:pPr>
            <a:r>
              <a:rPr lang="pt-PT" dirty="0" smtClean="0"/>
              <a:t>	«Muitas vezes, no fim de um inquérito, de uma sondagem, é-se tentado a exclamar que a investigação não fez mais do que forçar portas abertas, que não revelou mais do que o que se poderia adivinhar com um pouco de bom senso.» (</a:t>
            </a:r>
            <a:r>
              <a:rPr lang="pt-PT" dirty="0" err="1" smtClean="0"/>
              <a:t>Jean</a:t>
            </a:r>
            <a:r>
              <a:rPr lang="pt-PT" dirty="0" smtClean="0"/>
              <a:t> </a:t>
            </a:r>
            <a:r>
              <a:rPr lang="pt-PT" dirty="0" err="1" smtClean="0"/>
              <a:t>Carbonnier</a:t>
            </a:r>
            <a:r>
              <a:rPr lang="pt-PT" dirty="0" smtClean="0"/>
              <a:t>)</a:t>
            </a:r>
          </a:p>
          <a:p>
            <a:pPr algn="just">
              <a:buNone/>
            </a:pPr>
            <a:endParaRPr lang="pt-PT" dirty="0" smtClean="0"/>
          </a:p>
          <a:p>
            <a:pPr algn="just">
              <a:buNone/>
            </a:pPr>
            <a:r>
              <a:rPr lang="pt-PT" dirty="0" smtClean="0"/>
              <a:t>	«Mas isto é perder de vista a mudança capital: o que era só pressentido será daqui por diante conhecido com uma certeza objectiva, portanto indefinidamente comunicável, sobretudo se for quantificado.» (</a:t>
            </a:r>
            <a:r>
              <a:rPr lang="pt-PT" dirty="0" err="1" smtClean="0"/>
              <a:t>Jean</a:t>
            </a:r>
            <a:r>
              <a:rPr lang="pt-PT" dirty="0" smtClean="0"/>
              <a:t> </a:t>
            </a:r>
            <a:r>
              <a:rPr lang="pt-PT" dirty="0" err="1" smtClean="0"/>
              <a:t>Carbonnier</a:t>
            </a:r>
            <a:r>
              <a:rPr lang="pt-PT" dirty="0" smtClean="0"/>
              <a:t>)</a:t>
            </a:r>
          </a:p>
          <a:p>
            <a:pPr>
              <a:buNone/>
            </a:pPr>
            <a:endParaRPr lang="pt-P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t>SOCIOLOGIA DO DIREITO</a:t>
            </a:r>
            <a:endParaRPr lang="pt-PT" dirty="0"/>
          </a:p>
        </p:txBody>
      </p:sp>
      <p:sp>
        <p:nvSpPr>
          <p:cNvPr id="3" name="Marcador de Posição de Conteúdo 2"/>
          <p:cNvSpPr>
            <a:spLocks noGrp="1"/>
          </p:cNvSpPr>
          <p:nvPr>
            <p:ph sz="quarter" idx="1"/>
          </p:nvPr>
        </p:nvSpPr>
        <p:spPr/>
        <p:txBody>
          <a:bodyPr>
            <a:normAutofit fontScale="70000" lnSpcReduction="20000"/>
          </a:bodyPr>
          <a:lstStyle/>
          <a:p>
            <a:pPr algn="just">
              <a:buNone/>
            </a:pPr>
            <a:r>
              <a:rPr lang="pt-PT" b="1" dirty="0" smtClean="0"/>
              <a:t>	Leis científicas na Sociologia do Direito? Correlações ou causalidades?</a:t>
            </a:r>
            <a:endParaRPr lang="pt-PT" dirty="0" smtClean="0"/>
          </a:p>
          <a:p>
            <a:pPr algn="just">
              <a:buNone/>
            </a:pPr>
            <a:endParaRPr lang="pt-PT" dirty="0" smtClean="0"/>
          </a:p>
          <a:p>
            <a:pPr algn="just">
              <a:buNone/>
            </a:pPr>
            <a:r>
              <a:rPr lang="pt-PT" dirty="0" smtClean="0"/>
              <a:t>	«Resistirá sempre um núcleo à explicação causal, quanto mais não seja sob a forma dos fenómenos singulares a que se pode chamar direito aleatório ou direito absurdo.» (</a:t>
            </a:r>
            <a:r>
              <a:rPr lang="pt-PT" dirty="0" err="1" smtClean="0"/>
              <a:t>Jean</a:t>
            </a:r>
            <a:r>
              <a:rPr lang="pt-PT" dirty="0" smtClean="0"/>
              <a:t> </a:t>
            </a:r>
            <a:r>
              <a:rPr lang="pt-PT" dirty="0" err="1" smtClean="0"/>
              <a:t>Carbonnier</a:t>
            </a:r>
            <a:r>
              <a:rPr lang="pt-PT" dirty="0" smtClean="0"/>
              <a:t>)</a:t>
            </a:r>
          </a:p>
          <a:p>
            <a:pPr algn="just">
              <a:buNone/>
            </a:pPr>
            <a:r>
              <a:rPr lang="pt-PT" dirty="0" smtClean="0"/>
              <a:t>	«Na verdade, pode ser que a sociologia jurídica esteja ainda no estádio em que uma ciência, para enganar a impaciência com que espera as suas leis reduz hipóteses a fórmulas. O carácter hipotético revela-se, em qualquer caso, por si mesmo na maioria das leis habitualmente citadas – seja qual for a sua espécie.» (</a:t>
            </a:r>
            <a:r>
              <a:rPr lang="pt-PT" dirty="0" err="1" smtClean="0"/>
              <a:t>Jean</a:t>
            </a:r>
            <a:r>
              <a:rPr lang="pt-PT" dirty="0" smtClean="0"/>
              <a:t> </a:t>
            </a:r>
            <a:r>
              <a:rPr lang="pt-PT" dirty="0" err="1" smtClean="0"/>
              <a:t>Carbonnier</a:t>
            </a:r>
            <a:r>
              <a:rPr lang="pt-PT" dirty="0" smtClean="0"/>
              <a:t>)</a:t>
            </a:r>
          </a:p>
          <a:p>
            <a:pPr algn="just">
              <a:buNone/>
            </a:pPr>
            <a:endParaRPr lang="pt-PT" b="1" dirty="0" smtClean="0"/>
          </a:p>
          <a:p>
            <a:pPr algn="just">
              <a:buNone/>
            </a:pPr>
            <a:r>
              <a:rPr lang="pt-PT" b="1" dirty="0" smtClean="0"/>
              <a:t>	Leis de evolução. Leis de estrutura ou de estática.</a:t>
            </a:r>
            <a:endParaRPr lang="pt-PT" dirty="0" smtClean="0"/>
          </a:p>
          <a:p>
            <a:pPr algn="just">
              <a:buNone/>
            </a:pPr>
            <a:r>
              <a:rPr lang="pt-PT" b="1" dirty="0" smtClean="0"/>
              <a:t> </a:t>
            </a:r>
            <a:endParaRPr lang="pt-PT" dirty="0" smtClean="0"/>
          </a:p>
          <a:p>
            <a:pPr algn="just">
              <a:buNone/>
            </a:pPr>
            <a:r>
              <a:rPr lang="pt-PT" dirty="0" smtClean="0"/>
              <a:t>	Bibliografia: </a:t>
            </a:r>
            <a:r>
              <a:rPr lang="pt-PT" dirty="0" err="1" smtClean="0"/>
              <a:t>Jean</a:t>
            </a:r>
            <a:r>
              <a:rPr lang="pt-PT" dirty="0" smtClean="0"/>
              <a:t> </a:t>
            </a:r>
            <a:r>
              <a:rPr lang="pt-PT" dirty="0" err="1" smtClean="0"/>
              <a:t>Carbonnier</a:t>
            </a:r>
            <a:r>
              <a:rPr lang="pt-PT" dirty="0" smtClean="0"/>
              <a:t>, </a:t>
            </a:r>
            <a:r>
              <a:rPr lang="pt-PT" i="1" dirty="0" smtClean="0"/>
              <a:t>Sociologia do Direito</a:t>
            </a:r>
            <a:r>
              <a:rPr lang="pt-PT" dirty="0" smtClean="0"/>
              <a:t>, Coimbra, 1979; </a:t>
            </a:r>
            <a:r>
              <a:rPr lang="pt-PT" dirty="0" err="1" smtClean="0"/>
              <a:t>Ramón</a:t>
            </a:r>
            <a:r>
              <a:rPr lang="pt-PT" dirty="0" smtClean="0"/>
              <a:t> </a:t>
            </a:r>
            <a:r>
              <a:rPr lang="pt-PT" dirty="0" err="1" smtClean="0"/>
              <a:t>Soriano</a:t>
            </a:r>
            <a:r>
              <a:rPr lang="pt-PT" dirty="0" smtClean="0"/>
              <a:t>, </a:t>
            </a:r>
            <a:r>
              <a:rPr lang="pt-PT" i="1" dirty="0" err="1" smtClean="0"/>
              <a:t>Sociología</a:t>
            </a:r>
            <a:r>
              <a:rPr lang="pt-PT" i="1" dirty="0" smtClean="0"/>
              <a:t> </a:t>
            </a:r>
            <a:r>
              <a:rPr lang="pt-PT" i="1" dirty="0" err="1" smtClean="0"/>
              <a:t>del</a:t>
            </a:r>
            <a:r>
              <a:rPr lang="pt-PT" i="1" dirty="0" smtClean="0"/>
              <a:t> </a:t>
            </a:r>
            <a:r>
              <a:rPr lang="pt-PT" i="1" dirty="0" err="1" smtClean="0"/>
              <a:t>Derecho</a:t>
            </a:r>
            <a:r>
              <a:rPr lang="pt-PT" dirty="0" smtClean="0"/>
              <a:t>, Barcelona, 2011; Renato </a:t>
            </a:r>
            <a:r>
              <a:rPr lang="pt-PT" dirty="0" err="1" smtClean="0"/>
              <a:t>Treves</a:t>
            </a:r>
            <a:r>
              <a:rPr lang="pt-PT" dirty="0" smtClean="0"/>
              <a:t>, </a:t>
            </a:r>
            <a:r>
              <a:rPr lang="pt-PT" i="1" dirty="0" smtClean="0"/>
              <a:t>Sociologia do Direito</a:t>
            </a:r>
            <a:r>
              <a:rPr lang="pt-PT" dirty="0" smtClean="0"/>
              <a:t>, S. Paulo, 2004.</a:t>
            </a:r>
          </a:p>
          <a:p>
            <a:pPr>
              <a:buNone/>
            </a:pPr>
            <a:endParaRPr lang="pt-PT"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Personalizado 24">
      <a:dk1>
        <a:srgbClr val="233C73"/>
      </a:dk1>
      <a:lt1>
        <a:srgbClr val="EBE3C1"/>
      </a:lt1>
      <a:dk2>
        <a:srgbClr val="233C73"/>
      </a:dk2>
      <a:lt2>
        <a:srgbClr val="EBE3C1"/>
      </a:lt2>
      <a:accent1>
        <a:srgbClr val="243C75"/>
      </a:accent1>
      <a:accent2>
        <a:srgbClr val="496FC6"/>
      </a:accent2>
      <a:accent3>
        <a:srgbClr val="E0D4A0"/>
      </a:accent3>
      <a:accent4>
        <a:srgbClr val="8D1BFF"/>
      </a:accent4>
      <a:accent5>
        <a:srgbClr val="533DA9"/>
      </a:accent5>
      <a:accent6>
        <a:srgbClr val="300061"/>
      </a:accent6>
      <a:hlink>
        <a:srgbClr val="410082"/>
      </a:hlink>
      <a:folHlink>
        <a:srgbClr val="496FC6"/>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TotalTime>
  <Words>21</Words>
  <Application>Microsoft Office PowerPoint</Application>
  <PresentationFormat>Apresentação no Ecrã (4:3)</PresentationFormat>
  <Paragraphs>24</Paragraphs>
  <Slides>4</Slides>
  <Notes>0</Notes>
  <HiddenSlides>0</HiddenSlides>
  <MMClips>0</MMClips>
  <ScaleCrop>false</ScaleCrop>
  <HeadingPairs>
    <vt:vector size="4" baseType="variant">
      <vt:variant>
        <vt:lpstr>Tema</vt:lpstr>
      </vt:variant>
      <vt:variant>
        <vt:i4>1</vt:i4>
      </vt:variant>
      <vt:variant>
        <vt:lpstr>Títulos dos diapositivos</vt:lpstr>
      </vt:variant>
      <vt:variant>
        <vt:i4>4</vt:i4>
      </vt:variant>
    </vt:vector>
  </HeadingPairs>
  <TitlesOfParts>
    <vt:vector size="5" baseType="lpstr">
      <vt:lpstr>Cívico</vt:lpstr>
      <vt:lpstr>   SOCIOLOGIA DO DIREITO </vt:lpstr>
      <vt:lpstr>SOCIOLOGIA DO DIREITO</vt:lpstr>
      <vt:lpstr>SOCIOLOGIA DO DIREITO</vt:lpstr>
      <vt:lpstr>SOCIOLOGIA DO DIREITO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SOCIOLOGIA DO DIREITO </dc:title>
  <dc:creator>Silvia Alves</dc:creator>
  <cp:lastModifiedBy>Silvia Alves</cp:lastModifiedBy>
  <cp:revision>1</cp:revision>
  <dcterms:created xsi:type="dcterms:W3CDTF">2012-02-25T22:05:07Z</dcterms:created>
  <dcterms:modified xsi:type="dcterms:W3CDTF">2013-03-03T22:41:07Z</dcterms:modified>
</cp:coreProperties>
</file>