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14"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Ref idx="1001">
        <a:schemeClr val="bg2"/>
      </p:bgRef>
    </p:bg>
    <p:spTree>
      <p:nvGrpSpPr>
        <p:cNvPr id="1" name=""/>
        <p:cNvGrpSpPr/>
        <p:nvPr/>
      </p:nvGrpSpPr>
      <p:grpSpPr>
        <a:xfrm>
          <a:off x="0" y="0"/>
          <a:ext cx="0" cy="0"/>
          <a:chOff x="0" y="0"/>
          <a:chExt cx="0" cy="0"/>
        </a:xfrm>
      </p:grpSpPr>
      <p:sp>
        <p:nvSpPr>
          <p:cNvPr id="4"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ângulo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ângulo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Conexão recta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ângulo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PT" smtClean="0"/>
              <a:t>Faça clique para editar o estilo</a:t>
            </a:r>
            <a:endParaRPr lang="en-US"/>
          </a:p>
        </p:txBody>
      </p:sp>
      <p:sp>
        <p:nvSpPr>
          <p:cNvPr id="8" name="Título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pt-PT" smtClean="0"/>
              <a:t>Clique para editar o estilo</a:t>
            </a:r>
            <a:endParaRPr lang="en-US"/>
          </a:p>
        </p:txBody>
      </p:sp>
      <p:sp>
        <p:nvSpPr>
          <p:cNvPr id="15" name="Marcador de Posição da Data 27"/>
          <p:cNvSpPr>
            <a:spLocks noGrp="1"/>
          </p:cNvSpPr>
          <p:nvPr>
            <p:ph type="dt" sz="half" idx="10"/>
          </p:nvPr>
        </p:nvSpPr>
        <p:spPr/>
        <p:txBody>
          <a:bodyPr/>
          <a:lstStyle>
            <a:lvl1pPr>
              <a:defRPr/>
            </a:lvl1pPr>
          </a:lstStyle>
          <a:p>
            <a:pPr>
              <a:defRPr/>
            </a:pPr>
            <a:fld id="{D75A5D2A-A606-4445-B5AE-9C97856D3FFA}" type="datetimeFigureOut">
              <a:rPr lang="pt-PT"/>
              <a:pPr>
                <a:defRPr/>
              </a:pPr>
              <a:t>09-05-2013</a:t>
            </a:fld>
            <a:endParaRPr lang="pt-PT"/>
          </a:p>
        </p:txBody>
      </p:sp>
      <p:sp>
        <p:nvSpPr>
          <p:cNvPr id="16" name="Marcador de Posição do Rodapé 16"/>
          <p:cNvSpPr>
            <a:spLocks noGrp="1"/>
          </p:cNvSpPr>
          <p:nvPr>
            <p:ph type="ftr" sz="quarter" idx="11"/>
          </p:nvPr>
        </p:nvSpPr>
        <p:spPr/>
        <p:txBody>
          <a:bodyPr/>
          <a:lstStyle>
            <a:lvl1pPr>
              <a:defRPr/>
            </a:lvl1pPr>
          </a:lstStyle>
          <a:p>
            <a:pPr>
              <a:defRPr/>
            </a:pPr>
            <a:endParaRPr lang="pt-PT"/>
          </a:p>
        </p:txBody>
      </p:sp>
      <p:sp>
        <p:nvSpPr>
          <p:cNvPr id="17" name="Marcador de Posição do Número do Diapositivo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90F9F99D-D863-496F-ABF7-EA194C32A8B8}"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10"/>
          </p:nvPr>
        </p:nvSpPr>
        <p:spPr/>
        <p:txBody>
          <a:bodyPr/>
          <a:lstStyle>
            <a:lvl1pPr>
              <a:defRPr/>
            </a:lvl1pPr>
          </a:lstStyle>
          <a:p>
            <a:pPr>
              <a:defRPr/>
            </a:pPr>
            <a:fld id="{CCB3BF31-6327-47C0-9D33-95E80C2BFD19}" type="datetimeFigureOut">
              <a:rPr lang="pt-PT"/>
              <a:pPr>
                <a:defRPr/>
              </a:pPr>
              <a:t>09-05-2013</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187B4660-FFAF-4D76-801D-C3D3A1F4E5B3}"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bg>
      <p:bgRef idx="1001">
        <a:schemeClr val="bg2"/>
      </p:bgRef>
    </p:bg>
    <p:spTree>
      <p:nvGrpSpPr>
        <p:cNvPr id="1" name=""/>
        <p:cNvGrpSpPr/>
        <p:nvPr/>
      </p:nvGrpSpPr>
      <p:grpSpPr>
        <a:xfrm>
          <a:off x="0" y="0"/>
          <a:ext cx="0" cy="0"/>
          <a:chOff x="0" y="0"/>
          <a:chExt cx="0" cy="0"/>
        </a:xfrm>
      </p:grpSpPr>
      <p:sp>
        <p:nvSpPr>
          <p:cNvPr id="4" name="Rec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ângulo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ângulo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ângulo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Conexão recta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Oval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Marcador de Posição de Texto Vertical 2"/>
          <p:cNvSpPr>
            <a:spLocks noGrp="1"/>
          </p:cNvSpPr>
          <p:nvPr>
            <p:ph type="body" orient="vert" idx="1"/>
          </p:nvPr>
        </p:nvSpPr>
        <p:spPr>
          <a:xfrm>
            <a:off x="304800" y="304800"/>
            <a:ext cx="6553200" cy="5821366"/>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2" name="Título Vertical 1"/>
          <p:cNvSpPr>
            <a:spLocks noGrp="1"/>
          </p:cNvSpPr>
          <p:nvPr>
            <p:ph type="title" orient="vert"/>
          </p:nvPr>
        </p:nvSpPr>
        <p:spPr>
          <a:xfrm>
            <a:off x="7391400" y="304801"/>
            <a:ext cx="1447800" cy="5851525"/>
          </a:xfrm>
        </p:spPr>
        <p:txBody>
          <a:bodyPr vert="eaVert"/>
          <a:lstStyle/>
          <a:p>
            <a:r>
              <a:rPr lang="pt-PT" smtClean="0"/>
              <a:t>Clique para editar o estilo</a:t>
            </a:r>
            <a:endParaRPr lang="en-US"/>
          </a:p>
        </p:txBody>
      </p:sp>
      <p:sp>
        <p:nvSpPr>
          <p:cNvPr id="13" name="Marcador de Posição do Número do Diapositivo 5"/>
          <p:cNvSpPr>
            <a:spLocks noGrp="1"/>
          </p:cNvSpPr>
          <p:nvPr>
            <p:ph type="sldNum" sz="quarter" idx="10"/>
          </p:nvPr>
        </p:nvSpPr>
        <p:spPr>
          <a:xfrm>
            <a:off x="6915150" y="3009900"/>
            <a:ext cx="457200" cy="441325"/>
          </a:xfrm>
        </p:spPr>
        <p:txBody>
          <a:bodyPr/>
          <a:lstStyle>
            <a:lvl1pPr>
              <a:defRPr/>
            </a:lvl1pPr>
          </a:lstStyle>
          <a:p>
            <a:pPr>
              <a:defRPr/>
            </a:pPr>
            <a:fld id="{3BA05355-1CF7-4490-89E6-D4FD37DF3B67}" type="slidenum">
              <a:rPr lang="pt-PT"/>
              <a:pPr>
                <a:defRPr/>
              </a:pPr>
              <a:t>‹#›</a:t>
            </a:fld>
            <a:endParaRPr lang="pt-PT"/>
          </a:p>
        </p:txBody>
      </p:sp>
      <p:sp>
        <p:nvSpPr>
          <p:cNvPr id="14" name="Marcador de Posição da Data 3"/>
          <p:cNvSpPr>
            <a:spLocks noGrp="1"/>
          </p:cNvSpPr>
          <p:nvPr>
            <p:ph type="dt" sz="half" idx="11"/>
          </p:nvPr>
        </p:nvSpPr>
        <p:spPr/>
        <p:txBody>
          <a:bodyPr/>
          <a:lstStyle>
            <a:lvl1pPr>
              <a:defRPr/>
            </a:lvl1pPr>
          </a:lstStyle>
          <a:p>
            <a:pPr>
              <a:defRPr/>
            </a:pPr>
            <a:fld id="{E3DBD9B4-83CA-407E-81B8-16DFDCC3C385}" type="datetimeFigureOut">
              <a:rPr lang="pt-PT"/>
              <a:pPr>
                <a:defRPr/>
              </a:pPr>
              <a:t>09-05-2013</a:t>
            </a:fld>
            <a:endParaRPr lang="pt-PT"/>
          </a:p>
        </p:txBody>
      </p:sp>
      <p:sp>
        <p:nvSpPr>
          <p:cNvPr id="15" name="Marcador de Posição do Rodapé 4"/>
          <p:cNvSpPr>
            <a:spLocks noGrp="1"/>
          </p:cNvSpPr>
          <p:nvPr>
            <p:ph type="ftr" sz="quarter" idx="12"/>
          </p:nvPr>
        </p:nvSpPr>
        <p:spPr/>
        <p:txBody>
          <a:bodyPr/>
          <a:lstStyle>
            <a:lvl1pPr>
              <a:defRPr/>
            </a:lvl1pPr>
          </a:lstStyle>
          <a:p>
            <a:pPr>
              <a:defRPr/>
            </a:pPr>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lang="pt-PT" smtClean="0"/>
              <a:t>Clique para editar o estilo</a:t>
            </a:r>
            <a:endParaRPr lang="en-US"/>
          </a:p>
        </p:txBody>
      </p:sp>
      <p:sp>
        <p:nvSpPr>
          <p:cNvPr id="8" name="Marcador de Posição de Conteúdo 7"/>
          <p:cNvSpPr>
            <a:spLocks noGrp="1"/>
          </p:cNvSpPr>
          <p:nvPr>
            <p:ph sz="quarter" idx="1"/>
          </p:nvPr>
        </p:nvSpPr>
        <p:spPr>
          <a:xfrm>
            <a:off x="301752" y="1527048"/>
            <a:ext cx="8503920" cy="45720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10"/>
          </p:nvPr>
        </p:nvSpPr>
        <p:spPr/>
        <p:txBody>
          <a:bodyPr/>
          <a:lstStyle>
            <a:lvl1pPr>
              <a:defRPr/>
            </a:lvl1pPr>
          </a:lstStyle>
          <a:p>
            <a:pPr>
              <a:defRPr/>
            </a:pPr>
            <a:fld id="{40B7589E-58EC-47F8-891B-CB02C10DFCC5}" type="datetimeFigureOut">
              <a:rPr lang="pt-PT"/>
              <a:pPr>
                <a:defRPr/>
              </a:pPr>
              <a:t>09-05-2013</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a:xfrm>
            <a:off x="4362450" y="1027113"/>
            <a:ext cx="457200" cy="441325"/>
          </a:xfrm>
        </p:spPr>
        <p:txBody>
          <a:bodyPr/>
          <a:lstStyle>
            <a:lvl1pPr>
              <a:defRPr/>
            </a:lvl1pPr>
          </a:lstStyle>
          <a:p>
            <a:pPr>
              <a:defRPr/>
            </a:pPr>
            <a:fld id="{C7989F2F-1CFA-4931-8E7C-0C980F7BA8F9}"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4" name="Rec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ângulo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ângulo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ângulo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ângulo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Conexão recta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Marcador de Posição do Texto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PT" smtClean="0"/>
              <a:t>Clique para editar os estilos</a:t>
            </a:r>
          </a:p>
        </p:txBody>
      </p:sp>
      <p:sp>
        <p:nvSpPr>
          <p:cNvPr id="2" name="Título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pt-PT" smtClean="0"/>
              <a:t>Clique para editar o estilo</a:t>
            </a:r>
            <a:endParaRPr lang="en-US"/>
          </a:p>
        </p:txBody>
      </p:sp>
      <p:sp>
        <p:nvSpPr>
          <p:cNvPr id="15" name="Marcador de Posição do Rodapé 4"/>
          <p:cNvSpPr>
            <a:spLocks noGrp="1"/>
          </p:cNvSpPr>
          <p:nvPr>
            <p:ph type="ftr" sz="quarter" idx="10"/>
          </p:nvPr>
        </p:nvSpPr>
        <p:spPr/>
        <p:txBody>
          <a:bodyPr/>
          <a:lstStyle>
            <a:lvl1pPr>
              <a:defRPr/>
            </a:lvl1pPr>
          </a:lstStyle>
          <a:p>
            <a:pPr>
              <a:defRPr/>
            </a:pPr>
            <a:endParaRPr lang="pt-PT"/>
          </a:p>
        </p:txBody>
      </p:sp>
      <p:sp>
        <p:nvSpPr>
          <p:cNvPr id="16" name="Marcador de Posição da Data 3"/>
          <p:cNvSpPr>
            <a:spLocks noGrp="1"/>
          </p:cNvSpPr>
          <p:nvPr>
            <p:ph type="dt" sz="half" idx="11"/>
          </p:nvPr>
        </p:nvSpPr>
        <p:spPr/>
        <p:txBody>
          <a:bodyPr/>
          <a:lstStyle>
            <a:lvl1pPr>
              <a:defRPr/>
            </a:lvl1pPr>
          </a:lstStyle>
          <a:p>
            <a:pPr>
              <a:defRPr/>
            </a:pPr>
            <a:fld id="{CCEC16CE-7D8B-40B4-8DA1-4BDEF6F10205}" type="datetimeFigureOut">
              <a:rPr lang="pt-PT"/>
              <a:pPr>
                <a:defRPr/>
              </a:pPr>
              <a:t>09-05-2013</a:t>
            </a:fld>
            <a:endParaRPr lang="pt-PT"/>
          </a:p>
        </p:txBody>
      </p:sp>
      <p:sp>
        <p:nvSpPr>
          <p:cNvPr id="17" name="Marcador de Posição do Número do Diapositivo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776E60E6-63F4-4D8A-AA56-F61165E6C0DD}"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bg>
      <p:bgRef idx="1001">
        <a:schemeClr val="bg2"/>
      </p:bgRef>
    </p:bg>
    <p:spTree>
      <p:nvGrpSpPr>
        <p:cNvPr id="1" name=""/>
        <p:cNvGrpSpPr/>
        <p:nvPr/>
      </p:nvGrpSpPr>
      <p:grpSpPr>
        <a:xfrm>
          <a:off x="0" y="0"/>
          <a:ext cx="0" cy="0"/>
          <a:chOff x="0" y="0"/>
          <a:chExt cx="0" cy="0"/>
        </a:xfrm>
      </p:grpSpPr>
      <p:sp>
        <p:nvSpPr>
          <p:cNvPr id="5" name="Conexão recta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ítulo 1"/>
          <p:cNvSpPr>
            <a:spLocks noGrp="1"/>
          </p:cNvSpPr>
          <p:nvPr>
            <p:ph type="title"/>
          </p:nvPr>
        </p:nvSpPr>
        <p:spPr>
          <a:xfrm>
            <a:off x="301752" y="228600"/>
            <a:ext cx="8534400" cy="758952"/>
          </a:xfrm>
        </p:spPr>
        <p:txBody>
          <a:bodyPr/>
          <a:lstStyle/>
          <a:p>
            <a:r>
              <a:rPr lang="pt-PT" smtClean="0"/>
              <a:t>Clique para editar o estilo</a:t>
            </a:r>
            <a:endParaRPr lang="en-US"/>
          </a:p>
        </p:txBody>
      </p:sp>
      <p:sp>
        <p:nvSpPr>
          <p:cNvPr id="10" name="Marcador de Posição de Conteúdo 9"/>
          <p:cNvSpPr>
            <a:spLocks noGrp="1"/>
          </p:cNvSpPr>
          <p:nvPr>
            <p:ph sz="half" idx="1"/>
          </p:nvPr>
        </p:nvSpPr>
        <p:spPr>
          <a:xfrm>
            <a:off x="301752" y="1371600"/>
            <a:ext cx="4038600" cy="4681728"/>
          </a:xfrm>
        </p:spPr>
        <p:txBody>
          <a:bodyPr/>
          <a:lstStyle>
            <a:lvl1pPr>
              <a:defRPr sz="2500"/>
            </a:lvl1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2" name="Marcador de Posição de Conteúdo 11"/>
          <p:cNvSpPr>
            <a:spLocks noGrp="1"/>
          </p:cNvSpPr>
          <p:nvPr>
            <p:ph sz="half" idx="2"/>
          </p:nvPr>
        </p:nvSpPr>
        <p:spPr>
          <a:xfrm>
            <a:off x="4800600" y="1371600"/>
            <a:ext cx="4038600" cy="4681728"/>
          </a:xfrm>
        </p:spPr>
        <p:txBody>
          <a:bodyPr/>
          <a:lstStyle>
            <a:lvl1pPr>
              <a:defRPr sz="2500"/>
            </a:lvl1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6" name="Marcador de Posição da Data 4"/>
          <p:cNvSpPr>
            <a:spLocks noGrp="1"/>
          </p:cNvSpPr>
          <p:nvPr>
            <p:ph type="dt" sz="half" idx="10"/>
          </p:nvPr>
        </p:nvSpPr>
        <p:spPr>
          <a:xfrm>
            <a:off x="5791200" y="6410325"/>
            <a:ext cx="3044825" cy="365125"/>
          </a:xfrm>
        </p:spPr>
        <p:txBody>
          <a:bodyPr/>
          <a:lstStyle>
            <a:lvl1pPr>
              <a:defRPr/>
            </a:lvl1pPr>
          </a:lstStyle>
          <a:p>
            <a:pPr>
              <a:defRPr/>
            </a:pPr>
            <a:fld id="{EB1CD990-D4C9-41ED-B7B6-D7F9EF09B894}" type="datetimeFigureOut">
              <a:rPr lang="pt-PT"/>
              <a:pPr>
                <a:defRPr/>
              </a:pPr>
              <a:t>09-05-2013</a:t>
            </a:fld>
            <a:endParaRPr lang="pt-PT"/>
          </a:p>
        </p:txBody>
      </p:sp>
      <p:sp>
        <p:nvSpPr>
          <p:cNvPr id="7" name="Marcador de Posição do Rodapé 5"/>
          <p:cNvSpPr>
            <a:spLocks noGrp="1"/>
          </p:cNvSpPr>
          <p:nvPr>
            <p:ph type="ftr" sz="quarter" idx="11"/>
          </p:nvPr>
        </p:nvSpPr>
        <p:spPr/>
        <p:txBody>
          <a:bodyPr/>
          <a:lstStyle>
            <a:lvl1pPr>
              <a:defRPr/>
            </a:lvl1pPr>
          </a:lstStyle>
          <a:p>
            <a:pPr>
              <a:defRPr/>
            </a:pPr>
            <a:endParaRPr lang="pt-PT"/>
          </a:p>
        </p:txBody>
      </p:sp>
      <p:sp>
        <p:nvSpPr>
          <p:cNvPr id="8" name="Marcador de Posição do Número do Diapositivo 6"/>
          <p:cNvSpPr>
            <a:spLocks noGrp="1"/>
          </p:cNvSpPr>
          <p:nvPr>
            <p:ph type="sldNum" sz="quarter" idx="12"/>
          </p:nvPr>
        </p:nvSpPr>
        <p:spPr/>
        <p:txBody>
          <a:bodyPr/>
          <a:lstStyle>
            <a:lvl1pPr>
              <a:defRPr/>
            </a:lvl1pPr>
          </a:lstStyle>
          <a:p>
            <a:pPr>
              <a:defRPr/>
            </a:pPr>
            <a:fld id="{5803592A-B19E-407D-BBF2-4AF01FE5550E}"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7" name="Conexão recta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ângulo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ângulo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Conexão recta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Rectângulo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Oval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Marcador de Posição do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4" name="Marcador de Posição do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24" name="Marcador de Posição de Conteúdo 23"/>
          <p:cNvSpPr>
            <a:spLocks noGrp="1"/>
          </p:cNvSpPr>
          <p:nvPr>
            <p:ph sz="quarter" idx="2"/>
          </p:nvPr>
        </p:nvSpPr>
        <p:spPr>
          <a:xfrm>
            <a:off x="301752" y="2471383"/>
            <a:ext cx="4041648" cy="3818404"/>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26" name="Marcador de Posição de Conteúdo 25"/>
          <p:cNvSpPr>
            <a:spLocks noGrp="1"/>
          </p:cNvSpPr>
          <p:nvPr>
            <p:ph sz="quarter" idx="4"/>
          </p:nvPr>
        </p:nvSpPr>
        <p:spPr>
          <a:xfrm>
            <a:off x="4800600" y="2471383"/>
            <a:ext cx="4038600" cy="382219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23" name="Título 22"/>
          <p:cNvSpPr>
            <a:spLocks noGrp="1"/>
          </p:cNvSpPr>
          <p:nvPr>
            <p:ph type="title"/>
          </p:nvPr>
        </p:nvSpPr>
        <p:spPr/>
        <p:txBody>
          <a:bodyPr rtlCol="0"/>
          <a:lstStyle/>
          <a:p>
            <a:r>
              <a:rPr lang="pt-PT" smtClean="0"/>
              <a:t>Clique para editar o estilo</a:t>
            </a:r>
            <a:endParaRPr lang="en-US"/>
          </a:p>
        </p:txBody>
      </p:sp>
      <p:sp>
        <p:nvSpPr>
          <p:cNvPr id="18" name="Marcador de Posição da Data 6"/>
          <p:cNvSpPr>
            <a:spLocks noGrp="1"/>
          </p:cNvSpPr>
          <p:nvPr>
            <p:ph type="dt" sz="half" idx="10"/>
          </p:nvPr>
        </p:nvSpPr>
        <p:spPr/>
        <p:txBody>
          <a:bodyPr/>
          <a:lstStyle>
            <a:lvl1pPr>
              <a:defRPr/>
            </a:lvl1pPr>
          </a:lstStyle>
          <a:p>
            <a:pPr>
              <a:defRPr/>
            </a:pPr>
            <a:fld id="{E1C67DB1-98A9-4F0D-A8CF-5846F1D51782}" type="datetimeFigureOut">
              <a:rPr lang="pt-PT"/>
              <a:pPr>
                <a:defRPr/>
              </a:pPr>
              <a:t>09-05-2013</a:t>
            </a:fld>
            <a:endParaRPr lang="pt-PT"/>
          </a:p>
        </p:txBody>
      </p:sp>
      <p:sp>
        <p:nvSpPr>
          <p:cNvPr id="19" name="Marcador de Posição do Rodapé 7"/>
          <p:cNvSpPr>
            <a:spLocks noGrp="1"/>
          </p:cNvSpPr>
          <p:nvPr>
            <p:ph type="ftr" sz="quarter" idx="11"/>
          </p:nvPr>
        </p:nvSpPr>
        <p:spPr>
          <a:xfrm>
            <a:off x="304800" y="6410325"/>
            <a:ext cx="3581400" cy="365125"/>
          </a:xfrm>
        </p:spPr>
        <p:txBody>
          <a:bodyPr/>
          <a:lstStyle>
            <a:lvl1pPr>
              <a:defRPr/>
            </a:lvl1pPr>
          </a:lstStyle>
          <a:p>
            <a:pPr>
              <a:defRPr/>
            </a:pPr>
            <a:endParaRPr lang="pt-PT"/>
          </a:p>
        </p:txBody>
      </p:sp>
      <p:sp>
        <p:nvSpPr>
          <p:cNvPr id="20" name="Marcador de Posição do Número do Diapositivo 8"/>
          <p:cNvSpPr>
            <a:spLocks noGrp="1"/>
          </p:cNvSpPr>
          <p:nvPr>
            <p:ph type="sldNum" sz="quarter" idx="12"/>
          </p:nvPr>
        </p:nvSpPr>
        <p:spPr>
          <a:xfrm>
            <a:off x="4343400" y="1042988"/>
            <a:ext cx="457200" cy="441325"/>
          </a:xfrm>
        </p:spPr>
        <p:txBody>
          <a:bodyPr/>
          <a:lstStyle>
            <a:lvl1pPr algn="ctr">
              <a:defRPr smtClean="0"/>
            </a:lvl1pPr>
          </a:lstStyle>
          <a:p>
            <a:pPr>
              <a:defRPr/>
            </a:pPr>
            <a:fld id="{E5FD5B0E-B111-4CFB-93E8-E982C7D09283}"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a Data 2"/>
          <p:cNvSpPr>
            <a:spLocks noGrp="1"/>
          </p:cNvSpPr>
          <p:nvPr>
            <p:ph type="dt" sz="half" idx="10"/>
          </p:nvPr>
        </p:nvSpPr>
        <p:spPr/>
        <p:txBody>
          <a:bodyPr/>
          <a:lstStyle>
            <a:lvl1pPr>
              <a:defRPr/>
            </a:lvl1pPr>
          </a:lstStyle>
          <a:p>
            <a:pPr>
              <a:defRPr/>
            </a:pPr>
            <a:fld id="{6D5F9EA2-5C03-4D80-9B13-BDC127D8A949}" type="datetimeFigureOut">
              <a:rPr lang="pt-PT"/>
              <a:pPr>
                <a:defRPr/>
              </a:pPr>
              <a:t>09-05-2013</a:t>
            </a:fld>
            <a:endParaRPr lang="pt-PT"/>
          </a:p>
        </p:txBody>
      </p:sp>
      <p:sp>
        <p:nvSpPr>
          <p:cNvPr id="4" name="Marcador de Posição do Rodapé 3"/>
          <p:cNvSpPr>
            <a:spLocks noGrp="1"/>
          </p:cNvSpPr>
          <p:nvPr>
            <p:ph type="ftr" sz="quarter" idx="11"/>
          </p:nvPr>
        </p:nvSpPr>
        <p:spPr/>
        <p:txBody>
          <a:bodyPr/>
          <a:lstStyle>
            <a:lvl1pPr>
              <a:defRPr/>
            </a:lvl1pPr>
          </a:lstStyle>
          <a:p>
            <a:pPr>
              <a:defRPr/>
            </a:pPr>
            <a:endParaRPr lang="pt-PT"/>
          </a:p>
        </p:txBody>
      </p:sp>
      <p:sp>
        <p:nvSpPr>
          <p:cNvPr id="5" name="Marcador de Posição do Número do Diapositivo 4"/>
          <p:cNvSpPr>
            <a:spLocks noGrp="1"/>
          </p:cNvSpPr>
          <p:nvPr>
            <p:ph type="sldNum" sz="quarter" idx="12"/>
          </p:nvPr>
        </p:nvSpPr>
        <p:spPr>
          <a:xfrm>
            <a:off x="4343400" y="1036638"/>
            <a:ext cx="457200" cy="441325"/>
          </a:xfrm>
        </p:spPr>
        <p:txBody>
          <a:bodyPr/>
          <a:lstStyle>
            <a:lvl1pPr>
              <a:defRPr/>
            </a:lvl1pPr>
          </a:lstStyle>
          <a:p>
            <a:pPr>
              <a:defRPr/>
            </a:pPr>
            <a:fld id="{6BC55ECC-0D41-4C74-B093-6F99F7F93631}" type="slidenum">
              <a:rPr lang="pt-PT"/>
              <a:pPr>
                <a:defRPr/>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Rectângulo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Rec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ângulo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ângulo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Marcador de Posição da Data 1"/>
          <p:cNvSpPr>
            <a:spLocks noGrp="1"/>
          </p:cNvSpPr>
          <p:nvPr>
            <p:ph type="dt" sz="half" idx="10"/>
          </p:nvPr>
        </p:nvSpPr>
        <p:spPr/>
        <p:txBody>
          <a:bodyPr/>
          <a:lstStyle>
            <a:lvl1pPr>
              <a:defRPr/>
            </a:lvl1pPr>
          </a:lstStyle>
          <a:p>
            <a:pPr>
              <a:defRPr/>
            </a:pPr>
            <a:fld id="{9D3927E3-CEE9-40CC-8038-B635CE359573}" type="datetimeFigureOut">
              <a:rPr lang="pt-PT"/>
              <a:pPr>
                <a:defRPr/>
              </a:pPr>
              <a:t>09-05-2013</a:t>
            </a:fld>
            <a:endParaRPr lang="pt-PT"/>
          </a:p>
        </p:txBody>
      </p:sp>
      <p:sp>
        <p:nvSpPr>
          <p:cNvPr id="9" name="Marcador de Posição do Rodapé 2"/>
          <p:cNvSpPr>
            <a:spLocks noGrp="1"/>
          </p:cNvSpPr>
          <p:nvPr>
            <p:ph type="ftr" sz="quarter" idx="11"/>
          </p:nvPr>
        </p:nvSpPr>
        <p:spPr/>
        <p:txBody>
          <a:bodyPr/>
          <a:lstStyle>
            <a:lvl1pPr>
              <a:defRPr/>
            </a:lvl1pPr>
          </a:lstStyle>
          <a:p>
            <a:pPr>
              <a:defRPr/>
            </a:pPr>
            <a:endParaRPr lang="pt-PT"/>
          </a:p>
        </p:txBody>
      </p:sp>
      <p:sp>
        <p:nvSpPr>
          <p:cNvPr id="10" name="Marcador de Posição do Número do Diapositivo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5214333A-E82E-4126-A964-B549FF9D4AB5}" type="slidenum">
              <a:rPr lang="pt-PT"/>
              <a:pPr>
                <a:defRPr/>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5" name="Rectângulo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ângulo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ângulo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Conexão recta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ângulo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ítulo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pt-PT" smtClean="0"/>
              <a:t>Clique para editar o estilo</a:t>
            </a:r>
            <a:endParaRPr lang="en-US"/>
          </a:p>
        </p:txBody>
      </p:sp>
      <p:sp>
        <p:nvSpPr>
          <p:cNvPr id="3" name="Marcador de Posição do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pt-PT" smtClean="0"/>
              <a:t>Clique para editar os estilos</a:t>
            </a:r>
          </a:p>
        </p:txBody>
      </p:sp>
      <p:sp>
        <p:nvSpPr>
          <p:cNvPr id="20" name="Marcador de Posição de Conteúdo 19"/>
          <p:cNvSpPr>
            <a:spLocks noGrp="1"/>
          </p:cNvSpPr>
          <p:nvPr>
            <p:ph sz="quarter" idx="1"/>
          </p:nvPr>
        </p:nvSpPr>
        <p:spPr>
          <a:xfrm>
            <a:off x="3124200" y="685800"/>
            <a:ext cx="5638800" cy="54102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6" name="Marcador de Posição do Número do Diapositivo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26E9B3D8-620D-4E59-9CC8-F1A2F9BD6CCA}" type="slidenum">
              <a:rPr lang="pt-PT"/>
              <a:pPr>
                <a:defRPr/>
              </a:pPr>
              <a:t>‹#›</a:t>
            </a:fld>
            <a:endParaRPr lang="pt-PT"/>
          </a:p>
        </p:txBody>
      </p:sp>
      <p:sp>
        <p:nvSpPr>
          <p:cNvPr id="17" name="Marcador de Posição da Data 4"/>
          <p:cNvSpPr>
            <a:spLocks noGrp="1"/>
          </p:cNvSpPr>
          <p:nvPr>
            <p:ph type="dt" sz="half" idx="11"/>
          </p:nvPr>
        </p:nvSpPr>
        <p:spPr/>
        <p:txBody>
          <a:bodyPr/>
          <a:lstStyle>
            <a:lvl1pPr>
              <a:defRPr/>
            </a:lvl1pPr>
          </a:lstStyle>
          <a:p>
            <a:pPr>
              <a:defRPr/>
            </a:pPr>
            <a:fld id="{78B4CC8C-0C6A-4AC5-A9E4-624EF878DA5A}" type="datetimeFigureOut">
              <a:rPr lang="pt-PT"/>
              <a:pPr>
                <a:defRPr/>
              </a:pPr>
              <a:t>09-05-2013</a:t>
            </a:fld>
            <a:endParaRPr lang="pt-PT"/>
          </a:p>
        </p:txBody>
      </p:sp>
      <p:sp>
        <p:nvSpPr>
          <p:cNvPr id="18" name="Marcador de Posição do Rodapé 5"/>
          <p:cNvSpPr>
            <a:spLocks noGrp="1"/>
          </p:cNvSpPr>
          <p:nvPr>
            <p:ph type="ftr" sz="quarter" idx="12"/>
          </p:nvPr>
        </p:nvSpPr>
        <p:spPr>
          <a:xfrm>
            <a:off x="301625" y="6410325"/>
            <a:ext cx="3382963" cy="366713"/>
          </a:xfrm>
        </p:spPr>
        <p:txBody>
          <a:bodyPr/>
          <a:lstStyle>
            <a:lvl1pPr>
              <a:defRPr/>
            </a:lvl1pPr>
          </a:lstStyle>
          <a:p>
            <a:pPr>
              <a:defRPr/>
            </a:pPr>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Conexão recta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ângulo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ângulo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ângulo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pt-PT" smtClean="0"/>
              <a:t>Clique para editar o estilo</a:t>
            </a:r>
            <a:endParaRPr lang="en-US"/>
          </a:p>
        </p:txBody>
      </p:sp>
      <p:sp>
        <p:nvSpPr>
          <p:cNvPr id="3" name="Marcador de Posição da Imagem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pt-PT" noProof="0" smtClean="0"/>
              <a:t>Clique no ícone para adicionar uma imagem</a:t>
            </a:r>
            <a:endParaRPr lang="en-US" noProof="0" dirty="0"/>
          </a:p>
        </p:txBody>
      </p:sp>
      <p:sp>
        <p:nvSpPr>
          <p:cNvPr id="4" name="Marcador de Posição do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pt-PT" smtClean="0"/>
              <a:t>Clique para editar os estilos</a:t>
            </a:r>
          </a:p>
        </p:txBody>
      </p:sp>
      <p:sp>
        <p:nvSpPr>
          <p:cNvPr id="16" name="Marcador de Posição do Número do Diapositivo 6"/>
          <p:cNvSpPr>
            <a:spLocks noGrp="1"/>
          </p:cNvSpPr>
          <p:nvPr>
            <p:ph type="sldNum" sz="quarter" idx="10"/>
          </p:nvPr>
        </p:nvSpPr>
        <p:spPr>
          <a:xfrm>
            <a:off x="1371600" y="312738"/>
            <a:ext cx="457200" cy="441325"/>
          </a:xfrm>
        </p:spPr>
        <p:txBody>
          <a:bodyPr/>
          <a:lstStyle>
            <a:lvl1pPr>
              <a:defRPr/>
            </a:lvl1pPr>
          </a:lstStyle>
          <a:p>
            <a:pPr>
              <a:defRPr/>
            </a:pPr>
            <a:fld id="{651E01EA-47C4-45F1-9339-4B25B3F1B948}" type="slidenum">
              <a:rPr lang="pt-PT"/>
              <a:pPr>
                <a:defRPr/>
              </a:pPr>
              <a:t>‹#›</a:t>
            </a:fld>
            <a:endParaRPr lang="pt-PT"/>
          </a:p>
        </p:txBody>
      </p:sp>
      <p:sp>
        <p:nvSpPr>
          <p:cNvPr id="17" name="Marcador de Posição da Data 4"/>
          <p:cNvSpPr>
            <a:spLocks noGrp="1"/>
          </p:cNvSpPr>
          <p:nvPr>
            <p:ph type="dt" sz="half" idx="11"/>
          </p:nvPr>
        </p:nvSpPr>
        <p:spPr>
          <a:xfrm>
            <a:off x="5788025" y="6405563"/>
            <a:ext cx="3044825" cy="365125"/>
          </a:xfrm>
        </p:spPr>
        <p:txBody>
          <a:bodyPr/>
          <a:lstStyle>
            <a:lvl1pPr>
              <a:defRPr/>
            </a:lvl1pPr>
          </a:lstStyle>
          <a:p>
            <a:pPr>
              <a:defRPr/>
            </a:pPr>
            <a:fld id="{58BFFB88-2887-4CEA-A6F9-62A8F8D63A9A}" type="datetimeFigureOut">
              <a:rPr lang="pt-PT"/>
              <a:pPr>
                <a:defRPr/>
              </a:pPr>
              <a:t>09-05-2013</a:t>
            </a:fld>
            <a:endParaRPr lang="pt-PT"/>
          </a:p>
        </p:txBody>
      </p:sp>
      <p:sp>
        <p:nvSpPr>
          <p:cNvPr id="18" name="Marcador de Posição do Rodapé 5"/>
          <p:cNvSpPr>
            <a:spLocks noGrp="1"/>
          </p:cNvSpPr>
          <p:nvPr>
            <p:ph type="ftr" sz="quarter" idx="12"/>
          </p:nvPr>
        </p:nvSpPr>
        <p:spPr>
          <a:xfrm>
            <a:off x="301625" y="6410325"/>
            <a:ext cx="3584575" cy="366713"/>
          </a:xfrm>
        </p:spPr>
        <p:txBody>
          <a:bodyPr/>
          <a:lstStyle>
            <a:lvl1pPr>
              <a:defRPr/>
            </a:lvl1pPr>
          </a:lstStyle>
          <a:p>
            <a:pPr>
              <a:defRPr/>
            </a:pPr>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ângulo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ângulo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Marcador de Posição da Data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defRPr>
            </a:lvl1pPr>
          </a:lstStyle>
          <a:p>
            <a:pPr>
              <a:defRPr/>
            </a:pPr>
            <a:fld id="{A37C7AB7-CD34-4ADE-9184-EEDF343D466F}" type="datetimeFigureOut">
              <a:rPr lang="pt-PT"/>
              <a:pPr>
                <a:defRPr/>
              </a:pPr>
              <a:t>09-05-2013</a:t>
            </a:fld>
            <a:endParaRPr lang="pt-PT"/>
          </a:p>
        </p:txBody>
      </p:sp>
      <p:sp>
        <p:nvSpPr>
          <p:cNvPr id="3" name="Marcador de Posição do Rodapé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pt-PT"/>
          </a:p>
        </p:txBody>
      </p:sp>
      <p:sp>
        <p:nvSpPr>
          <p:cNvPr id="8" name="Rectângulo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Conexão rect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Marcador de Posição do Número do Diapositivo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smtClean="0">
                <a:solidFill>
                  <a:schemeClr val="accent3">
                    <a:shade val="75000"/>
                  </a:schemeClr>
                </a:solidFill>
                <a:latin typeface="+mn-lt"/>
              </a:defRPr>
            </a:lvl1pPr>
          </a:lstStyle>
          <a:p>
            <a:pPr>
              <a:defRPr/>
            </a:pPr>
            <a:fld id="{ABC88073-D248-4E21-8A47-CDA36E4F8572}" type="slidenum">
              <a:rPr lang="pt-PT"/>
              <a:pPr>
                <a:defRPr/>
              </a:pPr>
              <a:t>‹#›</a:t>
            </a:fld>
            <a:endParaRPr lang="pt-PT"/>
          </a:p>
        </p:txBody>
      </p:sp>
      <p:sp>
        <p:nvSpPr>
          <p:cNvPr id="1038" name="Marcador de Posição do Título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PT" smtClean="0"/>
              <a:t>Clique para editar o estilo</a:t>
            </a:r>
            <a:endParaRPr lang="en-US" smtClean="0"/>
          </a:p>
        </p:txBody>
      </p:sp>
      <p:sp>
        <p:nvSpPr>
          <p:cNvPr id="1039" name="Marcador de Posição do Texto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smtClean="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23850" y="2819400"/>
            <a:ext cx="8351838" cy="2913063"/>
          </a:xfrm>
        </p:spPr>
        <p:txBody>
          <a:bodyPr>
            <a:normAutofit/>
          </a:bodyPr>
          <a:lstStyle/>
          <a:p>
            <a:pPr fontAlgn="auto">
              <a:spcAft>
                <a:spcPts val="0"/>
              </a:spcAft>
              <a:buFont typeface="Wingdings 2"/>
              <a:buNone/>
              <a:defRPr/>
            </a:pPr>
            <a:endParaRPr lang="fr-FR" dirty="0" smtClean="0"/>
          </a:p>
          <a:p>
            <a:pPr fontAlgn="auto">
              <a:spcAft>
                <a:spcPts val="0"/>
              </a:spcAft>
              <a:buFont typeface="Wingdings 2"/>
              <a:buNone/>
              <a:defRPr/>
            </a:pPr>
            <a:r>
              <a:rPr lang="pt-PT" sz="2400" i="1" dirty="0" smtClean="0">
                <a:solidFill>
                  <a:schemeClr val="tx1"/>
                </a:solidFill>
              </a:rPr>
              <a:t>A luta pelo direito</a:t>
            </a:r>
          </a:p>
          <a:p>
            <a:pPr fontAlgn="auto">
              <a:spcAft>
                <a:spcPts val="0"/>
              </a:spcAft>
              <a:buFont typeface="Wingdings 2"/>
              <a:buNone/>
              <a:defRPr/>
            </a:pPr>
            <a:endParaRPr lang="fr-FR" sz="2400" dirty="0" smtClean="0">
              <a:solidFill>
                <a:schemeClr val="tx1"/>
              </a:solidFill>
            </a:endParaRPr>
          </a:p>
          <a:p>
            <a:pPr fontAlgn="auto">
              <a:spcAft>
                <a:spcPts val="0"/>
              </a:spcAft>
              <a:buFont typeface="Wingdings 2"/>
              <a:buNone/>
              <a:defRPr/>
            </a:pPr>
            <a:r>
              <a:rPr lang="fr-FR" sz="2400" cap="none" dirty="0" smtClean="0">
                <a:solidFill>
                  <a:schemeClr val="tx1"/>
                </a:solidFill>
              </a:rPr>
              <a:t>Os </a:t>
            </a:r>
            <a:r>
              <a:rPr lang="fr-FR" sz="2400" cap="none" dirty="0" err="1" smtClean="0">
                <a:solidFill>
                  <a:schemeClr val="tx1"/>
                </a:solidFill>
              </a:rPr>
              <a:t>factos</a:t>
            </a:r>
            <a:r>
              <a:rPr lang="fr-FR" sz="2400" cap="none" dirty="0" smtClean="0">
                <a:solidFill>
                  <a:schemeClr val="tx1"/>
                </a:solidFill>
              </a:rPr>
              <a:t> que se </a:t>
            </a:r>
            <a:r>
              <a:rPr lang="fr-FR" sz="2400" cap="none" dirty="0" err="1" smtClean="0">
                <a:solidFill>
                  <a:schemeClr val="tx1"/>
                </a:solidFill>
              </a:rPr>
              <a:t>transformam</a:t>
            </a:r>
            <a:r>
              <a:rPr lang="fr-FR" sz="2400" cap="none" dirty="0" smtClean="0">
                <a:solidFill>
                  <a:schemeClr val="tx1"/>
                </a:solidFill>
              </a:rPr>
              <a:t> </a:t>
            </a:r>
            <a:r>
              <a:rPr lang="fr-FR" sz="2400" cap="none" dirty="0" err="1" smtClean="0">
                <a:solidFill>
                  <a:schemeClr val="tx1"/>
                </a:solidFill>
              </a:rPr>
              <a:t>em</a:t>
            </a:r>
            <a:r>
              <a:rPr lang="fr-FR" sz="2400" cap="none" dirty="0" smtClean="0">
                <a:solidFill>
                  <a:schemeClr val="tx1"/>
                </a:solidFill>
              </a:rPr>
              <a:t> </a:t>
            </a:r>
            <a:r>
              <a:rPr lang="fr-FR" sz="2400" cap="none" dirty="0" err="1" smtClean="0">
                <a:solidFill>
                  <a:schemeClr val="tx1"/>
                </a:solidFill>
              </a:rPr>
              <a:t>direito</a:t>
            </a:r>
            <a:r>
              <a:rPr lang="fr-FR" sz="2400" cap="none" dirty="0" smtClean="0">
                <a:solidFill>
                  <a:schemeClr val="tx1"/>
                </a:solidFill>
              </a:rPr>
              <a:t> </a:t>
            </a:r>
          </a:p>
          <a:p>
            <a:pPr fontAlgn="auto">
              <a:spcAft>
                <a:spcPts val="0"/>
              </a:spcAft>
              <a:buFont typeface="Wingdings 2"/>
              <a:buNone/>
              <a:defRPr/>
            </a:pPr>
            <a:r>
              <a:rPr lang="fr-FR" sz="2400" cap="none" dirty="0" smtClean="0">
                <a:solidFill>
                  <a:schemeClr val="tx1"/>
                </a:solidFill>
              </a:rPr>
              <a:t>e o </a:t>
            </a:r>
            <a:r>
              <a:rPr lang="fr-FR" sz="2400" cap="none" dirty="0" err="1" smtClean="0">
                <a:solidFill>
                  <a:schemeClr val="tx1"/>
                </a:solidFill>
              </a:rPr>
              <a:t>direito</a:t>
            </a:r>
            <a:r>
              <a:rPr lang="fr-FR" sz="2400" cap="none" dirty="0" smtClean="0">
                <a:solidFill>
                  <a:schemeClr val="tx1"/>
                </a:solidFill>
              </a:rPr>
              <a:t> que se transforma </a:t>
            </a:r>
            <a:r>
              <a:rPr lang="fr-FR" sz="2400" cap="none" dirty="0" err="1" smtClean="0">
                <a:solidFill>
                  <a:schemeClr val="tx1"/>
                </a:solidFill>
              </a:rPr>
              <a:t>em</a:t>
            </a:r>
            <a:r>
              <a:rPr lang="fr-FR" sz="2400" cap="none" dirty="0" smtClean="0">
                <a:solidFill>
                  <a:schemeClr val="tx1"/>
                </a:solidFill>
              </a:rPr>
              <a:t> facto</a:t>
            </a:r>
            <a:endParaRPr lang="pt-PT" sz="2400" cap="none" dirty="0">
              <a:solidFill>
                <a:schemeClr val="tx1"/>
              </a:solidFill>
            </a:endParaRPr>
          </a:p>
        </p:txBody>
      </p:sp>
      <p:sp>
        <p:nvSpPr>
          <p:cNvPr id="2" name="Título 1"/>
          <p:cNvSpPr>
            <a:spLocks noGrp="1"/>
          </p:cNvSpPr>
          <p:nvPr>
            <p:ph type="ctrTitle"/>
          </p:nvPr>
        </p:nvSpPr>
        <p:spPr/>
        <p:txBody>
          <a:bodyPr>
            <a:normAutofit fontScale="90000"/>
          </a:bodyPr>
          <a:lstStyle/>
          <a:p>
            <a:pPr fontAlgn="auto">
              <a:spcAft>
                <a:spcPts val="0"/>
              </a:spcAft>
              <a:defRPr/>
            </a:pPr>
            <a:r>
              <a:rPr lang="fr-FR" sz="1600" b="1" dirty="0" smtClean="0"/>
              <a:t/>
            </a:r>
            <a:br>
              <a:rPr lang="fr-FR" sz="1600" b="1" dirty="0" smtClean="0"/>
            </a:br>
            <a:r>
              <a:rPr lang="fr-FR" sz="1600" b="1" dirty="0" smtClean="0"/>
              <a:t/>
            </a:r>
            <a:br>
              <a:rPr lang="fr-FR" sz="1600" b="1" dirty="0" smtClean="0"/>
            </a:br>
            <a:r>
              <a:rPr lang="fr-FR" sz="1600" b="1" dirty="0" smtClean="0"/>
              <a:t/>
            </a:r>
            <a:br>
              <a:rPr lang="fr-FR" sz="1600" b="1" dirty="0" smtClean="0"/>
            </a:br>
            <a:r>
              <a:rPr lang="fr-FR" sz="1600" b="1" dirty="0" smtClean="0"/>
              <a:t/>
            </a:r>
            <a:br>
              <a:rPr lang="fr-FR" sz="1600" b="1" dirty="0" smtClean="0"/>
            </a:br>
            <a:r>
              <a:rPr lang="pt-PT" dirty="0" smtClean="0"/>
              <a:t/>
            </a:r>
            <a:br>
              <a:rPr lang="pt-PT" dirty="0" smtClean="0"/>
            </a:br>
            <a:r>
              <a:rPr lang="pt-PT" dirty="0" smtClean="0"/>
              <a:t/>
            </a:r>
            <a:br>
              <a:rPr lang="pt-PT" dirty="0" smtClean="0"/>
            </a:br>
            <a:r>
              <a:rPr lang="pt-PT" dirty="0" smtClean="0"/>
              <a:t/>
            </a:r>
            <a:br>
              <a:rPr lang="pt-PT" dirty="0" smtClean="0"/>
            </a:br>
            <a:r>
              <a:rPr lang="fr-FR" sz="3100" b="1" dirty="0" smtClean="0">
                <a:solidFill>
                  <a:srgbClr val="002060"/>
                </a:solidFill>
              </a:rPr>
              <a:t>Os </a:t>
            </a:r>
            <a:r>
              <a:rPr lang="fr-FR" sz="3100" b="1" dirty="0" err="1" smtClean="0">
                <a:solidFill>
                  <a:srgbClr val="002060"/>
                </a:solidFill>
              </a:rPr>
              <a:t>juristas</a:t>
            </a:r>
            <a:r>
              <a:rPr lang="fr-FR" sz="3100" b="1" dirty="0" smtClean="0">
                <a:solidFill>
                  <a:srgbClr val="002060"/>
                </a:solidFill>
              </a:rPr>
              <a:t> e a </a:t>
            </a:r>
            <a:r>
              <a:rPr lang="fr-FR" sz="3100" b="1" dirty="0" err="1" smtClean="0">
                <a:solidFill>
                  <a:srgbClr val="002060"/>
                </a:solidFill>
              </a:rPr>
              <a:t>Sociologia</a:t>
            </a:r>
            <a:r>
              <a:rPr lang="fr-FR" sz="3100" b="1" dirty="0" smtClean="0">
                <a:solidFill>
                  <a:srgbClr val="002060"/>
                </a:solidFill>
              </a:rPr>
              <a:t> do </a:t>
            </a:r>
            <a:r>
              <a:rPr lang="fr-FR" sz="3100" b="1" dirty="0" err="1" smtClean="0">
                <a:solidFill>
                  <a:srgbClr val="002060"/>
                </a:solidFill>
              </a:rPr>
              <a:t>Direito</a:t>
            </a:r>
            <a:r>
              <a:rPr lang="fr-FR" sz="3100" b="1" dirty="0" smtClean="0">
                <a:solidFill>
                  <a:srgbClr val="002060"/>
                </a:solidFill>
              </a:rPr>
              <a:t> </a:t>
            </a:r>
            <a:r>
              <a:rPr lang="pt-PT" sz="3100" dirty="0" smtClean="0">
                <a:solidFill>
                  <a:srgbClr val="002060"/>
                </a:solidFill>
              </a:rPr>
              <a:t/>
            </a:r>
            <a:br>
              <a:rPr lang="pt-PT" sz="3100" dirty="0" smtClean="0">
                <a:solidFill>
                  <a:srgbClr val="002060"/>
                </a:solidFill>
              </a:rPr>
            </a:br>
            <a:r>
              <a:rPr lang="pt-PT" sz="3100" b="1" dirty="0" smtClean="0">
                <a:solidFill>
                  <a:srgbClr val="002060"/>
                </a:solidFill>
              </a:rPr>
              <a:t> </a:t>
            </a:r>
            <a:r>
              <a:rPr lang="pt-PT" sz="3100" dirty="0" smtClean="0">
                <a:solidFill>
                  <a:srgbClr val="002060"/>
                </a:solidFill>
              </a:rPr>
              <a:t/>
            </a:r>
            <a:br>
              <a:rPr lang="pt-PT" sz="3100" dirty="0" smtClean="0">
                <a:solidFill>
                  <a:srgbClr val="002060"/>
                </a:solidFill>
              </a:rPr>
            </a:br>
            <a:r>
              <a:rPr lang="fr-FR" sz="3100" b="1" dirty="0" smtClean="0">
                <a:solidFill>
                  <a:srgbClr val="002060"/>
                </a:solidFill>
              </a:rPr>
              <a:t> Rudolf </a:t>
            </a:r>
            <a:r>
              <a:rPr lang="fr-FR" sz="3100" b="1" dirty="0" err="1" smtClean="0">
                <a:solidFill>
                  <a:srgbClr val="002060"/>
                </a:solidFill>
              </a:rPr>
              <a:t>von</a:t>
            </a:r>
            <a:r>
              <a:rPr lang="fr-FR" sz="3100" b="1" dirty="0" smtClean="0">
                <a:solidFill>
                  <a:srgbClr val="002060"/>
                </a:solidFill>
              </a:rPr>
              <a:t> </a:t>
            </a:r>
            <a:r>
              <a:rPr lang="fr-FR" sz="3100" b="1" dirty="0" err="1" smtClean="0">
                <a:solidFill>
                  <a:srgbClr val="002060"/>
                </a:solidFill>
              </a:rPr>
              <a:t>Ihering</a:t>
            </a:r>
            <a:r>
              <a:rPr lang="fr-FR" sz="3100" b="1" dirty="0" smtClean="0">
                <a:solidFill>
                  <a:srgbClr val="002060"/>
                </a:solidFill>
              </a:rPr>
              <a:t> (1818-1892)</a:t>
            </a:r>
            <a:r>
              <a:rPr lang="pt-PT" sz="2200" dirty="0" smtClean="0"/>
              <a:t/>
            </a:r>
            <a:br>
              <a:rPr lang="pt-PT" sz="2200" dirty="0" smtClean="0"/>
            </a:br>
            <a:r>
              <a:rPr lang="fr-FR" sz="2200" dirty="0" smtClean="0"/>
              <a:t> </a:t>
            </a:r>
            <a:endParaRPr lang="pt-PT"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p:cNvSpPr>
            <a:spLocks noGrp="1"/>
          </p:cNvSpPr>
          <p:nvPr>
            <p:ph type="title"/>
          </p:nvPr>
        </p:nvSpPr>
        <p:spPr/>
        <p:txBody>
          <a:bodyPr/>
          <a:lstStyle/>
          <a:p>
            <a:r>
              <a:rPr lang="fr-FR" sz="3200" b="1" smtClean="0">
                <a:solidFill>
                  <a:srgbClr val="7B9899"/>
                </a:solidFill>
              </a:rPr>
              <a:t> Rudolf von Ihering </a:t>
            </a:r>
            <a:endParaRPr lang="pt-PT" smtClean="0">
              <a:solidFill>
                <a:srgbClr val="7B9899"/>
              </a:solidFill>
            </a:endParaRPr>
          </a:p>
        </p:txBody>
      </p:sp>
      <p:pic>
        <p:nvPicPr>
          <p:cNvPr id="14338" name="Marcador de Posição de Conteúdo 3" descr="RudolfvonIhering.jpg"/>
          <p:cNvPicPr>
            <a:picLocks noGrp="1" noChangeAspect="1"/>
          </p:cNvPicPr>
          <p:nvPr>
            <p:ph sz="quarter" idx="1"/>
          </p:nvPr>
        </p:nvPicPr>
        <p:blipFill>
          <a:blip r:embed="rId2"/>
          <a:srcRect/>
          <a:stretch>
            <a:fillRect/>
          </a:stretch>
        </p:blipFill>
        <p:spPr>
          <a:xfrm>
            <a:off x="2987675" y="1527175"/>
            <a:ext cx="3132138" cy="4572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p:cNvSpPr>
            <a:spLocks noGrp="1"/>
          </p:cNvSpPr>
          <p:nvPr>
            <p:ph type="title"/>
          </p:nvPr>
        </p:nvSpPr>
        <p:spPr/>
        <p:txBody>
          <a:bodyPr/>
          <a:lstStyle/>
          <a:p>
            <a:r>
              <a:rPr lang="fr-FR" sz="3600" b="1" smtClean="0">
                <a:solidFill>
                  <a:srgbClr val="7B9899"/>
                </a:solidFill>
              </a:rPr>
              <a:t> Rudolf von Ihering </a:t>
            </a:r>
            <a:endParaRPr lang="pt-PT" smtClean="0">
              <a:solidFill>
                <a:srgbClr val="7B9899"/>
              </a:solidFill>
            </a:endParaRPr>
          </a:p>
        </p:txBody>
      </p:sp>
      <p:sp>
        <p:nvSpPr>
          <p:cNvPr id="3" name="Marcador de Posição de Conteúdo 2"/>
          <p:cNvSpPr>
            <a:spLocks noGrp="1"/>
          </p:cNvSpPr>
          <p:nvPr>
            <p:ph sz="quarter" idx="1"/>
          </p:nvPr>
        </p:nvSpPr>
        <p:spPr>
          <a:xfrm>
            <a:off x="301625" y="1527175"/>
            <a:ext cx="8504238" cy="4572000"/>
          </a:xfrm>
        </p:spPr>
        <p:txBody>
          <a:bodyPr>
            <a:normAutofit fontScale="92500"/>
          </a:bodyPr>
          <a:lstStyle/>
          <a:p>
            <a:pPr marL="274320" indent="-274320" algn="just" fontAlgn="auto">
              <a:spcAft>
                <a:spcPts val="0"/>
              </a:spcAft>
              <a:buFont typeface="Wingdings 2"/>
              <a:buNone/>
              <a:defRPr/>
            </a:pPr>
            <a:r>
              <a:rPr lang="fr-FR" b="1" dirty="0" smtClean="0"/>
              <a:t>1. Os </a:t>
            </a:r>
            <a:r>
              <a:rPr lang="fr-FR" b="1" dirty="0" err="1" smtClean="0"/>
              <a:t>factos</a:t>
            </a:r>
            <a:r>
              <a:rPr lang="fr-FR" b="1" dirty="0" smtClean="0"/>
              <a:t> que se </a:t>
            </a:r>
            <a:r>
              <a:rPr lang="fr-FR" b="1" dirty="0" err="1" smtClean="0"/>
              <a:t>transformam</a:t>
            </a:r>
            <a:r>
              <a:rPr lang="fr-FR" b="1" dirty="0" smtClean="0"/>
              <a:t> </a:t>
            </a:r>
            <a:r>
              <a:rPr lang="fr-FR" b="1" dirty="0" err="1" smtClean="0"/>
              <a:t>em</a:t>
            </a:r>
            <a:r>
              <a:rPr lang="fr-FR" b="1" dirty="0" smtClean="0"/>
              <a:t> </a:t>
            </a:r>
            <a:r>
              <a:rPr lang="fr-FR" b="1" dirty="0" err="1" smtClean="0"/>
              <a:t>direito</a:t>
            </a:r>
            <a:endParaRPr lang="pt-PT" dirty="0" smtClean="0"/>
          </a:p>
          <a:p>
            <a:pPr marL="274320" indent="-274320" algn="just" fontAlgn="auto">
              <a:spcAft>
                <a:spcPts val="0"/>
              </a:spcAft>
              <a:buFont typeface="Wingdings 2"/>
              <a:buNone/>
              <a:defRPr/>
            </a:pPr>
            <a:r>
              <a:rPr lang="fr-FR" b="1" dirty="0" smtClean="0"/>
              <a:t>A força ou a luta que se transforma </a:t>
            </a:r>
            <a:r>
              <a:rPr lang="fr-FR" b="1" dirty="0" err="1" smtClean="0"/>
              <a:t>em</a:t>
            </a:r>
            <a:r>
              <a:rPr lang="fr-FR" b="1" dirty="0" smtClean="0"/>
              <a:t> </a:t>
            </a:r>
            <a:r>
              <a:rPr lang="fr-FR" b="1" dirty="0" err="1" smtClean="0"/>
              <a:t>direito</a:t>
            </a:r>
            <a:r>
              <a:rPr lang="fr-FR" b="1" dirty="0" smtClean="0"/>
              <a:t> </a:t>
            </a:r>
            <a:endParaRPr lang="pt-PT" dirty="0" smtClean="0"/>
          </a:p>
          <a:p>
            <a:pPr marL="274320" indent="-274320" algn="just" fontAlgn="auto">
              <a:spcAft>
                <a:spcPts val="0"/>
              </a:spcAft>
              <a:buFont typeface="Wingdings 2"/>
              <a:buNone/>
              <a:defRPr/>
            </a:pPr>
            <a:endParaRPr lang="pt-PT" dirty="0" smtClean="0"/>
          </a:p>
          <a:p>
            <a:pPr marL="274320" indent="-274320" algn="just" fontAlgn="auto">
              <a:spcAft>
                <a:spcPts val="0"/>
              </a:spcAft>
              <a:buFont typeface="Wingdings 2"/>
              <a:buNone/>
              <a:defRPr/>
            </a:pPr>
            <a:r>
              <a:rPr lang="pt-PT" dirty="0" smtClean="0"/>
              <a:t>	«O fim do direito é a paz, o meio de atingi-lo a luta (…) A vida do direito é a luta – uma luta dos povos, dos governos, das classes sociais, dos indivíduos. (…) O direito não é uma simples ideia, é uma força viva. Por isso a Justiça sustém numa das mãos a balança com que pesa o direito, enquanto na outra segura a espada por meio da qual o defende. A espada sem a balança é a força bruta, a balança sem a espada, a impotência do direito.»</a:t>
            </a:r>
            <a:r>
              <a:rPr lang="pt-PT" i="1" dirty="0" smtClean="0"/>
              <a:t> </a:t>
            </a:r>
            <a:endParaRPr lang="pt-PT" dirty="0" smtClean="0"/>
          </a:p>
          <a:p>
            <a:pPr marL="274320" indent="-274320" fontAlgn="auto">
              <a:spcAft>
                <a:spcPts val="0"/>
              </a:spcAft>
              <a:buFont typeface="Wingdings 2"/>
              <a:buChar char=""/>
              <a:defRPr/>
            </a:pPr>
            <a:endParaRPr lang="pt-P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ítulo 1"/>
          <p:cNvSpPr>
            <a:spLocks noGrp="1"/>
          </p:cNvSpPr>
          <p:nvPr>
            <p:ph type="title"/>
          </p:nvPr>
        </p:nvSpPr>
        <p:spPr/>
        <p:txBody>
          <a:bodyPr/>
          <a:lstStyle/>
          <a:p>
            <a:r>
              <a:rPr lang="fr-FR" sz="3600" b="1" smtClean="0">
                <a:solidFill>
                  <a:srgbClr val="7B9899"/>
                </a:solidFill>
              </a:rPr>
              <a:t> Rudolf von Ihering </a:t>
            </a:r>
            <a:endParaRPr lang="pt-PT" smtClean="0">
              <a:solidFill>
                <a:srgbClr val="7B9899"/>
              </a:solidFill>
            </a:endParaRPr>
          </a:p>
        </p:txBody>
      </p:sp>
      <p:sp>
        <p:nvSpPr>
          <p:cNvPr id="3" name="Marcador de Posição de Conteúdo 2"/>
          <p:cNvSpPr>
            <a:spLocks noGrp="1"/>
          </p:cNvSpPr>
          <p:nvPr>
            <p:ph sz="quarter" idx="1"/>
          </p:nvPr>
        </p:nvSpPr>
        <p:spPr>
          <a:xfrm>
            <a:off x="301625" y="1527175"/>
            <a:ext cx="8504238" cy="4572000"/>
          </a:xfrm>
        </p:spPr>
        <p:txBody>
          <a:bodyPr>
            <a:normAutofit fontScale="92500" lnSpcReduction="10000"/>
          </a:bodyPr>
          <a:lstStyle/>
          <a:p>
            <a:pPr marL="274320" indent="-274320" algn="just" fontAlgn="auto">
              <a:spcAft>
                <a:spcPts val="0"/>
              </a:spcAft>
              <a:buFont typeface="Wingdings 2"/>
              <a:buNone/>
              <a:defRPr/>
            </a:pPr>
            <a:r>
              <a:rPr lang="pt-PT" dirty="0" smtClean="0"/>
              <a:t>	«Todas as grandes conquistas da história do direito, como a abolição da escravatura e da servidão, a livre aquisição da propriedade territorial, a liberdade de profissão e de consciência, só puderam ser alcançadas através de séculos de lutas intensas e ininterruptas.» </a:t>
            </a:r>
          </a:p>
          <a:p>
            <a:pPr marL="274320" indent="-274320" algn="just" fontAlgn="auto">
              <a:spcAft>
                <a:spcPts val="0"/>
              </a:spcAft>
              <a:buFont typeface="Wingdings 2"/>
              <a:buChar char=""/>
              <a:defRPr/>
            </a:pPr>
            <a:endParaRPr lang="pt-PT" dirty="0" smtClean="0"/>
          </a:p>
          <a:p>
            <a:pPr marL="274320" indent="-274320" algn="just" fontAlgn="auto">
              <a:spcAft>
                <a:spcPts val="0"/>
              </a:spcAft>
              <a:buFont typeface="Wingdings 2"/>
              <a:buNone/>
              <a:defRPr/>
            </a:pPr>
            <a:r>
              <a:rPr lang="pt-PT" dirty="0" smtClean="0"/>
              <a:t>	«A luta representa o trabalho externo do direito. Sem luta não há direito, da mesma forma que sem trabalho não há propriedade. À frase “no suor do teu rosto </a:t>
            </a:r>
            <a:r>
              <a:rPr lang="pt-PT" dirty="0" err="1" smtClean="0"/>
              <a:t>hás-de</a:t>
            </a:r>
            <a:r>
              <a:rPr lang="pt-PT" dirty="0" smtClean="0"/>
              <a:t> comer o teu pão” contrapomos outra, não menos válida: “Na luta </a:t>
            </a:r>
            <a:r>
              <a:rPr lang="pt-PT" dirty="0" err="1" smtClean="0"/>
              <a:t>hás-de</a:t>
            </a:r>
            <a:r>
              <a:rPr lang="pt-PT" dirty="0" smtClean="0"/>
              <a:t> encontrar o teu direito”. No momento em que o direito renuncia à luta, ele renuncia a si mesmo.» </a:t>
            </a:r>
          </a:p>
          <a:p>
            <a:pPr marL="274320" indent="-274320" fontAlgn="auto">
              <a:spcAft>
                <a:spcPts val="0"/>
              </a:spcAft>
              <a:buFont typeface="Wingdings 2"/>
              <a:buNone/>
              <a:defRPr/>
            </a:pPr>
            <a:endParaRPr lang="pt-P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p:cNvSpPr>
            <a:spLocks noGrp="1"/>
          </p:cNvSpPr>
          <p:nvPr>
            <p:ph type="title"/>
          </p:nvPr>
        </p:nvSpPr>
        <p:spPr/>
        <p:txBody>
          <a:bodyPr/>
          <a:lstStyle/>
          <a:p>
            <a:r>
              <a:rPr lang="fr-FR" sz="3600" b="1" smtClean="0">
                <a:solidFill>
                  <a:srgbClr val="7B9899"/>
                </a:solidFill>
              </a:rPr>
              <a:t> Rudolf von Ihering </a:t>
            </a:r>
            <a:endParaRPr lang="pt-PT" smtClean="0">
              <a:solidFill>
                <a:srgbClr val="7B9899"/>
              </a:solidFill>
            </a:endParaRPr>
          </a:p>
        </p:txBody>
      </p:sp>
      <p:sp>
        <p:nvSpPr>
          <p:cNvPr id="17410" name="Marcador de Posição de Conteúdo 2"/>
          <p:cNvSpPr>
            <a:spLocks noGrp="1"/>
          </p:cNvSpPr>
          <p:nvPr>
            <p:ph sz="quarter" idx="1"/>
          </p:nvPr>
        </p:nvSpPr>
        <p:spPr>
          <a:xfrm>
            <a:off x="301625" y="1527175"/>
            <a:ext cx="8504238" cy="4572000"/>
          </a:xfrm>
        </p:spPr>
        <p:txBody>
          <a:bodyPr/>
          <a:lstStyle/>
          <a:p>
            <a:pPr algn="just">
              <a:buFont typeface="Wingdings 2" pitchFamily="18" charset="2"/>
              <a:buNone/>
            </a:pPr>
            <a:r>
              <a:rPr lang="pt-PT" smtClean="0"/>
              <a:t>	«A ofensa ao meu direito é a ofensa e a negação do direito como tal, sua defesa é a defesa e o restabelecimento do direito na sua totalidade. Que sentido sublime não adquire face a isso a luta do indivíduo pelo direito subjectivo!»</a:t>
            </a:r>
          </a:p>
          <a:p>
            <a:pPr algn="just">
              <a:buFont typeface="Wingdings 2" pitchFamily="18" charset="2"/>
              <a:buNone/>
            </a:pPr>
            <a:endParaRPr lang="pt-PT" smtClean="0"/>
          </a:p>
          <a:p>
            <a:pPr algn="just">
              <a:buFont typeface="Wingdings 2" pitchFamily="18" charset="2"/>
              <a:buNone/>
            </a:pPr>
            <a:r>
              <a:rPr lang="fr-FR" b="1" smtClean="0"/>
              <a:t>	</a:t>
            </a:r>
            <a:endParaRPr lang="pt-PT"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ítulo 1"/>
          <p:cNvSpPr>
            <a:spLocks noGrp="1"/>
          </p:cNvSpPr>
          <p:nvPr>
            <p:ph type="title"/>
          </p:nvPr>
        </p:nvSpPr>
        <p:spPr/>
        <p:txBody>
          <a:bodyPr/>
          <a:lstStyle/>
          <a:p>
            <a:r>
              <a:rPr lang="fr-FR" sz="3600" b="1" smtClean="0">
                <a:solidFill>
                  <a:srgbClr val="7B9899"/>
                </a:solidFill>
              </a:rPr>
              <a:t> Rudolf von Ihering </a:t>
            </a:r>
            <a:endParaRPr lang="pt-PT" smtClean="0">
              <a:solidFill>
                <a:srgbClr val="7B9899"/>
              </a:solidFill>
            </a:endParaRPr>
          </a:p>
        </p:txBody>
      </p:sp>
      <p:sp>
        <p:nvSpPr>
          <p:cNvPr id="3" name="Marcador de Posição de Conteúdo 2"/>
          <p:cNvSpPr>
            <a:spLocks noGrp="1"/>
          </p:cNvSpPr>
          <p:nvPr>
            <p:ph sz="quarter" idx="1"/>
          </p:nvPr>
        </p:nvSpPr>
        <p:spPr>
          <a:xfrm>
            <a:off x="301625" y="1527175"/>
            <a:ext cx="8504238" cy="4572000"/>
          </a:xfrm>
        </p:spPr>
        <p:txBody>
          <a:bodyPr>
            <a:normAutofit fontScale="92500" lnSpcReduction="20000"/>
          </a:bodyPr>
          <a:lstStyle/>
          <a:p>
            <a:pPr marL="274320" indent="-274320" algn="just" fontAlgn="auto">
              <a:spcAft>
                <a:spcPts val="0"/>
              </a:spcAft>
              <a:buFont typeface="Wingdings 2"/>
              <a:buNone/>
              <a:defRPr/>
            </a:pPr>
            <a:r>
              <a:rPr lang="fr-FR" b="1" dirty="0" smtClean="0"/>
              <a:t>	Os </a:t>
            </a:r>
            <a:r>
              <a:rPr lang="fr-FR" b="1" dirty="0" err="1" smtClean="0"/>
              <a:t>interesses</a:t>
            </a:r>
            <a:r>
              <a:rPr lang="fr-FR" b="1" dirty="0" smtClean="0"/>
              <a:t> que se </a:t>
            </a:r>
            <a:r>
              <a:rPr lang="fr-FR" b="1" dirty="0" err="1" smtClean="0"/>
              <a:t>transformam</a:t>
            </a:r>
            <a:r>
              <a:rPr lang="fr-FR" b="1" dirty="0" smtClean="0"/>
              <a:t> </a:t>
            </a:r>
            <a:r>
              <a:rPr lang="fr-FR" b="1" dirty="0" err="1" smtClean="0"/>
              <a:t>em</a:t>
            </a:r>
            <a:r>
              <a:rPr lang="fr-FR" b="1" dirty="0" smtClean="0"/>
              <a:t> </a:t>
            </a:r>
            <a:r>
              <a:rPr lang="fr-FR" b="1" dirty="0" err="1" smtClean="0"/>
              <a:t>direito</a:t>
            </a:r>
            <a:endParaRPr lang="pt-PT" dirty="0" smtClean="0"/>
          </a:p>
          <a:p>
            <a:pPr marL="274320" indent="-274320" algn="just" fontAlgn="auto">
              <a:spcAft>
                <a:spcPts val="0"/>
              </a:spcAft>
              <a:buFont typeface="Wingdings 2"/>
              <a:buNone/>
              <a:defRPr/>
            </a:pPr>
            <a:r>
              <a:rPr lang="pt-PT" dirty="0" smtClean="0"/>
              <a:t>		«Também na luta pelo direito um homem pode ser levado ao campo de batalha pelo interesse puramente material, outro pela dor resultante da ofensa do seu direito, um terceiro pelo sentimento do dever ou pela própria ideia do direito. No fim, todos se unem na tarefa comum, na luta contra o arbítrio. </a:t>
            </a:r>
          </a:p>
          <a:p>
            <a:pPr marL="274320" indent="-274320" algn="just" fontAlgn="auto">
              <a:spcAft>
                <a:spcPts val="0"/>
              </a:spcAft>
              <a:buFont typeface="Wingdings 2"/>
              <a:buNone/>
              <a:defRPr/>
            </a:pPr>
            <a:r>
              <a:rPr lang="pt-PT" dirty="0" smtClean="0"/>
              <a:t>		Neste ponto atingimos o pico culminante do ideal da luta pelo direito. Partindo do motivo rasteiro do interesse, elevamo-nos à ideia da autoconservação moral da personalidade, para chegar finalmente à </a:t>
            </a:r>
            <a:r>
              <a:rPr lang="pt-PT" dirty="0" err="1" smtClean="0"/>
              <a:t>concepção</a:t>
            </a:r>
            <a:r>
              <a:rPr lang="pt-PT" dirty="0" smtClean="0"/>
              <a:t> da participação de cada indivíduo na realização da ideia do direito a bem da sociedade.»</a:t>
            </a:r>
          </a:p>
          <a:p>
            <a:pPr marL="274320" indent="-274320" fontAlgn="auto">
              <a:spcAft>
                <a:spcPts val="0"/>
              </a:spcAft>
              <a:buFont typeface="Wingdings 2"/>
              <a:buNone/>
              <a:defRPr/>
            </a:pPr>
            <a:endParaRPr lang="pt-P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p:cNvSpPr>
            <a:spLocks noGrp="1"/>
          </p:cNvSpPr>
          <p:nvPr>
            <p:ph type="title"/>
          </p:nvPr>
        </p:nvSpPr>
        <p:spPr/>
        <p:txBody>
          <a:bodyPr/>
          <a:lstStyle/>
          <a:p>
            <a:r>
              <a:rPr lang="fr-FR" sz="3600" b="1" smtClean="0">
                <a:solidFill>
                  <a:srgbClr val="7B9899"/>
                </a:solidFill>
              </a:rPr>
              <a:t> Rudolf von Ihering </a:t>
            </a:r>
            <a:endParaRPr lang="pt-PT" smtClean="0">
              <a:solidFill>
                <a:srgbClr val="7B9899"/>
              </a:solidFill>
            </a:endParaRPr>
          </a:p>
        </p:txBody>
      </p:sp>
      <p:sp>
        <p:nvSpPr>
          <p:cNvPr id="19458" name="Marcador de Posição de Conteúdo 2"/>
          <p:cNvSpPr>
            <a:spLocks noGrp="1"/>
          </p:cNvSpPr>
          <p:nvPr>
            <p:ph sz="quarter" idx="1"/>
          </p:nvPr>
        </p:nvSpPr>
        <p:spPr>
          <a:xfrm>
            <a:off x="301625" y="1527175"/>
            <a:ext cx="8504238" cy="4572000"/>
          </a:xfrm>
        </p:spPr>
        <p:txBody>
          <a:bodyPr/>
          <a:lstStyle/>
          <a:p>
            <a:pPr algn="just">
              <a:buFont typeface="Wingdings 2" pitchFamily="18" charset="2"/>
              <a:buNone/>
            </a:pPr>
            <a:r>
              <a:rPr lang="fr-FR" sz="2000" b="1" smtClean="0"/>
              <a:t>	</a:t>
            </a:r>
            <a:r>
              <a:rPr lang="fr-FR" sz="1800" b="1" smtClean="0"/>
              <a:t>2. O direito que se transforma em facto</a:t>
            </a:r>
            <a:r>
              <a:rPr lang="pt-PT" sz="1800" smtClean="0"/>
              <a:t> - </a:t>
            </a:r>
            <a:r>
              <a:rPr lang="pt-PT" sz="1800" b="1" smtClean="0"/>
              <a:t>o</a:t>
            </a:r>
            <a:r>
              <a:rPr lang="fr-FR" sz="1800" b="1" smtClean="0"/>
              <a:t> direito que se transforma em força</a:t>
            </a:r>
            <a:endParaRPr lang="pt-PT" sz="1800" smtClean="0"/>
          </a:p>
          <a:p>
            <a:pPr algn="just">
              <a:buFont typeface="Wingdings 2" pitchFamily="18" charset="2"/>
              <a:buNone/>
            </a:pPr>
            <a:r>
              <a:rPr lang="pt-PT" sz="2000" smtClean="0"/>
              <a:t>	«Para um Estado que quer ser respeitado no exterior, e manter uma posição firme e inabalável no interior das suas fronteiras não existe bem mais precioso a ser resguardado e cultivado que o sentimento de justiça da nação. Tal tarefa constitui uma das missões mais importantes e elevadas da pedagogia política. É no sentimento de justiça sadio e vigoroso de cada indivíduo que o Estado encontra a fonte mais abundante da sua energia, a garantia mais segura de sua existência assim no exterior como no interior. O sentimento de justiça é a raiz da grande árvore. (…) A influência desagregadora das leis injustas e das instituições jurídicas defeituosas desenrola-se debaixo da terra, em regiões que muitos diletantes da política julgam indignas de sua atenção. O que interessa a estes é tão-somente a copa vistosa; nada sabem do veneno que sobe da raiz. Mas o despotismo sabe onde deve por as mãos para que a árvore caia.»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p:nvPr>
        </p:nvSpPr>
        <p:spPr/>
        <p:txBody>
          <a:bodyPr/>
          <a:lstStyle/>
          <a:p>
            <a:r>
              <a:rPr lang="fr-FR" sz="3600" b="1" smtClean="0">
                <a:solidFill>
                  <a:srgbClr val="7B9899"/>
                </a:solidFill>
              </a:rPr>
              <a:t> Rudolf von Ihering </a:t>
            </a:r>
            <a:endParaRPr lang="pt-PT" smtClean="0">
              <a:solidFill>
                <a:srgbClr val="7B9899"/>
              </a:solidFill>
            </a:endParaRPr>
          </a:p>
        </p:txBody>
      </p:sp>
      <p:sp>
        <p:nvSpPr>
          <p:cNvPr id="3" name="Marcador de Posição de Conteúdo 2"/>
          <p:cNvSpPr>
            <a:spLocks noGrp="1"/>
          </p:cNvSpPr>
          <p:nvPr>
            <p:ph sz="quarter" idx="1"/>
          </p:nvPr>
        </p:nvSpPr>
        <p:spPr>
          <a:xfrm>
            <a:off x="301625" y="1527175"/>
            <a:ext cx="8504238" cy="4572000"/>
          </a:xfrm>
        </p:spPr>
        <p:txBody>
          <a:bodyPr>
            <a:normAutofit fontScale="70000" lnSpcReduction="20000"/>
          </a:bodyPr>
          <a:lstStyle/>
          <a:p>
            <a:pPr marL="274320" indent="-274320" algn="just" fontAlgn="auto">
              <a:spcAft>
                <a:spcPts val="0"/>
              </a:spcAft>
              <a:buFont typeface="Wingdings 2"/>
              <a:buNone/>
              <a:defRPr/>
            </a:pPr>
            <a:r>
              <a:rPr lang="pt-PT" dirty="0" smtClean="0"/>
              <a:t>	«Quando o sentimento de justiça do indivíduo se mostra embotado, acovardado, apático nas relações de direito privado; quando, face às leis injustas ou às instituições viciosas não encontra campo para realizar-se, para desenvolver-se livre e vigorosamente; quando é perseguido nos momentos em que mais precisa de apoio e estímulo; quando em virtude de tal estado de coisas se habitua a tolerar a injustiça e a ver nela um mal inevitável – sempre que prevaleçam essas condições, dificilmente haverá quem acredite que esse sentimento de justiça subjugado, atrofiado, apático, possa subitamente virilizar-se através duma sensibilidade intensa e duma </a:t>
            </a:r>
            <a:r>
              <a:rPr lang="pt-PT" dirty="0" err="1" smtClean="0"/>
              <a:t>acção</a:t>
            </a:r>
            <a:r>
              <a:rPr lang="pt-PT" dirty="0" smtClean="0"/>
              <a:t> enérgica quando colocado diante duma lesão de direito que não atinja o indivíduo, mas toda a nação, tal como um atentado à sua liberdade política, uma violação da constituição ou a subversão total da mesma, um ataque do inimigo externo. (…) A semente lançada no direito privado frutifica no direito público e no direito internacional. É nas planícies chãs do direito privado, nas relações pequeninas e insignificantes da vida que </a:t>
            </a:r>
            <a:r>
              <a:rPr lang="pt-PT" dirty="0" err="1" smtClean="0"/>
              <a:t>há-de</a:t>
            </a:r>
            <a:r>
              <a:rPr lang="pt-PT" dirty="0" smtClean="0"/>
              <a:t> se formar e acumular, gota por gota, a seiva vivificadora, é aqui que deve constituir-se o capital moral com que o Estado opera em escala mais ampla a bem dos seus </a:t>
            </a:r>
            <a:r>
              <a:rPr lang="pt-PT" dirty="0" err="1" smtClean="0"/>
              <a:t>objectivos</a:t>
            </a:r>
            <a:r>
              <a:rPr lang="pt-PT" dirty="0" smtClean="0"/>
              <a:t>. E verdadeira escola de educação política dos povos é o direito privado, não o direito público.» </a:t>
            </a:r>
          </a:p>
          <a:p>
            <a:pPr marL="274320" indent="-274320" fontAlgn="auto">
              <a:spcAft>
                <a:spcPts val="0"/>
              </a:spcAft>
              <a:buFont typeface="Wingdings 2"/>
              <a:buNone/>
              <a:defRPr/>
            </a:pPr>
            <a:endParaRPr lang="pt-P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ítulo 1"/>
          <p:cNvSpPr>
            <a:spLocks noGrp="1"/>
          </p:cNvSpPr>
          <p:nvPr>
            <p:ph type="title"/>
          </p:nvPr>
        </p:nvSpPr>
        <p:spPr/>
        <p:txBody>
          <a:bodyPr/>
          <a:lstStyle/>
          <a:p>
            <a:r>
              <a:rPr lang="fr-FR" sz="3200" b="1" smtClean="0">
                <a:solidFill>
                  <a:srgbClr val="7B9899"/>
                </a:solidFill>
              </a:rPr>
              <a:t>Rudolf von Ihering</a:t>
            </a:r>
            <a:endParaRPr lang="pt-PT" smtClean="0">
              <a:solidFill>
                <a:srgbClr val="7B9899"/>
              </a:solidFill>
            </a:endParaRPr>
          </a:p>
        </p:txBody>
      </p:sp>
      <p:sp>
        <p:nvSpPr>
          <p:cNvPr id="3" name="Marcador de Posição de Conteúdo 2"/>
          <p:cNvSpPr>
            <a:spLocks noGrp="1"/>
          </p:cNvSpPr>
          <p:nvPr>
            <p:ph sz="quarter" idx="1"/>
          </p:nvPr>
        </p:nvSpPr>
        <p:spPr>
          <a:xfrm>
            <a:off x="301625" y="1527175"/>
            <a:ext cx="8504238" cy="4572000"/>
          </a:xfrm>
        </p:spPr>
        <p:txBody>
          <a:bodyPr>
            <a:normAutofit fontScale="85000" lnSpcReduction="20000"/>
          </a:bodyPr>
          <a:lstStyle/>
          <a:p>
            <a:pPr marL="274320" indent="-274320" algn="just" fontAlgn="auto">
              <a:spcAft>
                <a:spcPts val="0"/>
              </a:spcAft>
              <a:buFont typeface="Wingdings 2"/>
              <a:buNone/>
              <a:defRPr/>
            </a:pPr>
            <a:r>
              <a:rPr lang="pt-PT" dirty="0" smtClean="0"/>
              <a:t>		«A luta pelo direito </a:t>
            </a:r>
            <a:r>
              <a:rPr lang="pt-PT" dirty="0" err="1" smtClean="0"/>
              <a:t>subjectivo</a:t>
            </a:r>
            <a:r>
              <a:rPr lang="pt-PT" dirty="0" smtClean="0"/>
              <a:t> é um dever do titular para consigo mesmo.</a:t>
            </a:r>
          </a:p>
          <a:p>
            <a:pPr marL="274320" indent="-274320" algn="just" fontAlgn="auto">
              <a:spcAft>
                <a:spcPts val="0"/>
              </a:spcAft>
              <a:buFont typeface="Wingdings 2"/>
              <a:buNone/>
              <a:defRPr/>
            </a:pPr>
            <a:r>
              <a:rPr lang="pt-PT" dirty="0" smtClean="0"/>
              <a:t>		A defesa da própria existência é a lei suprema de toda a vida: manifesta-se em todas as criaturas através do instinto de autoconservação. No homem, porém, trata-se não apenas da vida física, mas também da existência moral; e uma das condições desta é a defesa do direito. No direito o homem encontra e defende as suas condições de subsistência moral; sem o direito regride à condição animalesca, tanto que os romanos, numa coerência perfeita, colocavam os escravos no mesmo nível dos animais, sob o ponto de vista do direito </a:t>
            </a:r>
            <a:r>
              <a:rPr lang="pt-PT" dirty="0" err="1" smtClean="0"/>
              <a:t>abstracto</a:t>
            </a:r>
            <a:r>
              <a:rPr lang="pt-PT" dirty="0" smtClean="0"/>
              <a:t>. Portanto, a defesa do direito é um dever de autoconservação moral, o abandono total do mesmo, hoje impossível, mas que já foi admitido, representa o suicídio moral.»</a:t>
            </a:r>
          </a:p>
          <a:p>
            <a:pPr marL="274320" indent="-274320" fontAlgn="auto">
              <a:spcAft>
                <a:spcPts val="0"/>
              </a:spcAft>
              <a:buFont typeface="Wingdings 2"/>
              <a:buNone/>
              <a:defRPr/>
            </a:pPr>
            <a:endParaRPr lang="pt-PT"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TotalTime>
  <Words>923</Words>
  <Application>Microsoft Office PowerPoint</Application>
  <PresentationFormat>On-screen Show (4:3)</PresentationFormat>
  <Paragraphs>32</Paragraphs>
  <Slides>9</Slides>
  <Notes>0</Notes>
  <HiddenSlides>0</HiddenSlides>
  <MMClips>0</MMClips>
  <ScaleCrop>false</ScaleCrop>
  <HeadingPairs>
    <vt:vector size="6" baseType="variant">
      <vt:variant>
        <vt:lpstr>Fonts Used</vt:lpstr>
      </vt:variant>
      <vt:variant>
        <vt:i4>5</vt:i4>
      </vt:variant>
      <vt:variant>
        <vt:lpstr>Design Template</vt:lpstr>
      </vt:variant>
      <vt:variant>
        <vt:i4>12</vt:i4>
      </vt:variant>
      <vt:variant>
        <vt:lpstr>Slide Titles</vt:lpstr>
      </vt:variant>
      <vt:variant>
        <vt:i4>9</vt:i4>
      </vt:variant>
    </vt:vector>
  </HeadingPairs>
  <TitlesOfParts>
    <vt:vector size="26" baseType="lpstr">
      <vt:lpstr>Georgia</vt:lpstr>
      <vt:lpstr>Arial</vt:lpstr>
      <vt:lpstr>Wingdings 2</vt:lpstr>
      <vt:lpstr>Wingdings</vt:lpstr>
      <vt:lpstr>Calibri</vt:lpstr>
      <vt:lpstr>Cívico</vt:lpstr>
      <vt:lpstr>Cívico</vt:lpstr>
      <vt:lpstr>Cívico</vt:lpstr>
      <vt:lpstr>Cívico</vt:lpstr>
      <vt:lpstr>Cívico</vt:lpstr>
      <vt:lpstr>Cívico</vt:lpstr>
      <vt:lpstr>Cívico</vt:lpstr>
      <vt:lpstr>Cívico</vt:lpstr>
      <vt:lpstr>Cívico</vt:lpstr>
      <vt:lpstr>Cívico</vt:lpstr>
      <vt:lpstr>Cívico</vt:lpstr>
      <vt:lpstr>Cívico</vt:lpstr>
      <vt:lpstr>       Os juristas e a Sociologia do Direito     Rudolf von Ihering (1818-1892)  </vt:lpstr>
      <vt:lpstr> Rudolf von Ihering </vt:lpstr>
      <vt:lpstr> Rudolf von Ihering </vt:lpstr>
      <vt:lpstr> Rudolf von Ihering </vt:lpstr>
      <vt:lpstr> Rudolf von Ihering </vt:lpstr>
      <vt:lpstr> Rudolf von Ihering </vt:lpstr>
      <vt:lpstr> Rudolf von Ihering </vt:lpstr>
      <vt:lpstr> Rudolf von Ihering </vt:lpstr>
      <vt:lpstr>Rudolf von Ihering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 juristas e a Sociologia do Direito     Rudolf von Ihering (1818-1892)</dc:title>
  <dc:creator>Silvia Alves</dc:creator>
  <cp:lastModifiedBy>JVMatos</cp:lastModifiedBy>
  <cp:revision>3</cp:revision>
  <dcterms:created xsi:type="dcterms:W3CDTF">2012-04-21T18:05:39Z</dcterms:created>
  <dcterms:modified xsi:type="dcterms:W3CDTF">2013-05-09T09:49:19Z</dcterms:modified>
</cp:coreProperties>
</file>