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F45D-5CAD-4709-A852-79CBA6DFC4EF}" type="datetimeFigureOut">
              <a:rPr lang="pt-PT" smtClean="0"/>
              <a:pPr/>
              <a:t>01-04-2014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5CFDFD0-8885-4695-BD71-D63A474CE88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F45D-5CAD-4709-A852-79CBA6DFC4EF}" type="datetimeFigureOut">
              <a:rPr lang="pt-PT" smtClean="0"/>
              <a:pPr/>
              <a:t>01-04-2014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FDFD0-8885-4695-BD71-D63A474CE88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xão rect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5CFDFD0-8885-4695-BD71-D63A474CE88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F45D-5CAD-4709-A852-79CBA6DFC4EF}" type="datetimeFigureOut">
              <a:rPr lang="pt-PT" smtClean="0"/>
              <a:pPr/>
              <a:t>01-04-2014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F45D-5CAD-4709-A852-79CBA6DFC4EF}" type="datetimeFigureOut">
              <a:rPr lang="pt-PT" smtClean="0"/>
              <a:pPr/>
              <a:t>01-04-2014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5CFDFD0-8885-4695-BD71-D63A474CE88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3" name="Rec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F45D-5CAD-4709-A852-79CBA6DFC4EF}" type="datetimeFigureOut">
              <a:rPr lang="pt-PT" smtClean="0"/>
              <a:pPr/>
              <a:t>01-04-2014</a:t>
            </a:fld>
            <a:endParaRPr lang="pt-PT"/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5CFDFD0-8885-4695-BD71-D63A474CE88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42FF45D-5CAD-4709-A852-79CBA6DFC4EF}" type="datetimeFigureOut">
              <a:rPr lang="pt-PT" smtClean="0"/>
              <a:pPr/>
              <a:t>01-04-2014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FDFD0-8885-4695-BD71-D63A474CE88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Marcador de Posição de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2" name="Marcador de Posição de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xão rect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F45D-5CAD-4709-A852-79CBA6DFC4EF}" type="datetimeFigureOut">
              <a:rPr lang="pt-PT" smtClean="0"/>
              <a:pPr/>
              <a:t>01-04-2014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PT"/>
          </a:p>
        </p:txBody>
      </p:sp>
      <p:sp>
        <p:nvSpPr>
          <p:cNvPr id="15" name="Conexão rect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Marcador de Posição de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6" name="Marcador de Posição de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5CFDFD0-8885-4695-BD71-D63A474CE88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F45D-5CAD-4709-A852-79CBA6DFC4EF}" type="datetimeFigureOut">
              <a:rPr lang="pt-PT" smtClean="0"/>
              <a:pPr/>
              <a:t>01-04-2014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5CFDFD0-8885-4695-BD71-D63A474CE88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F45D-5CAD-4709-A852-79CBA6DFC4EF}" type="datetimeFigureOut">
              <a:rPr lang="pt-PT" smtClean="0"/>
              <a:pPr/>
              <a:t>01-04-2014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5CFDFD0-8885-4695-BD71-D63A474CE88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Marcador de Posição de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5CFDFD0-8885-4695-BD71-D63A474CE88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1" name="Rec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F45D-5CAD-4709-A852-79CBA6DFC4EF}" type="datetimeFigureOut">
              <a:rPr lang="pt-PT" smtClean="0"/>
              <a:pPr/>
              <a:t>01-04-2014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xão rect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5CFDFD0-8885-4695-BD71-D63A474CE88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22" name="Rec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42FF45D-5CAD-4709-A852-79CBA6DFC4EF}" type="datetimeFigureOut">
              <a:rPr lang="pt-PT" smtClean="0"/>
              <a:pPr/>
              <a:t>01-04-2014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42FF45D-5CAD-4709-A852-79CBA6DFC4EF}" type="datetimeFigureOut">
              <a:rPr lang="pt-PT" smtClean="0"/>
              <a:pPr/>
              <a:t>01-04-2014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PT"/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5CFDFD0-8885-4695-BD71-D63A474CE88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sz="3600" dirty="0" smtClean="0"/>
              <a:t>(1902-1979)</a:t>
            </a:r>
            <a:br>
              <a:rPr lang="pt-PT" sz="3600" dirty="0" smtClean="0"/>
            </a:br>
            <a:endParaRPr lang="pt-PT" sz="360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PT" sz="4800" b="1" dirty="0" err="1" smtClean="0"/>
              <a:t>Talcott</a:t>
            </a:r>
            <a:r>
              <a:rPr lang="pt-PT" sz="4800" b="1" dirty="0" smtClean="0"/>
              <a:t> </a:t>
            </a:r>
            <a:r>
              <a:rPr lang="pt-PT" sz="4800" b="1" dirty="0" err="1" smtClean="0"/>
              <a:t>Parsons</a:t>
            </a:r>
            <a:endParaRPr lang="pt-PT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b="1" dirty="0" err="1" smtClean="0"/>
              <a:t>Talcott</a:t>
            </a:r>
            <a:r>
              <a:rPr lang="pt-PT" sz="3600" b="1" dirty="0" smtClean="0"/>
              <a:t> </a:t>
            </a:r>
            <a:r>
              <a:rPr lang="pt-PT" sz="3600" b="1" dirty="0" err="1" smtClean="0"/>
              <a:t>Parsons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t-PT" b="1" dirty="0" smtClean="0"/>
              <a:t>	Bibliografia: </a:t>
            </a:r>
            <a:endParaRPr lang="pt-PT" dirty="0" smtClean="0"/>
          </a:p>
          <a:p>
            <a:r>
              <a:rPr lang="pt-PT" dirty="0" smtClean="0"/>
              <a:t>Jean </a:t>
            </a:r>
            <a:r>
              <a:rPr lang="pt-PT" dirty="0" err="1" smtClean="0"/>
              <a:t>Carbonnier</a:t>
            </a:r>
            <a:r>
              <a:rPr lang="pt-PT" dirty="0" smtClean="0"/>
              <a:t>, </a:t>
            </a:r>
            <a:r>
              <a:rPr lang="pt-PT" i="1" dirty="0" smtClean="0"/>
              <a:t>Sociologia Jurídica</a:t>
            </a:r>
            <a:r>
              <a:rPr lang="pt-PT" dirty="0" smtClean="0"/>
              <a:t>, Coimbra, 1979.</a:t>
            </a:r>
          </a:p>
          <a:p>
            <a:r>
              <a:rPr lang="pt-PT" dirty="0" err="1" smtClean="0"/>
              <a:t>Ramón</a:t>
            </a:r>
            <a:r>
              <a:rPr lang="pt-PT" dirty="0" smtClean="0"/>
              <a:t> Soriano, </a:t>
            </a:r>
            <a:r>
              <a:rPr lang="pt-PT" i="1" dirty="0" err="1" smtClean="0"/>
              <a:t>Sociología</a:t>
            </a:r>
            <a:r>
              <a:rPr lang="pt-PT" i="1" dirty="0" smtClean="0"/>
              <a:t> </a:t>
            </a:r>
            <a:r>
              <a:rPr lang="pt-PT" i="1" dirty="0" err="1" smtClean="0"/>
              <a:t>del</a:t>
            </a:r>
            <a:r>
              <a:rPr lang="pt-PT" i="1" dirty="0" smtClean="0"/>
              <a:t> </a:t>
            </a:r>
            <a:r>
              <a:rPr lang="pt-PT" i="1" dirty="0" err="1" smtClean="0"/>
              <a:t>Derecho</a:t>
            </a:r>
            <a:r>
              <a:rPr lang="pt-PT" dirty="0" smtClean="0"/>
              <a:t>, Barcelona, 2011.</a:t>
            </a:r>
          </a:p>
          <a:p>
            <a:r>
              <a:rPr lang="pt-PT" dirty="0" smtClean="0"/>
              <a:t>Renato </a:t>
            </a:r>
            <a:r>
              <a:rPr lang="pt-PT" dirty="0" err="1" smtClean="0"/>
              <a:t>Treves</a:t>
            </a:r>
            <a:r>
              <a:rPr lang="pt-PT" dirty="0" smtClean="0"/>
              <a:t>, </a:t>
            </a:r>
            <a:r>
              <a:rPr lang="pt-PT" i="1" dirty="0" smtClean="0"/>
              <a:t>Sociologia do Direito</a:t>
            </a:r>
            <a:r>
              <a:rPr lang="pt-PT" dirty="0" smtClean="0"/>
              <a:t>, S. Paulo, 2004. </a:t>
            </a:r>
            <a:endParaRPr lang="pt-PT" dirty="0" smtClean="0"/>
          </a:p>
          <a:p>
            <a:r>
              <a:rPr lang="en-US" dirty="0" smtClean="0"/>
              <a:t>Guy </a:t>
            </a:r>
            <a:r>
              <a:rPr lang="en-US" dirty="0" err="1" smtClean="0"/>
              <a:t>Rocher</a:t>
            </a:r>
            <a:r>
              <a:rPr lang="en-US" dirty="0" smtClean="0"/>
              <a:t>, “Le </a:t>
            </a:r>
            <a:r>
              <a:rPr lang="en-US" dirty="0" err="1" smtClean="0"/>
              <a:t>droit</a:t>
            </a:r>
            <a:r>
              <a:rPr lang="en-US" dirty="0" smtClean="0"/>
              <a:t> et la </a:t>
            </a:r>
            <a:r>
              <a:rPr lang="en-US" dirty="0" err="1" smtClean="0"/>
              <a:t>sociologie</a:t>
            </a:r>
            <a:r>
              <a:rPr lang="en-US" dirty="0" smtClean="0"/>
              <a:t> du </a:t>
            </a:r>
            <a:r>
              <a:rPr lang="en-US" dirty="0" err="1" smtClean="0"/>
              <a:t>droit</a:t>
            </a:r>
            <a:r>
              <a:rPr lang="en-US" dirty="0" smtClean="0"/>
              <a:t> chez </a:t>
            </a:r>
            <a:r>
              <a:rPr lang="en-US" dirty="0" err="1" smtClean="0"/>
              <a:t>Talcott</a:t>
            </a:r>
            <a:r>
              <a:rPr lang="en-US" dirty="0" smtClean="0"/>
              <a:t> Parsons” in </a:t>
            </a:r>
            <a:r>
              <a:rPr lang="en-US" i="1" dirty="0" err="1" smtClean="0"/>
              <a:t>Sociologie</a:t>
            </a:r>
            <a:r>
              <a:rPr lang="en-US" i="1" dirty="0" smtClean="0"/>
              <a:t> et </a:t>
            </a:r>
            <a:r>
              <a:rPr lang="en-US" i="1" dirty="0" err="1" smtClean="0"/>
              <a:t>societiés</a:t>
            </a:r>
            <a:r>
              <a:rPr lang="en-US" dirty="0" smtClean="0"/>
              <a:t>, Volume 21, N.º 1, </a:t>
            </a:r>
            <a:r>
              <a:rPr lang="en-US" dirty="0" err="1" smtClean="0"/>
              <a:t>Abril</a:t>
            </a:r>
            <a:r>
              <a:rPr lang="en-US" dirty="0" smtClean="0"/>
              <a:t> 1989, pp.143-163</a:t>
            </a:r>
            <a:r>
              <a:rPr lang="en-US" dirty="0" smtClean="0"/>
              <a:t>.</a:t>
            </a:r>
            <a:endParaRPr lang="pt-PT" dirty="0" smtClean="0"/>
          </a:p>
          <a:p>
            <a:r>
              <a:rPr lang="pt-PT" dirty="0" err="1" smtClean="0"/>
              <a:t>A.Kaufmann</a:t>
            </a:r>
            <a:r>
              <a:rPr lang="pt-PT" dirty="0" smtClean="0"/>
              <a:t> e W. </a:t>
            </a:r>
            <a:r>
              <a:rPr lang="pt-PT" dirty="0" err="1" smtClean="0"/>
              <a:t>Hassemer</a:t>
            </a:r>
            <a:r>
              <a:rPr lang="pt-PT" dirty="0" smtClean="0"/>
              <a:t> (</a:t>
            </a:r>
            <a:r>
              <a:rPr lang="pt-PT" dirty="0" err="1" smtClean="0"/>
              <a:t>org</a:t>
            </a:r>
            <a:r>
              <a:rPr lang="pt-PT" dirty="0" smtClean="0"/>
              <a:t>.), </a:t>
            </a:r>
            <a:r>
              <a:rPr lang="pt-PT" i="1" dirty="0" smtClean="0"/>
              <a:t>Introdução à Filosofia do Direito e à Teoria do Direito contemporâneas</a:t>
            </a:r>
            <a:r>
              <a:rPr lang="pt-PT" dirty="0" smtClean="0"/>
              <a:t>, Lisboa, 2009.</a:t>
            </a:r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b="1" dirty="0" err="1" smtClean="0"/>
              <a:t>Talcott</a:t>
            </a:r>
            <a:r>
              <a:rPr lang="pt-PT" sz="3600" b="1" dirty="0" smtClean="0"/>
              <a:t> </a:t>
            </a:r>
            <a:r>
              <a:rPr lang="pt-PT" sz="3600" b="1" dirty="0" err="1" smtClean="0"/>
              <a:t>Parsons</a:t>
            </a:r>
            <a:endParaRPr lang="pt-PT" dirty="0"/>
          </a:p>
        </p:txBody>
      </p:sp>
      <p:pic>
        <p:nvPicPr>
          <p:cNvPr id="4" name="Marcador de Posição de Conteúdo 3" descr="parson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191669" y="1774825"/>
            <a:ext cx="2724150" cy="40767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b="1" dirty="0" err="1" smtClean="0"/>
              <a:t>Talcott</a:t>
            </a:r>
            <a:r>
              <a:rPr lang="pt-PT" sz="3600" b="1" dirty="0" smtClean="0"/>
              <a:t> </a:t>
            </a:r>
            <a:r>
              <a:rPr lang="pt-PT" sz="3600" b="1" dirty="0" err="1" smtClean="0"/>
              <a:t>Parsons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PT" b="1" dirty="0" smtClean="0"/>
              <a:t>	Obra:</a:t>
            </a:r>
            <a:endParaRPr lang="pt-PT" dirty="0" smtClean="0"/>
          </a:p>
          <a:p>
            <a:r>
              <a:rPr lang="pt-PT" dirty="0" smtClean="0"/>
              <a:t>“A estrutura da </a:t>
            </a:r>
            <a:r>
              <a:rPr lang="pt-PT" dirty="0" err="1" smtClean="0"/>
              <a:t>acção</a:t>
            </a:r>
            <a:r>
              <a:rPr lang="pt-PT" dirty="0" smtClean="0"/>
              <a:t> social” (1937)</a:t>
            </a:r>
          </a:p>
          <a:p>
            <a:r>
              <a:rPr lang="pt-PT" dirty="0" smtClean="0"/>
              <a:t>“Ensaios de teoria sociológica” (1949)</a:t>
            </a:r>
          </a:p>
          <a:p>
            <a:r>
              <a:rPr lang="pt-PT" dirty="0" smtClean="0"/>
              <a:t>“O sistema social” (1951)</a:t>
            </a:r>
          </a:p>
          <a:p>
            <a:r>
              <a:rPr lang="pt-PT" dirty="0" smtClean="0"/>
              <a:t>“Para uma teoria geral da </a:t>
            </a:r>
            <a:r>
              <a:rPr lang="pt-PT" dirty="0" err="1" smtClean="0"/>
              <a:t>acção</a:t>
            </a:r>
            <a:r>
              <a:rPr lang="pt-PT" dirty="0" smtClean="0"/>
              <a:t>” (1951) (em colaboração com E. A. </a:t>
            </a:r>
            <a:r>
              <a:rPr lang="pt-PT" dirty="0" err="1" smtClean="0"/>
              <a:t>Shils</a:t>
            </a:r>
            <a:r>
              <a:rPr lang="pt-PT" dirty="0" smtClean="0"/>
              <a:t>)</a:t>
            </a:r>
          </a:p>
          <a:p>
            <a:r>
              <a:rPr lang="pt-PT" dirty="0" smtClean="0"/>
              <a:t>“A lei e o controlo social” (1962)</a:t>
            </a:r>
          </a:p>
          <a:p>
            <a:r>
              <a:rPr lang="pt-PT" dirty="0" smtClean="0"/>
              <a:t>“Economia e sociedade” (1964)</a:t>
            </a:r>
          </a:p>
          <a:p>
            <a:r>
              <a:rPr lang="pt-PT" dirty="0" smtClean="0"/>
              <a:t>“Teoria sociológica e sociedade moderna” (1967)</a:t>
            </a:r>
          </a:p>
          <a:p>
            <a:r>
              <a:rPr lang="pt-PT" dirty="0" smtClean="0"/>
              <a:t>“Política e estrutura social” (1969)</a:t>
            </a:r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200" b="1" dirty="0" err="1" smtClean="0"/>
              <a:t>Talcott</a:t>
            </a:r>
            <a:r>
              <a:rPr lang="pt-PT" sz="3200" b="1" dirty="0" smtClean="0"/>
              <a:t> </a:t>
            </a:r>
            <a:r>
              <a:rPr lang="pt-PT" sz="3200" b="1" dirty="0" err="1" smtClean="0"/>
              <a:t>Parsons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42312"/>
          </a:xfrm>
        </p:spPr>
        <p:txBody>
          <a:bodyPr>
            <a:noAutofit/>
          </a:bodyPr>
          <a:lstStyle/>
          <a:p>
            <a:pPr marL="457200" lvl="0" indent="-457200" algn="just">
              <a:buNone/>
            </a:pPr>
            <a:r>
              <a:rPr lang="pt-PT" sz="2000" dirty="0" smtClean="0"/>
              <a:t>1. </a:t>
            </a:r>
            <a:r>
              <a:rPr lang="pt-PT" sz="2000" dirty="0" smtClean="0"/>
              <a:t>Estrutural-funcionalismo</a:t>
            </a:r>
            <a:r>
              <a:rPr lang="pt-PT" sz="2000" dirty="0" smtClean="0"/>
              <a:t>. Oposição da «nova sociologia» ou «sociologia radical» (</a:t>
            </a:r>
            <a:r>
              <a:rPr lang="pt-PT" sz="2000" dirty="0" err="1" smtClean="0"/>
              <a:t>Union</a:t>
            </a:r>
            <a:r>
              <a:rPr lang="pt-PT" sz="2000" dirty="0" smtClean="0"/>
              <a:t> </a:t>
            </a:r>
            <a:r>
              <a:rPr lang="pt-PT" sz="2000" dirty="0" err="1" smtClean="0"/>
              <a:t>of</a:t>
            </a:r>
            <a:r>
              <a:rPr lang="pt-PT" sz="2000" dirty="0" smtClean="0"/>
              <a:t> Radical </a:t>
            </a:r>
            <a:r>
              <a:rPr lang="pt-PT" sz="2000" dirty="0" err="1" smtClean="0"/>
              <a:t>Sociologists</a:t>
            </a:r>
            <a:r>
              <a:rPr lang="pt-PT" sz="2000" dirty="0" smtClean="0"/>
              <a:t> versus </a:t>
            </a:r>
            <a:r>
              <a:rPr lang="pt-PT" sz="2000" dirty="0" err="1" smtClean="0"/>
              <a:t>American</a:t>
            </a:r>
            <a:r>
              <a:rPr lang="pt-PT" sz="2000" dirty="0" smtClean="0"/>
              <a:t> </a:t>
            </a:r>
            <a:r>
              <a:rPr lang="pt-PT" sz="2000" dirty="0" err="1" smtClean="0"/>
              <a:t>Sociological</a:t>
            </a:r>
            <a:r>
              <a:rPr lang="pt-PT" sz="2000" dirty="0" smtClean="0"/>
              <a:t> </a:t>
            </a:r>
            <a:r>
              <a:rPr lang="pt-PT" sz="2000" dirty="0" err="1" smtClean="0"/>
              <a:t>Association</a:t>
            </a:r>
            <a:r>
              <a:rPr lang="pt-PT" sz="2000" dirty="0" smtClean="0"/>
              <a:t>) e da sociologia crítica ou sociologia do </a:t>
            </a:r>
            <a:r>
              <a:rPr lang="pt-PT" sz="2000" dirty="0" smtClean="0"/>
              <a:t>conflito</a:t>
            </a:r>
          </a:p>
          <a:p>
            <a:pPr lvl="0" algn="just">
              <a:buNone/>
            </a:pPr>
            <a:r>
              <a:rPr lang="pt-PT" sz="2000" dirty="0" smtClean="0"/>
              <a:t>2</a:t>
            </a:r>
            <a:r>
              <a:rPr lang="pt-PT" sz="2000" dirty="0" smtClean="0"/>
              <a:t>. </a:t>
            </a:r>
            <a:r>
              <a:rPr lang="pt-PT" sz="2000" dirty="0" err="1" smtClean="0"/>
              <a:t>Acção</a:t>
            </a:r>
            <a:r>
              <a:rPr lang="pt-PT" sz="2000" dirty="0" smtClean="0"/>
              <a:t> social e </a:t>
            </a:r>
            <a:r>
              <a:rPr lang="pt-PT" sz="2000" dirty="0" err="1" smtClean="0"/>
              <a:t>actor</a:t>
            </a:r>
            <a:r>
              <a:rPr lang="pt-PT" sz="2000" dirty="0" smtClean="0"/>
              <a:t>. Estatuto, papel e instituição</a:t>
            </a:r>
            <a:r>
              <a:rPr lang="pt-PT" sz="2000" dirty="0" smtClean="0"/>
              <a:t>.</a:t>
            </a:r>
          </a:p>
          <a:p>
            <a:pPr lvl="0" algn="just">
              <a:buNone/>
            </a:pPr>
            <a:r>
              <a:rPr lang="pt-PT" sz="2000" dirty="0" smtClean="0"/>
              <a:t>3. Sistema geral da </a:t>
            </a:r>
            <a:r>
              <a:rPr lang="pt-PT" sz="2000" dirty="0" err="1" smtClean="0"/>
              <a:t>acção</a:t>
            </a:r>
            <a:r>
              <a:rPr lang="pt-PT" sz="2000" dirty="0" smtClean="0"/>
              <a:t> e subsistemas (sistema biológico; sistema psíquico; sistema social; sistema cultural).</a:t>
            </a:r>
          </a:p>
          <a:p>
            <a:pPr lvl="0" algn="just">
              <a:buNone/>
            </a:pPr>
            <a:r>
              <a:rPr lang="pt-PT" sz="2000" dirty="0" smtClean="0"/>
              <a:t>4</a:t>
            </a:r>
            <a:r>
              <a:rPr lang="pt-PT" sz="2000" dirty="0" smtClean="0"/>
              <a:t>. Sistema social: estrutura e função.</a:t>
            </a:r>
          </a:p>
          <a:p>
            <a:pPr lvl="0" algn="just">
              <a:buNone/>
            </a:pPr>
            <a:r>
              <a:rPr lang="pt-PT" sz="2000" dirty="0" smtClean="0"/>
              <a:t>5</a:t>
            </a:r>
            <a:r>
              <a:rPr lang="pt-PT" sz="2000" dirty="0" smtClean="0"/>
              <a:t>. Funções do sistema social - o modelo AGIL</a:t>
            </a:r>
            <a:r>
              <a:rPr lang="pt-PT" sz="2000" dirty="0" smtClean="0"/>
              <a:t>.</a:t>
            </a:r>
            <a:endParaRPr lang="pt-PT" sz="2000" dirty="0" smtClean="0"/>
          </a:p>
          <a:p>
            <a:pPr lvl="4" algn="just"/>
            <a:r>
              <a:rPr lang="en-US" sz="2000" dirty="0" smtClean="0">
                <a:solidFill>
                  <a:schemeClr val="tx2"/>
                </a:solidFill>
              </a:rPr>
              <a:t>A (Adaptation) </a:t>
            </a:r>
            <a:endParaRPr lang="pt-PT" sz="2000" dirty="0" smtClean="0">
              <a:solidFill>
                <a:schemeClr val="tx2"/>
              </a:solidFill>
            </a:endParaRPr>
          </a:p>
          <a:p>
            <a:pPr lvl="4" algn="just"/>
            <a:r>
              <a:rPr lang="en-US" sz="2000" dirty="0" smtClean="0">
                <a:solidFill>
                  <a:schemeClr val="tx2"/>
                </a:solidFill>
              </a:rPr>
              <a:t>G (Goal Attainment) </a:t>
            </a:r>
            <a:endParaRPr lang="pt-PT" sz="2000" dirty="0" smtClean="0">
              <a:solidFill>
                <a:schemeClr val="tx2"/>
              </a:solidFill>
            </a:endParaRPr>
          </a:p>
          <a:p>
            <a:pPr lvl="4" algn="just"/>
            <a:r>
              <a:rPr lang="en-US" sz="2000" dirty="0" smtClean="0">
                <a:solidFill>
                  <a:schemeClr val="tx2"/>
                </a:solidFill>
              </a:rPr>
              <a:t>I (Integration)</a:t>
            </a:r>
            <a:endParaRPr lang="pt-PT" sz="2000" dirty="0" smtClean="0">
              <a:solidFill>
                <a:schemeClr val="tx2"/>
              </a:solidFill>
            </a:endParaRPr>
          </a:p>
          <a:p>
            <a:pPr lvl="4" algn="just"/>
            <a:r>
              <a:rPr lang="en-US" sz="2000" dirty="0" smtClean="0">
                <a:solidFill>
                  <a:schemeClr val="tx2"/>
                </a:solidFill>
              </a:rPr>
              <a:t>L (Latency </a:t>
            </a:r>
            <a:r>
              <a:rPr lang="en-US" sz="2000" dirty="0" err="1" smtClean="0">
                <a:solidFill>
                  <a:schemeClr val="tx2"/>
                </a:solidFill>
              </a:rPr>
              <a:t>ou</a:t>
            </a:r>
            <a:r>
              <a:rPr lang="en-US" sz="2000" dirty="0" smtClean="0">
                <a:solidFill>
                  <a:schemeClr val="tx2"/>
                </a:solidFill>
              </a:rPr>
              <a:t> Pattern Maintenance) </a:t>
            </a:r>
            <a:endParaRPr lang="pt-PT" sz="2000" dirty="0" smtClean="0">
              <a:solidFill>
                <a:schemeClr val="tx2"/>
              </a:solidFill>
            </a:endParaRPr>
          </a:p>
          <a:p>
            <a:pPr lvl="0" algn="just">
              <a:buNone/>
            </a:pPr>
            <a:endParaRPr lang="pt-PT" sz="2000" dirty="0" smtClean="0"/>
          </a:p>
          <a:p>
            <a:pPr lvl="0" algn="just">
              <a:buNone/>
            </a:pPr>
            <a:endParaRPr lang="pt-PT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b="1" dirty="0" err="1" smtClean="0"/>
              <a:t>Talcott</a:t>
            </a:r>
            <a:r>
              <a:rPr lang="pt-PT" sz="3600" b="1" dirty="0" smtClean="0"/>
              <a:t> </a:t>
            </a:r>
            <a:r>
              <a:rPr lang="pt-PT" sz="3600" b="1" dirty="0" err="1" smtClean="0"/>
              <a:t>Parsons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t-PT" dirty="0" smtClean="0"/>
          </a:p>
          <a:p>
            <a:pPr lvl="0">
              <a:buNone/>
            </a:pPr>
            <a:r>
              <a:rPr lang="pt-PT" sz="2800" dirty="0" smtClean="0"/>
              <a:t>6. </a:t>
            </a:r>
            <a:r>
              <a:rPr lang="pt-PT" sz="2800" i="1" dirty="0" err="1" smtClean="0"/>
              <a:t>Law</a:t>
            </a:r>
            <a:r>
              <a:rPr lang="pt-PT" sz="2800" i="1" dirty="0" smtClean="0"/>
              <a:t> as </a:t>
            </a:r>
            <a:r>
              <a:rPr lang="pt-PT" sz="2800" i="1" dirty="0" err="1" smtClean="0"/>
              <a:t>an</a:t>
            </a:r>
            <a:r>
              <a:rPr lang="pt-PT" sz="2800" i="1" dirty="0" smtClean="0"/>
              <a:t> </a:t>
            </a:r>
            <a:r>
              <a:rPr lang="pt-PT" sz="2800" i="1" dirty="0" err="1" smtClean="0"/>
              <a:t>intellectual</a:t>
            </a:r>
            <a:r>
              <a:rPr lang="pt-PT" sz="2800" i="1" dirty="0" smtClean="0"/>
              <a:t> </a:t>
            </a:r>
            <a:r>
              <a:rPr lang="pt-PT" sz="2800" i="1" dirty="0" err="1" smtClean="0"/>
              <a:t>stepchild</a:t>
            </a:r>
            <a:r>
              <a:rPr lang="pt-PT" sz="2800" i="1" dirty="0" smtClean="0"/>
              <a:t>. </a:t>
            </a:r>
          </a:p>
          <a:p>
            <a:pPr lvl="0">
              <a:buNone/>
            </a:pPr>
            <a:r>
              <a:rPr lang="pt-PT" sz="2800" i="1" dirty="0" smtClean="0"/>
              <a:t>7. </a:t>
            </a:r>
            <a:r>
              <a:rPr lang="pt-PT" sz="2800" dirty="0" smtClean="0"/>
              <a:t>Pluralismo e “tensões”. O </a:t>
            </a:r>
            <a:r>
              <a:rPr lang="pt-PT" sz="2800" dirty="0" smtClean="0"/>
              <a:t>direito como instrumento de integração e de controlo social</a:t>
            </a:r>
            <a:r>
              <a:rPr lang="pt-PT" sz="2800" dirty="0" smtClean="0"/>
              <a:t>. </a:t>
            </a:r>
          </a:p>
          <a:p>
            <a:pPr lvl="0">
              <a:buNone/>
            </a:pPr>
            <a:r>
              <a:rPr lang="pt-PT" sz="2800" dirty="0" smtClean="0"/>
              <a:t>8. As profissões jurídicas.</a:t>
            </a:r>
            <a:endParaRPr lang="pt-PT" sz="2800" dirty="0" smtClean="0"/>
          </a:p>
          <a:p>
            <a:pPr lvl="0">
              <a:buNone/>
            </a:pPr>
            <a:r>
              <a:rPr lang="pt-PT" sz="2800" dirty="0" smtClean="0"/>
              <a:t>9. </a:t>
            </a:r>
            <a:r>
              <a:rPr lang="pt-PT" sz="2800" dirty="0" smtClean="0"/>
              <a:t>Apreciação crítica.</a:t>
            </a:r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Personalizado 24">
      <a:dk1>
        <a:srgbClr val="233C73"/>
      </a:dk1>
      <a:lt1>
        <a:srgbClr val="EBE3C1"/>
      </a:lt1>
      <a:dk2>
        <a:srgbClr val="233C73"/>
      </a:dk2>
      <a:lt2>
        <a:srgbClr val="EBE3C1"/>
      </a:lt2>
      <a:accent1>
        <a:srgbClr val="243C75"/>
      </a:accent1>
      <a:accent2>
        <a:srgbClr val="496FC6"/>
      </a:accent2>
      <a:accent3>
        <a:srgbClr val="E0D4A0"/>
      </a:accent3>
      <a:accent4>
        <a:srgbClr val="8D1BFF"/>
      </a:accent4>
      <a:accent5>
        <a:srgbClr val="533DA9"/>
      </a:accent5>
      <a:accent6>
        <a:srgbClr val="300061"/>
      </a:accent6>
      <a:hlink>
        <a:srgbClr val="410082"/>
      </a:hlink>
      <a:folHlink>
        <a:srgbClr val="496FC6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</TotalTime>
  <Words>159</Words>
  <Application>Microsoft Office PowerPoint</Application>
  <PresentationFormat>Apresentação no Ecrã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7" baseType="lpstr">
      <vt:lpstr>Cívico</vt:lpstr>
      <vt:lpstr>Talcott Parsons</vt:lpstr>
      <vt:lpstr>Talcott Parsons</vt:lpstr>
      <vt:lpstr>Talcott Parsons</vt:lpstr>
      <vt:lpstr>Talcott Parsons</vt:lpstr>
      <vt:lpstr>Talcott Parsons</vt:lpstr>
      <vt:lpstr>Talcott Parsons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Talcott Parsons</dc:title>
  <dc:creator>Silvia Alves</dc:creator>
  <cp:lastModifiedBy>Silvia Alves</cp:lastModifiedBy>
  <cp:revision>3</cp:revision>
  <dcterms:created xsi:type="dcterms:W3CDTF">2012-04-16T19:25:11Z</dcterms:created>
  <dcterms:modified xsi:type="dcterms:W3CDTF">2014-04-01T13:16:24Z</dcterms:modified>
</cp:coreProperties>
</file>