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5" name="Conexão rect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7D892F-0867-46C6-9520-4AEE495F91C0}" type="datetimeFigureOut">
              <a:rPr lang="pt-PT" smtClean="0"/>
              <a:pPr/>
              <a:t>16-04-2013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E2107-6245-4046-A6AB-1957DA2361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Conexão rect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xão rect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GEORGES GURVITCH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PT" sz="2800" b="1" dirty="0" smtClean="0">
                <a:solidFill>
                  <a:schemeClr val="tx1"/>
                </a:solidFill>
              </a:rPr>
              <a:t>(1894-1965)</a:t>
            </a:r>
            <a:r>
              <a:rPr lang="pt-PT" sz="2800" dirty="0" smtClean="0">
                <a:solidFill>
                  <a:schemeClr val="tx1"/>
                </a:solidFill>
              </a:rPr>
              <a:t/>
            </a:r>
            <a:br>
              <a:rPr lang="pt-PT" sz="2800" dirty="0" smtClean="0">
                <a:solidFill>
                  <a:schemeClr val="tx1"/>
                </a:solidFill>
              </a:rPr>
            </a:br>
            <a:endParaRPr lang="pt-PT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GEORGES GURVITCH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dirty="0" smtClean="0">
              <a:latin typeface="+mj-lt"/>
            </a:endParaRPr>
          </a:p>
          <a:p>
            <a:pPr>
              <a:buNone/>
            </a:pPr>
            <a:r>
              <a:rPr lang="pt-PT" b="1" dirty="0" smtClean="0">
                <a:latin typeface="+mj-lt"/>
              </a:rPr>
              <a:t>	Bibliografia: </a:t>
            </a:r>
            <a:endParaRPr lang="pt-PT" dirty="0" smtClean="0">
              <a:latin typeface="+mj-lt"/>
            </a:endParaRPr>
          </a:p>
          <a:p>
            <a:r>
              <a:rPr lang="pt-PT" dirty="0" smtClean="0">
                <a:latin typeface="+mj-lt"/>
              </a:rPr>
              <a:t>Jean </a:t>
            </a:r>
            <a:r>
              <a:rPr lang="pt-PT" dirty="0" err="1" smtClean="0">
                <a:latin typeface="+mj-lt"/>
              </a:rPr>
              <a:t>Carbonnier</a:t>
            </a:r>
            <a:r>
              <a:rPr lang="pt-PT" dirty="0" smtClean="0">
                <a:latin typeface="+mj-lt"/>
              </a:rPr>
              <a:t>, </a:t>
            </a:r>
            <a:r>
              <a:rPr lang="pt-PT" i="1" dirty="0" smtClean="0">
                <a:latin typeface="+mj-lt"/>
              </a:rPr>
              <a:t>Sociologia Jurídica</a:t>
            </a:r>
            <a:r>
              <a:rPr lang="pt-PT" dirty="0" smtClean="0">
                <a:latin typeface="+mj-lt"/>
              </a:rPr>
              <a:t>, Coimbra, 1979.</a:t>
            </a:r>
          </a:p>
          <a:p>
            <a:r>
              <a:rPr lang="pt-PT" dirty="0" err="1" smtClean="0">
                <a:latin typeface="+mj-lt"/>
              </a:rPr>
              <a:t>Ramón</a:t>
            </a:r>
            <a:r>
              <a:rPr lang="pt-PT" dirty="0" smtClean="0">
                <a:latin typeface="+mj-lt"/>
              </a:rPr>
              <a:t> Soriano, </a:t>
            </a:r>
            <a:r>
              <a:rPr lang="pt-PT" i="1" dirty="0" err="1" smtClean="0">
                <a:latin typeface="+mj-lt"/>
              </a:rPr>
              <a:t>Sociología</a:t>
            </a:r>
            <a:r>
              <a:rPr lang="pt-PT" i="1" dirty="0" smtClean="0">
                <a:latin typeface="+mj-lt"/>
              </a:rPr>
              <a:t> </a:t>
            </a:r>
            <a:r>
              <a:rPr lang="pt-PT" i="1" dirty="0" err="1" smtClean="0">
                <a:latin typeface="+mj-lt"/>
              </a:rPr>
              <a:t>del</a:t>
            </a:r>
            <a:r>
              <a:rPr lang="pt-PT" i="1" dirty="0" smtClean="0">
                <a:latin typeface="+mj-lt"/>
              </a:rPr>
              <a:t> </a:t>
            </a:r>
            <a:r>
              <a:rPr lang="pt-PT" i="1" dirty="0" err="1" smtClean="0">
                <a:latin typeface="+mj-lt"/>
              </a:rPr>
              <a:t>Derecho</a:t>
            </a:r>
            <a:r>
              <a:rPr lang="pt-PT" dirty="0" smtClean="0">
                <a:latin typeface="+mj-lt"/>
              </a:rPr>
              <a:t>, Barcelona, 2011.</a:t>
            </a:r>
          </a:p>
          <a:p>
            <a:r>
              <a:rPr lang="pt-PT" dirty="0" smtClean="0">
                <a:latin typeface="+mj-lt"/>
              </a:rPr>
              <a:t>Renato </a:t>
            </a:r>
            <a:r>
              <a:rPr lang="pt-PT" dirty="0" err="1" smtClean="0">
                <a:latin typeface="+mj-lt"/>
              </a:rPr>
              <a:t>Treves</a:t>
            </a:r>
            <a:r>
              <a:rPr lang="pt-PT" dirty="0" smtClean="0">
                <a:latin typeface="+mj-lt"/>
              </a:rPr>
              <a:t>, </a:t>
            </a:r>
            <a:r>
              <a:rPr lang="pt-PT" i="1" dirty="0" smtClean="0">
                <a:latin typeface="+mj-lt"/>
              </a:rPr>
              <a:t>Sociologia do Direito</a:t>
            </a:r>
            <a:r>
              <a:rPr lang="pt-PT" dirty="0" smtClean="0">
                <a:latin typeface="+mj-lt"/>
              </a:rPr>
              <a:t>, S. Paulo, 2004. </a:t>
            </a:r>
            <a:endParaRPr lang="pt-PT" dirty="0" smtClean="0">
              <a:latin typeface="+mj-lt"/>
            </a:endParaRPr>
          </a:p>
          <a:p>
            <a:r>
              <a:rPr lang="pt-PT" dirty="0" smtClean="0">
                <a:latin typeface="+mj-lt"/>
              </a:rPr>
              <a:t>Jean-</a:t>
            </a:r>
            <a:r>
              <a:rPr lang="pt-PT" dirty="0" err="1" smtClean="0">
                <a:latin typeface="+mj-lt"/>
              </a:rPr>
              <a:t>Cassien</a:t>
            </a:r>
            <a:r>
              <a:rPr lang="pt-PT" dirty="0" smtClean="0">
                <a:latin typeface="+mj-lt"/>
              </a:rPr>
              <a:t> </a:t>
            </a:r>
            <a:r>
              <a:rPr lang="pt-PT" dirty="0" err="1" smtClean="0">
                <a:latin typeface="+mj-lt"/>
              </a:rPr>
              <a:t>Billier</a:t>
            </a:r>
            <a:r>
              <a:rPr lang="pt-PT" dirty="0" smtClean="0">
                <a:latin typeface="+mj-lt"/>
              </a:rPr>
              <a:t> e </a:t>
            </a:r>
            <a:r>
              <a:rPr lang="pt-PT" dirty="0" err="1" smtClean="0">
                <a:latin typeface="+mj-lt"/>
              </a:rPr>
              <a:t>Aglaé</a:t>
            </a:r>
            <a:r>
              <a:rPr lang="pt-PT" dirty="0" smtClean="0">
                <a:latin typeface="+mj-lt"/>
              </a:rPr>
              <a:t> </a:t>
            </a:r>
            <a:r>
              <a:rPr lang="pt-PT" dirty="0" err="1" smtClean="0">
                <a:latin typeface="+mj-lt"/>
              </a:rPr>
              <a:t>Maryioli</a:t>
            </a:r>
            <a:r>
              <a:rPr lang="pt-PT" dirty="0" smtClean="0">
                <a:latin typeface="+mj-lt"/>
              </a:rPr>
              <a:t>, </a:t>
            </a:r>
            <a:r>
              <a:rPr lang="pt-PT" i="1" dirty="0" smtClean="0">
                <a:latin typeface="+mj-lt"/>
              </a:rPr>
              <a:t>História da Filosofia do Direito</a:t>
            </a:r>
            <a:r>
              <a:rPr lang="pt-PT" dirty="0" smtClean="0">
                <a:latin typeface="+mj-lt"/>
              </a:rPr>
              <a:t>, Lisboa, 2006.</a:t>
            </a:r>
            <a:endParaRPr lang="pt-PT" dirty="0" smtClean="0">
              <a:latin typeface="+mj-lt"/>
            </a:endParaRP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GEORGES GURVITCH</a:t>
            </a:r>
            <a:endParaRPr lang="pt-PT" dirty="0"/>
          </a:p>
        </p:txBody>
      </p:sp>
      <p:pic>
        <p:nvPicPr>
          <p:cNvPr id="5" name="Marcador de Posição de Conteúdo 4" descr="GURVITCH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412776"/>
            <a:ext cx="4536503" cy="48245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GEORGES GURVITCH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PT" sz="2800" b="1" dirty="0" smtClean="0">
                <a:latin typeface="+mj-lt"/>
              </a:rPr>
              <a:t>Obra:</a:t>
            </a:r>
            <a:endParaRPr lang="pt-PT" sz="2800" dirty="0" smtClean="0">
              <a:latin typeface="+mj-lt"/>
            </a:endParaRPr>
          </a:p>
          <a:p>
            <a:pPr algn="just"/>
            <a:r>
              <a:rPr lang="pt-PT" sz="2800" dirty="0" smtClean="0">
                <a:latin typeface="+mj-lt"/>
              </a:rPr>
              <a:t>“A ideia do direito social” (1932)</a:t>
            </a:r>
          </a:p>
          <a:p>
            <a:pPr algn="just"/>
            <a:r>
              <a:rPr lang="pt-PT" sz="2800" dirty="0" smtClean="0">
                <a:latin typeface="+mj-lt"/>
              </a:rPr>
              <a:t>“Moral Teórica e Ciência dos Costumes” (1937) </a:t>
            </a:r>
          </a:p>
          <a:p>
            <a:pPr algn="just"/>
            <a:r>
              <a:rPr lang="pt-PT" sz="2800" dirty="0" smtClean="0">
                <a:latin typeface="+mj-lt"/>
              </a:rPr>
              <a:t>“Ensaio de Sociologia” (1939)</a:t>
            </a:r>
          </a:p>
          <a:p>
            <a:pPr algn="just"/>
            <a:r>
              <a:rPr lang="pt-PT" sz="2800" dirty="0" smtClean="0">
                <a:latin typeface="+mj-lt"/>
              </a:rPr>
              <a:t> “Elementos de Sociologia Jurídica” (1940)</a:t>
            </a:r>
          </a:p>
          <a:p>
            <a:pPr algn="just"/>
            <a:r>
              <a:rPr lang="pt-PT" sz="2800" dirty="0" smtClean="0">
                <a:latin typeface="+mj-lt"/>
              </a:rPr>
              <a:t>“Sociologia do Direito” (1942)</a:t>
            </a:r>
          </a:p>
          <a:p>
            <a:pPr algn="just"/>
            <a:r>
              <a:rPr lang="pt-PT" sz="2800" dirty="0" smtClean="0">
                <a:latin typeface="+mj-lt"/>
              </a:rPr>
              <a:t>“A </a:t>
            </a:r>
            <a:r>
              <a:rPr lang="pt-PT" sz="2800" smtClean="0">
                <a:latin typeface="+mj-lt"/>
              </a:rPr>
              <a:t>Carta dos Direitos </a:t>
            </a:r>
            <a:r>
              <a:rPr lang="pt-PT" sz="2800" dirty="0" smtClean="0">
                <a:latin typeface="+mj-lt"/>
              </a:rPr>
              <a:t>Sociais” (1945)</a:t>
            </a:r>
          </a:p>
          <a:p>
            <a:pPr algn="just"/>
            <a:r>
              <a:rPr lang="pt-PT" sz="2800" dirty="0" smtClean="0">
                <a:latin typeface="+mj-lt"/>
              </a:rPr>
              <a:t>“A vocação </a:t>
            </a:r>
            <a:r>
              <a:rPr lang="pt-PT" sz="2800" dirty="0" err="1" smtClean="0">
                <a:latin typeface="+mj-lt"/>
              </a:rPr>
              <a:t>actual</a:t>
            </a:r>
            <a:r>
              <a:rPr lang="pt-PT" sz="2800" dirty="0" smtClean="0">
                <a:latin typeface="+mj-lt"/>
              </a:rPr>
              <a:t> da Sociologia” (1950)</a:t>
            </a:r>
          </a:p>
          <a:p>
            <a:pPr algn="just"/>
            <a:r>
              <a:rPr lang="pt-PT" sz="2800" dirty="0" smtClean="0">
                <a:latin typeface="+mj-lt"/>
              </a:rPr>
              <a:t> “Tratado de Sociologia” (1958-1960). 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GEORGES GURVITCH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PT" dirty="0" smtClean="0"/>
              <a:t> </a:t>
            </a:r>
          </a:p>
          <a:p>
            <a:pPr algn="just">
              <a:buNone/>
            </a:pPr>
            <a:r>
              <a:rPr lang="pt-PT" dirty="0" smtClean="0">
                <a:latin typeface="+mj-lt"/>
              </a:rPr>
              <a:t>1. Pluralismo jurídico. Pluralismo jurídico e democracia. Os sistemas jurídicos totalitários.</a:t>
            </a:r>
          </a:p>
          <a:p>
            <a:pPr algn="just">
              <a:buNone/>
            </a:pPr>
            <a:endParaRPr lang="pt-PT" dirty="0" smtClean="0">
              <a:latin typeface="+mj-lt"/>
            </a:endParaRPr>
          </a:p>
          <a:p>
            <a:pPr algn="just">
              <a:buNone/>
            </a:pPr>
            <a:r>
              <a:rPr lang="pt-PT" dirty="0" smtClean="0">
                <a:latin typeface="+mj-lt"/>
              </a:rPr>
              <a:t>	«O Estado não é outra coisa senão um pequeno lago profundo no imenso mar do direito que o circunda por todos os lados.» (</a:t>
            </a:r>
            <a:r>
              <a:rPr lang="pt-PT" dirty="0" err="1" smtClean="0">
                <a:latin typeface="+mj-lt"/>
              </a:rPr>
              <a:t>Gurvitch</a:t>
            </a:r>
            <a:r>
              <a:rPr lang="pt-PT" dirty="0" smtClean="0">
                <a:latin typeface="+mj-lt"/>
              </a:rPr>
              <a:t>)</a:t>
            </a:r>
          </a:p>
          <a:p>
            <a:pPr algn="just">
              <a:buNone/>
            </a:pPr>
            <a:endParaRPr lang="pt-PT" dirty="0" smtClean="0">
              <a:latin typeface="+mj-lt"/>
            </a:endParaRPr>
          </a:p>
          <a:p>
            <a:pPr lvl="0" algn="just">
              <a:buNone/>
            </a:pPr>
            <a:r>
              <a:rPr lang="pt-PT" dirty="0" smtClean="0">
                <a:latin typeface="+mj-lt"/>
              </a:rPr>
              <a:t>2. Teoria dos factos normativos.</a:t>
            </a:r>
          </a:p>
          <a:p>
            <a:pPr lvl="0" algn="just">
              <a:buNone/>
            </a:pPr>
            <a:r>
              <a:rPr lang="pt-PT" dirty="0" smtClean="0">
                <a:latin typeface="+mj-lt"/>
              </a:rPr>
              <a:t>3. Direito social </a:t>
            </a:r>
            <a:r>
              <a:rPr lang="pt-PT" i="1" dirty="0" smtClean="0">
                <a:latin typeface="+mj-lt"/>
              </a:rPr>
              <a:t>versus</a:t>
            </a:r>
            <a:r>
              <a:rPr lang="pt-PT" dirty="0" smtClean="0">
                <a:latin typeface="+mj-lt"/>
              </a:rPr>
              <a:t> direito individual. 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260</TotalTime>
  <Words>91</Words>
  <Application>Microsoft Office PowerPoint</Application>
  <PresentationFormat>Apresentação no Ecrã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Origem</vt:lpstr>
      <vt:lpstr>GEORGES GURVITCH</vt:lpstr>
      <vt:lpstr>GEORGES GURVITCH</vt:lpstr>
      <vt:lpstr>GEORGES GURVITCH</vt:lpstr>
      <vt:lpstr>GEORGES GURVITCH</vt:lpstr>
      <vt:lpstr>GEORGES GURVITCH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GEORGES GURVITCH</dc:title>
  <dc:creator>Silvia Alves</dc:creator>
  <cp:lastModifiedBy>Silvia Alves</cp:lastModifiedBy>
  <cp:revision>5</cp:revision>
  <dcterms:created xsi:type="dcterms:W3CDTF">2012-04-14T16:20:54Z</dcterms:created>
  <dcterms:modified xsi:type="dcterms:W3CDTF">2013-04-16T16:03:43Z</dcterms:modified>
</cp:coreProperties>
</file>