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8DB31-B0E7-41FD-AAF0-4572D5D77580}" type="datetimeFigureOut">
              <a:rPr lang="pt-PT" smtClean="0"/>
              <a:pPr/>
              <a:t>03-03-2013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09248E-B5F4-4049-A833-19C64DCBFF3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8DB31-B0E7-41FD-AAF0-4572D5D77580}" type="datetimeFigureOut">
              <a:rPr lang="pt-PT" smtClean="0"/>
              <a:pPr/>
              <a:t>03-03-2013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248E-B5F4-4049-A833-19C64DCBFF3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609248E-B5F4-4049-A833-19C64DCBFF3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8DB31-B0E7-41FD-AAF0-4572D5D77580}" type="datetimeFigureOut">
              <a:rPr lang="pt-PT" smtClean="0"/>
              <a:pPr/>
              <a:t>03-03-2013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8DB31-B0E7-41FD-AAF0-4572D5D77580}" type="datetimeFigureOut">
              <a:rPr lang="pt-PT" smtClean="0"/>
              <a:pPr/>
              <a:t>03-03-2013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609248E-B5F4-4049-A833-19C64DCBFF3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8DB31-B0E7-41FD-AAF0-4572D5D77580}" type="datetimeFigureOut">
              <a:rPr lang="pt-PT" smtClean="0"/>
              <a:pPr/>
              <a:t>03-03-2013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09248E-B5F4-4049-A833-19C64DCBFF3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CB8DB31-B0E7-41FD-AAF0-4572D5D77580}" type="datetimeFigureOut">
              <a:rPr lang="pt-PT" smtClean="0"/>
              <a:pPr/>
              <a:t>03-03-2013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248E-B5F4-4049-A833-19C64DCBFF3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Marcador de Posição de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2" name="Marcador de Posição de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8DB31-B0E7-41FD-AAF0-4572D5D77580}" type="datetimeFigureOut">
              <a:rPr lang="pt-PT" smtClean="0"/>
              <a:pPr/>
              <a:t>03-03-2013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PT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Marcador de Posição de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6" name="Marcador de Posição de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609248E-B5F4-4049-A833-19C64DCBFF3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8DB31-B0E7-41FD-AAF0-4572D5D77580}" type="datetimeFigureOut">
              <a:rPr lang="pt-PT" smtClean="0"/>
              <a:pPr/>
              <a:t>03-03-2013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609248E-B5F4-4049-A833-19C64DCBFF3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8DB31-B0E7-41FD-AAF0-4572D5D77580}" type="datetimeFigureOut">
              <a:rPr lang="pt-PT" smtClean="0"/>
              <a:pPr/>
              <a:t>03-03-2013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09248E-B5F4-4049-A833-19C64DCBFF3E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Marcador de Posição de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09248E-B5F4-4049-A833-19C64DCBFF3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1" name="Rec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8DB31-B0E7-41FD-AAF0-4572D5D77580}" type="datetimeFigureOut">
              <a:rPr lang="pt-PT" smtClean="0"/>
              <a:pPr/>
              <a:t>03-03-2013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xão rect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609248E-B5F4-4049-A833-19C64DCBFF3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22" name="Rec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CB8DB31-B0E7-41FD-AAF0-4572D5D77580}" type="datetimeFigureOut">
              <a:rPr lang="pt-PT" smtClean="0"/>
              <a:pPr/>
              <a:t>03-03-2013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CB8DB31-B0E7-41FD-AAF0-4572D5D77580}" type="datetimeFigureOut">
              <a:rPr lang="pt-PT" smtClean="0"/>
              <a:pPr/>
              <a:t>03-03-2013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609248E-B5F4-4049-A833-19C64DCBFF3E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PT" sz="2800" dirty="0" smtClean="0"/>
          </a:p>
          <a:p>
            <a:r>
              <a:rPr lang="pt-PT" sz="2800" dirty="0" smtClean="0"/>
              <a:t>INTRODUÇÃO (</a:t>
            </a:r>
            <a:r>
              <a:rPr lang="pt-PT" sz="2800" dirty="0" err="1" smtClean="0"/>
              <a:t>Cont</a:t>
            </a:r>
            <a:r>
              <a:rPr lang="pt-PT" sz="2800" dirty="0" smtClean="0"/>
              <a:t>.)</a:t>
            </a:r>
            <a:endParaRPr lang="pt-PT" sz="28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 </a:t>
            </a:r>
            <a:br>
              <a:rPr lang="pt-PT" dirty="0" smtClean="0"/>
            </a:br>
            <a:r>
              <a:rPr lang="pt-PT" b="1" dirty="0" smtClean="0"/>
              <a:t>SOCIOLOGIA DO DIREITO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SOCIOLOGIA DO DIREITO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t-PT" sz="2800" dirty="0" smtClean="0"/>
              <a:t>6. Método da Sociologia do Direito</a:t>
            </a:r>
          </a:p>
          <a:p>
            <a:pPr>
              <a:buNone/>
            </a:pPr>
            <a:r>
              <a:rPr lang="pt-PT" sz="2800" dirty="0" smtClean="0"/>
              <a:t>	6.1. Regra da objectividade. Materialidade e imparcialidade.</a:t>
            </a:r>
          </a:p>
          <a:p>
            <a:pPr>
              <a:buNone/>
            </a:pPr>
            <a:r>
              <a:rPr lang="pt-PT" sz="2800" dirty="0" smtClean="0"/>
              <a:t>	6.2. Método </a:t>
            </a:r>
            <a:r>
              <a:rPr lang="pt-PT" sz="2800" dirty="0" err="1" smtClean="0"/>
              <a:t>histórico-comparativo</a:t>
            </a:r>
            <a:endParaRPr lang="pt-PT" sz="2800" dirty="0" smtClean="0"/>
          </a:p>
          <a:p>
            <a:pPr>
              <a:buNone/>
            </a:pPr>
            <a:r>
              <a:rPr lang="pt-PT" sz="2800" dirty="0" smtClean="0"/>
              <a:t>	6.3. Investigação sobre documentos. Documentos jurídicos e não jurídicos. Análise qualitativa e análise </a:t>
            </a:r>
            <a:r>
              <a:rPr lang="pt-PT" sz="2800" dirty="0" err="1" smtClean="0"/>
              <a:t>quantitaviva</a:t>
            </a:r>
            <a:r>
              <a:rPr lang="pt-PT" sz="2800" dirty="0" smtClean="0"/>
              <a:t>.</a:t>
            </a:r>
          </a:p>
          <a:p>
            <a:pPr>
              <a:buNone/>
            </a:pPr>
            <a:r>
              <a:rPr lang="pt-PT" sz="2800" dirty="0" smtClean="0"/>
              <a:t>	6.4. Pesquisa dos factos</a:t>
            </a:r>
            <a:r>
              <a:rPr lang="pt-PT" sz="2800" i="1" dirty="0" smtClean="0"/>
              <a:t> - ir para o campo. </a:t>
            </a:r>
            <a:r>
              <a:rPr lang="pt-PT" sz="2800" dirty="0" smtClean="0"/>
              <a:t>Observação: inquérito; estatística; sondagem. Experimentação.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mtClean="0"/>
              <a:t>SOCIOLOGIA DO DIREITO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endParaRPr lang="pt-PT" sz="3200" dirty="0" smtClean="0"/>
          </a:p>
          <a:p>
            <a:pPr algn="just">
              <a:buNone/>
            </a:pPr>
            <a:r>
              <a:rPr lang="pt-PT" sz="3200" dirty="0" smtClean="0"/>
              <a:t>	Bibliografia: </a:t>
            </a:r>
            <a:r>
              <a:rPr lang="pt-PT" sz="3200" dirty="0" err="1" smtClean="0"/>
              <a:t>Jean</a:t>
            </a:r>
            <a:r>
              <a:rPr lang="pt-PT" sz="3200" dirty="0" smtClean="0"/>
              <a:t> </a:t>
            </a:r>
            <a:r>
              <a:rPr lang="pt-PT" sz="3200" dirty="0" err="1" smtClean="0"/>
              <a:t>Carbonnier</a:t>
            </a:r>
            <a:r>
              <a:rPr lang="pt-PT" sz="3200" dirty="0" smtClean="0"/>
              <a:t>, </a:t>
            </a:r>
            <a:r>
              <a:rPr lang="pt-PT" sz="3200" i="1" dirty="0" smtClean="0"/>
              <a:t>Sociologia do Direito</a:t>
            </a:r>
            <a:r>
              <a:rPr lang="pt-PT" sz="3200" dirty="0" smtClean="0"/>
              <a:t>, Coimbra, 1979; </a:t>
            </a:r>
            <a:r>
              <a:rPr lang="pt-PT" sz="3200" dirty="0" err="1" smtClean="0"/>
              <a:t>Ramón</a:t>
            </a:r>
            <a:r>
              <a:rPr lang="pt-PT" sz="3200" dirty="0" smtClean="0"/>
              <a:t> </a:t>
            </a:r>
            <a:r>
              <a:rPr lang="pt-PT" sz="3200" dirty="0" err="1" smtClean="0"/>
              <a:t>Soriano</a:t>
            </a:r>
            <a:r>
              <a:rPr lang="pt-PT" sz="3200" dirty="0" smtClean="0"/>
              <a:t>, </a:t>
            </a:r>
            <a:r>
              <a:rPr lang="pt-PT" sz="3200" i="1" dirty="0" err="1" smtClean="0"/>
              <a:t>Sociología</a:t>
            </a:r>
            <a:r>
              <a:rPr lang="pt-PT" sz="3200" i="1" dirty="0" smtClean="0"/>
              <a:t> </a:t>
            </a:r>
            <a:r>
              <a:rPr lang="pt-PT" sz="3200" i="1" dirty="0" err="1" smtClean="0"/>
              <a:t>del</a:t>
            </a:r>
            <a:r>
              <a:rPr lang="pt-PT" sz="3200" i="1" dirty="0" smtClean="0"/>
              <a:t> </a:t>
            </a:r>
            <a:r>
              <a:rPr lang="pt-PT" sz="3200" i="1" dirty="0" err="1" smtClean="0"/>
              <a:t>Derecho</a:t>
            </a:r>
            <a:r>
              <a:rPr lang="pt-PT" sz="3200" dirty="0" smtClean="0"/>
              <a:t>, Barcelona, 2011; Renato </a:t>
            </a:r>
            <a:r>
              <a:rPr lang="pt-PT" sz="3200" dirty="0" err="1" smtClean="0"/>
              <a:t>Treves</a:t>
            </a:r>
            <a:r>
              <a:rPr lang="pt-PT" sz="3200" dirty="0" smtClean="0"/>
              <a:t>, </a:t>
            </a:r>
            <a:r>
              <a:rPr lang="pt-PT" sz="3200" i="1" dirty="0" smtClean="0"/>
              <a:t>Sociologia do Direito</a:t>
            </a:r>
            <a:r>
              <a:rPr lang="pt-PT" sz="3200" dirty="0" smtClean="0"/>
              <a:t>, S. Paulo, </a:t>
            </a:r>
            <a:r>
              <a:rPr lang="pt-PT" sz="3200" dirty="0" smtClean="0"/>
              <a:t>2004; Ana </a:t>
            </a:r>
            <a:r>
              <a:rPr lang="pt-PT" sz="3200" dirty="0" err="1" smtClean="0"/>
              <a:t>Lucia</a:t>
            </a:r>
            <a:r>
              <a:rPr lang="pt-PT" sz="3200" dirty="0" smtClean="0"/>
              <a:t> </a:t>
            </a:r>
            <a:r>
              <a:rPr lang="pt-PT" sz="3200" dirty="0" err="1" smtClean="0"/>
              <a:t>Sabadell</a:t>
            </a:r>
            <a:r>
              <a:rPr lang="pt-PT" sz="3200" dirty="0" smtClean="0"/>
              <a:t>, </a:t>
            </a:r>
            <a:r>
              <a:rPr lang="pt-PT" sz="3200" i="1" dirty="0" smtClean="0"/>
              <a:t>Manual de Sociologia Jurídica</a:t>
            </a:r>
            <a:r>
              <a:rPr lang="pt-PT" sz="3200" dirty="0" smtClean="0"/>
              <a:t>, São Paulo, 2008. </a:t>
            </a:r>
            <a:endParaRPr lang="pt-PT" sz="3200" dirty="0" smtClean="0"/>
          </a:p>
          <a:p>
            <a:pPr>
              <a:buNone/>
            </a:pPr>
            <a:endParaRPr lang="pt-PT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Personalizado 25">
      <a:dk1>
        <a:srgbClr val="233C73"/>
      </a:dk1>
      <a:lt1>
        <a:srgbClr val="EBE3C1"/>
      </a:lt1>
      <a:dk2>
        <a:srgbClr val="300061"/>
      </a:dk2>
      <a:lt2>
        <a:srgbClr val="EBE3C1"/>
      </a:lt2>
      <a:accent1>
        <a:srgbClr val="243C75"/>
      </a:accent1>
      <a:accent2>
        <a:srgbClr val="496FC6"/>
      </a:accent2>
      <a:accent3>
        <a:srgbClr val="E0D4A0"/>
      </a:accent3>
      <a:accent4>
        <a:srgbClr val="8D1BFF"/>
      </a:accent4>
      <a:accent5>
        <a:srgbClr val="533DA9"/>
      </a:accent5>
      <a:accent6>
        <a:srgbClr val="300061"/>
      </a:accent6>
      <a:hlink>
        <a:srgbClr val="410082"/>
      </a:hlink>
      <a:folHlink>
        <a:srgbClr val="496FC6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</TotalTime>
  <Words>17</Words>
  <Application>Microsoft Office PowerPoint</Application>
  <PresentationFormat>Apresentação no Ecrã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Cívico</vt:lpstr>
      <vt:lpstr>    SOCIOLOGIA DO DIREITO </vt:lpstr>
      <vt:lpstr>SOCIOLOGIA DO DIREITO</vt:lpstr>
      <vt:lpstr>SOCIOLOGIA DO DIREITO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  SOCIOLOGIA DO DIREITO </dc:title>
  <dc:creator>Silvia Alves</dc:creator>
  <cp:lastModifiedBy>Silvia Alves</cp:lastModifiedBy>
  <cp:revision>2</cp:revision>
  <dcterms:created xsi:type="dcterms:W3CDTF">2012-02-25T20:15:20Z</dcterms:created>
  <dcterms:modified xsi:type="dcterms:W3CDTF">2013-03-03T22:40:14Z</dcterms:modified>
</cp:coreProperties>
</file>