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322" r:id="rId3"/>
    <p:sldId id="279" r:id="rId4"/>
    <p:sldId id="288" r:id="rId5"/>
    <p:sldId id="458" r:id="rId6"/>
    <p:sldId id="287" r:id="rId7"/>
    <p:sldId id="295" r:id="rId8"/>
    <p:sldId id="420" r:id="rId9"/>
    <p:sldId id="423" r:id="rId10"/>
    <p:sldId id="422" r:id="rId11"/>
    <p:sldId id="421" r:id="rId12"/>
    <p:sldId id="436" r:id="rId13"/>
    <p:sldId id="427" r:id="rId14"/>
    <p:sldId id="418" r:id="rId15"/>
    <p:sldId id="459" r:id="rId16"/>
    <p:sldId id="428" r:id="rId17"/>
    <p:sldId id="42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276" r:id="rId3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BDEA44-528C-4CFD-94D6-151885677AC4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B5C5D5-D504-4E39-9588-794178E464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DBA9-A9E5-4741-A08D-6CE8BC38466D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4162-8FF6-4FCD-8DAD-C22CF487D6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7160-9962-4FF7-98AE-C3066BDE8A5B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A03A-AC67-4DAB-BC8F-329D7331028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5CC3-55C4-4D28-BCA6-6B20209BA3F4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7316-BC8C-44E1-A6F5-BB6D61F5320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E6FD-596A-4A70-B78A-379A4E4CCACA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997B-7B2E-45AC-84B4-A1AC5165C1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1FE4-4C09-482A-836A-B76ADB3FB51E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1E675-B921-42A5-9517-1446C3EF24D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893B-D3B3-44F1-98A6-CA147BCAB618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5D9A-ACF6-4F49-8347-108CDBE83D4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7DE2-2044-40C0-8D67-0FFB6392B411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573C-CC1A-4E83-81A6-B258C0192DE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ABF7-099A-49E6-8B50-CEABBB1DA779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ED7B-E924-4AD5-BAA4-FDB18404389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FF68-0BD4-44C4-90BD-D17A1A1DFE64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44FB-380D-4FEB-99F2-BDB30D9867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531A-03C4-4D91-B204-F09045710AFC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71AF-FC12-48C4-BA6B-35CD720CE1E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54DE-F7AE-485B-9F21-C008EECCE2E8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3301-6944-40A5-AAA5-010FACE7A35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F62658-84D4-4B89-B6E7-9C99ABC67C3F}" type="datetimeFigureOut">
              <a:rPr lang="pt-PT"/>
              <a:pPr>
                <a:defRPr/>
              </a:pPr>
              <a:t>08-03-2009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8A6A4C-ADE8-4368-858D-4407E3E1E7A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pt/imgres?imgurl=http://dn.sapo.pt/2006/06/30/393612.jpg&amp;imgrefurl=http://dn.sapo.pt/2006/06/30/sociedade/seca_sera_tema_forte_presidencia_por.html&amp;h=175&amp;w=178&amp;sz=13&amp;hl=pt-PT&amp;start=41&amp;tbnid=1RGPNlLP6OrjAM:&amp;tbnh=99&amp;tbnw=101&amp;prev=/images?q=seca+extrema&amp;start=40&amp;gbv=2&amp;ndsp=20&amp;svnum=10&amp;hl=pt-PT&amp;sa=N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google.pt/imgres?imgurl=http://www.mildiez.net/img/posts/deser.jpg&amp;imgrefurl=http://educasitios.educ.ar/grupo068/?q=node/44&amp;h=288&amp;w=352&amp;sz=27&amp;hl=pt-PT&amp;start=172&amp;tbnid=PhEU5tClqEhRGM:&amp;tbnh=98&amp;tbnw=120&amp;prev=/images?q=falta+de+%C3%A1gua&amp;start=160&amp;gbv=2&amp;ndsp=20&amp;svnum=10&amp;hl=pt-PT&amp;sa=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\Desktop\SOCIOLOGIA%20WORK%20FINAL\Quercus,_Stop_Global_Warming.wmv" TargetMode="Externa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images.google.pt/imgres?imgurl=http://www.bbc.co.uk/portuguese/especial/images/846_indonesiafloods/29133_indonesia1300.gif&amp;imgrefurl=http://www.bbc.co.uk/portuguese/especial/846_indonesiafloods/page4.shtml&amp;h=300&amp;w=300&amp;sz=47&amp;hl=pt-PT&amp;start=2&amp;tbnid=5pf0GPHx68oLtM:&amp;tbnh=116&amp;tbnw=116&amp;prev=/images?q=enchentes&amp;gbv=2&amp;svnum=10&amp;hl=pt-PT&amp;sa=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pt/imgres?imgurl=http://paginas.terra.com.br/educacao/br_recursosminerais/images/Cena%20enchente%20SP_2.jpg&amp;imgrefurl=http://paginas.terra.com.br/educacao/br_recursosminerais/al_enchentes.htm&amp;h=280&amp;w=420&amp;sz=23&amp;hl=pt-PT&amp;start=4&amp;tbnid=PdDiaaU1zWS06M:&amp;tbnh=83&amp;tbnw=125&amp;prev=/images?q=enchentes&amp;gbv=2&amp;svnum=10&amp;hl=pt-PT&amp;sa=G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8785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Instituto Superior da Maia</a:t>
            </a:r>
          </a:p>
        </p:txBody>
      </p:sp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1214438" y="5589588"/>
            <a:ext cx="68580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Sociologia II</a:t>
            </a: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400040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8572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Consequências do Aquecimento Global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3557" name="Subtítulo 5"/>
          <p:cNvSpPr>
            <a:spLocks noGrp="1"/>
          </p:cNvSpPr>
          <p:nvPr>
            <p:ph type="subTitle" idx="1"/>
          </p:nvPr>
        </p:nvSpPr>
        <p:spPr>
          <a:xfrm>
            <a:off x="285750" y="1357313"/>
            <a:ext cx="8429625" cy="5286375"/>
          </a:xfrm>
        </p:spPr>
        <p:txBody>
          <a:bodyPr/>
          <a:lstStyle/>
          <a:p>
            <a:pPr algn="just"/>
            <a:endParaRPr lang="pt-PT" sz="18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buFont typeface="Arial" charset="0"/>
              <a:buBlip>
                <a:blip r:embed="rId2"/>
              </a:buBlip>
            </a:pPr>
            <a:r>
              <a:rPr lang="pt-PT" sz="1800" b="1" smtClean="0">
                <a:solidFill>
                  <a:schemeClr val="tx2"/>
                </a:solidFill>
                <a:latin typeface="Comic Sans MS" pitchFamily="66" charset="0"/>
              </a:rPr>
              <a:t> Agricultura</a:t>
            </a:r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A produtividade agrícola até pode aumentar nalgumas regiões, mas no geral deverá diminuir. </a:t>
            </a: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.O risco de fome irá aumentar em determinadas zonas, uma vez que se prevêem secas prolongadas associadas ao aumento da temperatura. </a:t>
            </a: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.O risco de desertificação também será maior. </a:t>
            </a: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.A ocorrência mais frequente de fenómenos meteorológicos extremos também será previsivelmente negativa para a produção agrícola.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dese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929198"/>
            <a:ext cx="2714644" cy="14700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13" descr="39361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929198"/>
            <a:ext cx="2643206" cy="14462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8572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Consequências do Aquecimento Global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4581" name="Subtítulo 5"/>
          <p:cNvSpPr>
            <a:spLocks noGrp="1"/>
          </p:cNvSpPr>
          <p:nvPr>
            <p:ph type="subTitle" idx="1"/>
          </p:nvPr>
        </p:nvSpPr>
        <p:spPr>
          <a:xfrm>
            <a:off x="285750" y="1785938"/>
            <a:ext cx="8429625" cy="4857750"/>
          </a:xfrm>
        </p:spPr>
        <p:txBody>
          <a:bodyPr/>
          <a:lstStyle/>
          <a:p>
            <a:pPr algn="just">
              <a:buFont typeface="Arial" charset="0"/>
              <a:buBlip>
                <a:blip r:embed="rId2"/>
              </a:buBlip>
            </a:pPr>
            <a:r>
              <a:rPr lang="pt-PT" sz="1800" b="1" smtClean="0">
                <a:solidFill>
                  <a:schemeClr val="tx2"/>
                </a:solidFill>
                <a:latin typeface="Comic Sans MS" pitchFamily="66" charset="0"/>
              </a:rPr>
              <a:t> Saúde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A mortalidade associada ao frio poderá diminuir, mas a ocorrência de ondas de calor aumentará a mortalidade devida a problemas cardio-respiratórios, bem como doenças de pele, mutações de vírus os quais se tornam mais resistentes logo mais difíceis de combater;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Num mundo mais quente e húmido, os insectos que transmitem doenças como a malária, o Dengue e a febre-amarela não só estarão presentes por períodos mais longos, como aumentarão a sua área de distribuição;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A cólera e as salmonelas também poderão ser mais frequentes, devido, por exemplo, a uma maior incidência de cheias;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Outra doença em expansão possivelmente associada a alterações climáticas é a febre do Nilo.</a:t>
            </a: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858312" cy="117160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Protocolo de Quioto (Kyoto)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5605" name="Subtítulo 5"/>
          <p:cNvSpPr>
            <a:spLocks noGrp="1"/>
          </p:cNvSpPr>
          <p:nvPr>
            <p:ph type="subTitle" idx="1"/>
          </p:nvPr>
        </p:nvSpPr>
        <p:spPr>
          <a:xfrm>
            <a:off x="285750" y="1214438"/>
            <a:ext cx="8429625" cy="5429250"/>
          </a:xfrm>
        </p:spPr>
        <p:txBody>
          <a:bodyPr/>
          <a:lstStyle/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Realizado em Dezembro de 1997, em Kyoto, Japão;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 . A Convenção das Nações Unidas sobre Mudança do Clima, ratificada por 185 países e pela União Europeia, tem como principal objectivo a criação de um regime jurídico internacional que permita estabilizar as emissões e concentrações de gases causadores de efeito de estufa em níveis que impeçam a degradação perigosa do sistema climático;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O Protocolo de Kyoto define metas para a redução das emissões de gases causadores do efeito de estufa, as quais deverão ser cumpridas, nos próximos anos, pelos países industrializados; 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Embora as metas não sejam iguais para todas os Países, a redução prevista ronda, em média, os 5%, face às emissões de gases verificadas no ano de 1990;</a:t>
            </a:r>
          </a:p>
          <a:p>
            <a:pPr algn="just"/>
            <a:endParaRPr lang="pt-PT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600" smtClean="0">
                <a:solidFill>
                  <a:schemeClr val="tx2"/>
                </a:solidFill>
                <a:latin typeface="Comic Sans MS" pitchFamily="66" charset="0"/>
              </a:rPr>
              <a:t>. Os países que se encontram em vias de desenvolvimento - não estão obrigados a reduzir a emissão de gases.</a:t>
            </a: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312" cy="13859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Ozono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6629" name="Subtítulo 5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5643563"/>
          </a:xfrm>
        </p:spPr>
        <p:txBody>
          <a:bodyPr/>
          <a:lstStyle/>
          <a:p>
            <a:pPr algn="just"/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2000" smtClean="0">
                <a:solidFill>
                  <a:schemeClr val="tx2"/>
                </a:solidFill>
                <a:latin typeface="Comic Sans MS" pitchFamily="66" charset="0"/>
              </a:rPr>
              <a:t>. O Ozono (O3) que existe na atmosfera localiza-se principalmente na Estratosfera, entre 10 a 50 Kms acima da superfície terrestre, observando-se as maiores concentrações a altitudes de entre os 15 e 35 Kms, constituindo então o que se convencionou chamar de Camada de Ozono;</a:t>
            </a:r>
          </a:p>
          <a:p>
            <a:pPr algn="just"/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2000" smtClean="0">
                <a:solidFill>
                  <a:schemeClr val="tx2"/>
                </a:solidFill>
                <a:latin typeface="Comic Sans MS" pitchFamily="66" charset="0"/>
              </a:rPr>
              <a:t>. A Protecção da Camada de Ozono é fundamental para assegurar a vida na Terra, uma vez que o Ozono Estratosférico tem a capacidade de absorver grande parte da radiação ultravioleta B (UV-B), radiação solar esta que pode provocar efeitos nocivos ou mesmo letais nos seres vivos, ameaçando assim logicamente a saúde humana bem como o ambiente.</a:t>
            </a: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858312" cy="13859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Efeito de Estufa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7174" name="Subtítulo 5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56435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lnSpc>
                <a:spcPct val="2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800" dirty="0" smtClean="0">
                <a:solidFill>
                  <a:schemeClr val="tx2"/>
                </a:solidFill>
                <a:latin typeface="Comic Sans MS" pitchFamily="66" charset="0"/>
              </a:rPr>
              <a:t>. Fenómeno resultante da retenção na atmosfera, do calor reflectido pela superfície terrestre e que é muito intensificado pelas substâncias libertadas pelas actividades humanas, como o dióxido de carbono, o metano, substâncias gasosas e partículas sólidas.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13859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Efeito de Estufa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7174" name="Subtítulo 5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56435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800" dirty="0" smtClean="0">
                <a:solidFill>
                  <a:schemeClr val="tx2"/>
                </a:solidFill>
                <a:latin typeface="Comic Sans MS" pitchFamily="66" charset="0"/>
              </a:rPr>
              <a:t>. A radiação (luz) solar entra livremente na atmosfera terrestre (setas amarelas descendentes). Alguma dessa radiação directa é de seguida reflectida pelas nuvens, poeiras e superfícies reflectoras (setas amarelas ascendentes);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800" dirty="0" smtClean="0">
                <a:solidFill>
                  <a:schemeClr val="tx2"/>
                </a:solidFill>
                <a:latin typeface="Comic Sans MS" pitchFamily="66" charset="0"/>
              </a:rPr>
              <a:t>. A restante radiação é absorvida e aquece a Terra. Os gases de efeito de estufa reduzem significativamente a fuga das radiações para o espaço exterior (setas a laranja na figura).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4" descr="3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6929486" cy="26432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312" cy="13859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Efeito de Estufa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9701" name="Subtítulo 5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5643563"/>
          </a:xfrm>
        </p:spPr>
        <p:txBody>
          <a:bodyPr/>
          <a:lstStyle/>
          <a:p>
            <a:pPr algn="just"/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8" descr="poluicao_fabric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286148" cy="257176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10" descr="poluica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3673475" cy="253841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2571768" cy="23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571876"/>
            <a:ext cx="3643338" cy="29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214818"/>
            <a:ext cx="2690815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13859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Portugal em 2100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0725" name="Subtítulo 5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5643563"/>
          </a:xfrm>
        </p:spPr>
        <p:txBody>
          <a:bodyPr/>
          <a:lstStyle/>
          <a:p>
            <a:pPr algn="just"/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4" descr="portugalem2100"/>
          <p:cNvPicPr>
            <a:picLocks noChangeAspect="1" noChangeArrowheads="1"/>
          </p:cNvPicPr>
          <p:nvPr/>
        </p:nvPicPr>
        <p:blipFill>
          <a:blip r:embed="rId3"/>
          <a:srcRect l="12994" t="24132" r="11684" b="1982"/>
          <a:stretch>
            <a:fillRect/>
          </a:stretch>
        </p:blipFill>
        <p:spPr bwMode="auto">
          <a:xfrm>
            <a:off x="2071670" y="1071546"/>
            <a:ext cx="5060950" cy="53276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m 3" descr="reciclagem-inteligente-abre325x1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84804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ítulo 1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pt-PT" smtClean="0"/>
              <a:t>Reciclagem Inteligente/Orgânica</a:t>
            </a:r>
          </a:p>
        </p:txBody>
      </p:sp>
      <p:sp>
        <p:nvSpPr>
          <p:cNvPr id="31747" name="Subtítulo 2"/>
          <p:cNvSpPr>
            <a:spLocks noGrp="1"/>
          </p:cNvSpPr>
          <p:nvPr>
            <p:ph type="subTitle" idx="1"/>
          </p:nvPr>
        </p:nvSpPr>
        <p:spPr>
          <a:xfrm>
            <a:off x="357188" y="5643563"/>
            <a:ext cx="8501062" cy="1752600"/>
          </a:xfrm>
        </p:spPr>
        <p:txBody>
          <a:bodyPr/>
          <a:lstStyle/>
          <a:p>
            <a:r>
              <a:rPr lang="pt-PT" smtClean="0">
                <a:solidFill>
                  <a:schemeClr val="tx1"/>
                </a:solidFill>
              </a:rPr>
              <a:t>Na Suíça restos de comidas e Plantas são transformados em Gás 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mtClean="0"/>
              <a:t>Em alguns países incluindo Portugal a mentalidade ambiental da sociedade ainda não está tão “evoluída” como na Suíça. Neste o lixo orgânico é transformado em Gás Natural, enquanto em outros países é despejado em lixeiras.</a:t>
            </a:r>
          </a:p>
          <a:p>
            <a:pPr>
              <a:buFont typeface="Arial" charset="0"/>
              <a:buNone/>
            </a:pPr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O Ambiente </a:t>
            </a:r>
            <a:b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/>
            </a:r>
            <a:b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e os </a:t>
            </a:r>
            <a:b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/>
            </a:r>
            <a:b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Riscos de </a:t>
            </a:r>
            <a:b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/>
            </a:r>
            <a:b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Degradação Ambiental</a:t>
            </a:r>
            <a:endParaRPr lang="pt-PT" dirty="0"/>
          </a:p>
        </p:txBody>
      </p:sp>
      <p:pic>
        <p:nvPicPr>
          <p:cNvPr id="4" name="Imagem 3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A reciclagem de lixo orgânico começou na Suíça à 20 anos pela empresa Kompogas.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Esta é efectuada através de um reactor de fermentação, que trabalha sem oxigénio. É um processo biológico.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Estas “fábricas” recebem o lixo de toda a comunidade (Casas, Hotéis, Restaurantes, </a:t>
            </a:r>
            <a:r>
              <a:rPr lang="pt-PT" dirty="0" err="1" smtClean="0"/>
              <a:t>etc</a:t>
            </a:r>
            <a:r>
              <a:rPr lang="pt-PT" dirty="0" smtClean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Este processo é mais barato que a incineração.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Outra grande vantagem da reciclagem orgânica é a redução de CO2 .</a:t>
            </a:r>
            <a:br>
              <a:rPr lang="pt-PT" dirty="0" smtClean="0"/>
            </a:b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Marcador de Posição de Conteúdo 3" descr="reciclagem-inteligente-g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429625" cy="6307137"/>
          </a:xfrm>
        </p:spPr>
      </p:pic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571500" y="4786313"/>
            <a:ext cx="8229600" cy="1643062"/>
          </a:xfrm>
        </p:spPr>
        <p:txBody>
          <a:bodyPr/>
          <a:lstStyle/>
          <a:p>
            <a:r>
              <a:rPr lang="pt-PT" smtClean="0"/>
              <a:t>Reactor de fermentação para resíduos orgânicos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Marcador de Posição de Conteúdo 3" descr="reciclagem-inteligente-g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Não polui o meio ambiente e o processo de fermentação é mais barato que a incineração do lixo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Marcador de Posição de Conteúdo 3" descr="reciclagem-inteligente-g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288" y="214313"/>
            <a:ext cx="8662987" cy="6481762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85750" y="214313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 separação dos resíduos pode ser feita em casa ou na fábrica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Marcador de Posição de Conteúdo 3" descr="reciclagem-inteligente-g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038" y="142875"/>
            <a:ext cx="8829675" cy="660717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solidFill>
                  <a:srgbClr val="FFFF00"/>
                </a:solidFill>
              </a:rPr>
              <a:t>Na Suíça, as latas de lixo verde são para os resíduos orgânicos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Como funciona a Fábrica?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O lixo é colocado no ecoponto para ser reciclado. Os camiões que recolhem o lixo levam-no para a empresa, à sua chegada são pesados, em seguida o lixo é despejado e passa pela triagem visual e por um detector de metais. Caso haja pedras ou outro material deixado por engano (tesouras de poda, pás, </a:t>
            </a:r>
            <a:r>
              <a:rPr lang="pt-PT" dirty="0" err="1" smtClean="0"/>
              <a:t>etc</a:t>
            </a:r>
            <a:r>
              <a:rPr lang="pt-PT" dirty="0" smtClean="0"/>
              <a:t>), estes são removidos para não danificar o reactor. O lixo é triturado até atingir a consistência ideal. O lixo vai para o reactor onde fica durante duas semanas, a uma temperatura de 55ºC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A única diferença entre o reactor e o processo natural é que são acrescentadas mais bactérias para acelerar o processo.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Da fermentação desses resíduos surgem três novos produtos: </a:t>
            </a:r>
            <a:br>
              <a:rPr lang="pt-PT" dirty="0" smtClean="0"/>
            </a:br>
            <a:r>
              <a:rPr lang="pt-PT" dirty="0" smtClean="0"/>
              <a:t>- um sólido (o composto) </a:t>
            </a:r>
            <a:br>
              <a:rPr lang="pt-PT" dirty="0" smtClean="0"/>
            </a:br>
            <a:r>
              <a:rPr lang="pt-PT" dirty="0" smtClean="0"/>
              <a:t>- um líquido (o fertilizante) </a:t>
            </a:r>
            <a:br>
              <a:rPr lang="pt-PT" dirty="0" smtClean="0"/>
            </a:br>
            <a:r>
              <a:rPr lang="pt-PT" dirty="0" smtClean="0"/>
              <a:t>- um gasoso (uma nova forma de energia limpa). Esta energia - ou gás - pode ser convertida em combustível para veículos, em gás natural para a rede local (se estiver disponível) ou então, no chamado CHP (</a:t>
            </a:r>
            <a:r>
              <a:rPr lang="pt-PT" dirty="0" err="1" smtClean="0"/>
              <a:t>combined</a:t>
            </a:r>
            <a:r>
              <a:rPr lang="pt-PT" dirty="0" smtClean="0"/>
              <a:t> </a:t>
            </a:r>
            <a:r>
              <a:rPr lang="pt-PT" dirty="0" err="1" smtClean="0"/>
              <a:t>heat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power</a:t>
            </a:r>
            <a:r>
              <a:rPr lang="pt-PT" dirty="0" smtClean="0"/>
              <a:t>), uma combinação de energia eléctrica e aquecimento.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85813"/>
            <a:ext cx="8531225" cy="579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85813"/>
            <a:ext cx="8099425" cy="5697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4198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mtClean="0"/>
              <a:t>fonte: LIPOR II</a:t>
            </a:r>
          </a:p>
          <a:p>
            <a:r>
              <a:rPr lang="pt-PT" smtClean="0"/>
              <a:t>Prevê-se que sejam incineradas as seguintes quantidades de RSU :</a:t>
            </a:r>
          </a:p>
          <a:p>
            <a:r>
              <a:rPr lang="pt-PT" smtClean="0"/>
              <a:t>2000— 370 000 tons</a:t>
            </a:r>
          </a:p>
          <a:p>
            <a:r>
              <a:rPr lang="pt-PT" smtClean="0"/>
              <a:t>2005— 431 000 tons</a:t>
            </a:r>
          </a:p>
          <a:p>
            <a:r>
              <a:rPr lang="pt-PT" smtClean="0"/>
              <a:t>2010— 502 000 tons</a:t>
            </a:r>
          </a:p>
          <a:p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66675"/>
            <a:ext cx="7215187" cy="679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14348" y="71414"/>
            <a:ext cx="7772400" cy="78581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</a:t>
            </a:r>
            <a:b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Alterações Climáticas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16389" name="Subtítulo 5"/>
          <p:cNvSpPr>
            <a:spLocks noGrp="1"/>
          </p:cNvSpPr>
          <p:nvPr>
            <p:ph type="subTitle" idx="1"/>
          </p:nvPr>
        </p:nvSpPr>
        <p:spPr>
          <a:xfrm>
            <a:off x="285750" y="571500"/>
            <a:ext cx="8572500" cy="6072188"/>
          </a:xfrm>
        </p:spPr>
        <p:txBody>
          <a:bodyPr/>
          <a:lstStyle/>
          <a:p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/>
            <a:r>
              <a:rPr lang="pt-PT" sz="2000" smtClean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As alterações climáticas são um dos maiores desafios da nossa actualidade;</a:t>
            </a:r>
          </a:p>
          <a:p>
            <a:pPr algn="l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Se não tomarmos medidas urgentes, prejudicaremos seriamente o nosso mundo, alterando dramaticamente a forma como podemos viver as nossas vidas, afectando essencialmente as gerações vindouras; </a:t>
            </a:r>
          </a:p>
          <a:p>
            <a:pPr algn="l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Ao longo dos últimos 100 anos, a temperatura média do ar à superfície aumentou O, 74°C;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O valor em causa pode não parecer elevado, mas o século XX foi o século mais quente de sempre e a década de 90 especificamente, foi a mais quente dos últimos 1000 anos;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Um organismo das Nações Unidas sobre as Alterações Climáticas, que reúne centenas de peritos em alterações climáticas de todo o mundo - prevê que até 2100 a temperatura média global aumente entre 1,8 C e 4°C - e no pior cenário 6,4°C. </a:t>
            </a:r>
          </a:p>
          <a:p>
            <a:pPr algn="l">
              <a:buFont typeface="Arial" charset="0"/>
              <a:buBlip>
                <a:blip r:embed="rId2"/>
              </a:buBlip>
            </a:pPr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/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l"/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650081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CaixaDeTexto 5"/>
          <p:cNvSpPr txBox="1">
            <a:spLocks noChangeArrowheads="1"/>
          </p:cNvSpPr>
          <p:nvPr/>
        </p:nvSpPr>
        <p:spPr bwMode="auto">
          <a:xfrm>
            <a:off x="500063" y="6215063"/>
            <a:ext cx="835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Diferença entre 2005 e 2008 					35567,58 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6000750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Os portugueses reciclam uma ínfima percentagem do seu lixo, de acordo com os resultados de um estudo.</a:t>
            </a:r>
            <a:r>
              <a:rPr lang="pt-PT" dirty="0" smtClean="0"/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O estudo, efectuado em 2006 pelo Instituto Britânico de Pesquisa de Políticas Públicas, que cobre somente os 15 Estados de Membros da EU em 2004 os portugueses reciclavam apenas 3% do seu lixo.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Outros resultados indicam que os Gregos reciclavam 8% e os Britânicos em 18%.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No extremo oposto da escala, os Holandeses reciclavam 65% dos seus resíduos, seguidos pelos Austríacos em 59% e pelos Alemães em 58%.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Os autores do relatório destacam que em países como a Alemanha, em alguns locais, se paga por cada quilo de resíduos não reciclados e a recolha de materiais recicláveis chega a atingir mais de 65%.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Os Irlandeses que estão a meio da tabela no que diz respeito à reciclagem (31%) são os maiores produtores de resíduos, 869 quilogramas por a pessoa/ano.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2008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Reciclagem em Portugal aumentou 12,3% em 2008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O volume de produtos reciclados em Portugal atingiu 2,6 milhões de toneladas em 2008, mais 12,3 por cento do que no ano 2004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pic>
        <p:nvPicPr>
          <p:cNvPr id="46082" name="Marcador de Posição de Conteúdo 4" descr="incinersu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54075"/>
            <a:ext cx="8280400" cy="5634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4710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800" dirty="0" smtClean="0"/>
              <a:t>Efeito de Estufa Fenómeno resultante da retenção, na atmosfera, do calor reflectido pela superfície terrestre e que é muito intensificado por substâncias libertadas pelas actividades humanas, como o dióxido de carbono, o metano, outras substâncias gasosas e partículas sólidas.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800" dirty="0" smtClean="0"/>
              <a:t>Eficiência Energética Indicação do nível de eficiência energética (relação entre o consumo e o desempenho) de um dado aparelho, representado por uma letra do alfabeto, de forma decrescente (a máxima eficiência é representada pela letra A). Consta de uma etiqueta que fornece ao consumidor várias informações sobre os aparelhos electrodomésticos.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800" dirty="0" smtClean="0"/>
              <a:t>Embalagens Produto ou material que se utiliza para envolver, transportar, proteger e conservar os produtos ao longo do seu ciclo de produção, até ao consumidor final.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800" dirty="0" smtClean="0"/>
              <a:t>Energia </a:t>
            </a:r>
            <a:r>
              <a:rPr lang="pt-PT" sz="4800" dirty="0" err="1" smtClean="0"/>
              <a:t>não-renovável</a:t>
            </a:r>
            <a:r>
              <a:rPr lang="pt-PT" sz="4800" dirty="0" smtClean="0"/>
              <a:t> São as formas de energia, cujas fontes não podem ser repostas no curto ou médio prazo (petróleo, carvão, gás natural).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800" dirty="0" smtClean="0"/>
              <a:t>Energia renovável Todo o tipo de energia produzida a partir de uma fonte natural que não se esgota. As formas mais frequentes são: a </a:t>
            </a:r>
            <a:r>
              <a:rPr lang="pt-PT" sz="4800" dirty="0" err="1" smtClean="0"/>
              <a:t>hidroelectricidade</a:t>
            </a:r>
            <a:r>
              <a:rPr lang="pt-PT" sz="4800" dirty="0" smtClean="0"/>
              <a:t> (produzida a partir da força hidráulica), a energia eólica (gerada pelo vento) e a energia solar (que explora os raios do sol).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800" dirty="0" smtClean="0"/>
              <a:t>Espécies ameaçadas Espécies que pelo seu número ou pela redução, destruição ou poluição do seu habitat natural correm o risco de desaparecer, diminuindo assim a biodiversidade do nosso planeta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3990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Stress Pós-Traumático</a:t>
            </a:r>
            <a:endParaRPr lang="pt-PT" sz="4800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-214313" y="1571625"/>
            <a:ext cx="9358313" cy="5072063"/>
          </a:xfrm>
        </p:spPr>
        <p:txBody>
          <a:bodyPr>
            <a:normAutofit/>
          </a:bodyPr>
          <a:lstStyle/>
          <a:p>
            <a:pPr marL="804863" indent="-354013">
              <a:lnSpc>
                <a:spcPct val="150000"/>
              </a:lnSpc>
            </a:pPr>
            <a:r>
              <a:rPr lang="pt-PT" sz="3000" smtClean="0"/>
              <a:t>Grupo de Risco</a:t>
            </a:r>
          </a:p>
          <a:p>
            <a:pPr marL="804863" lvl="1" indent="-273050"/>
            <a:r>
              <a:rPr lang="pt-PT" sz="2600" smtClean="0"/>
              <a:t>Qualquer pessoa pode desenvolver stress pós-traumático, porém, crianças e idosos têm mais possibilidade de desenvolver este distúrbio do que as pessoas na meia idade.</a:t>
            </a:r>
          </a:p>
          <a:p>
            <a:pPr marL="804863" lvl="1" indent="-273050"/>
            <a:r>
              <a:rPr lang="pt-PT" sz="2600" smtClean="0"/>
              <a:t> Os sintomas não surgem necessariamente logo após o evento, podem levar meses. O intervalo mais comum entre o evento traumatizante e o início dos sintomas são normalmente três meses. </a:t>
            </a:r>
          </a:p>
          <a:p>
            <a:pPr marL="804863" lvl="1" indent="-273050"/>
            <a:r>
              <a:rPr lang="pt-PT" sz="2600" smtClean="0"/>
              <a:t>Muitas pessoas recuperam dos sintomas em seis meses, aproximadamente, outras podem ficar com os sintomas durante anos.</a:t>
            </a:r>
          </a:p>
        </p:txBody>
      </p:sp>
      <p:pic>
        <p:nvPicPr>
          <p:cNvPr id="4" name="Imagem 3" descr="C:\Users\HP\Desktop\DSC0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Quercus,_Stop_Global_Warm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28750" y="1785938"/>
            <a:ext cx="6357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200" b="1">
                <a:solidFill>
                  <a:srgbClr val="FF0000"/>
                </a:solidFill>
                <a:latin typeface="Comic Sans MS" pitchFamily="66" charset="0"/>
              </a:rPr>
              <a:t>Trabalho elaborado por:</a:t>
            </a:r>
          </a:p>
          <a:p>
            <a:pPr algn="ctr"/>
            <a:endParaRPr lang="pt-PT" sz="2200">
              <a:latin typeface="Calibri" pitchFamily="34" charset="0"/>
            </a:endParaRPr>
          </a:p>
          <a:p>
            <a:pPr algn="ctr"/>
            <a:endParaRPr lang="pt-PT" sz="2400">
              <a:latin typeface="Comic Sans MS" pitchFamily="66" charset="0"/>
            </a:endParaRPr>
          </a:p>
          <a:p>
            <a:pPr algn="ctr"/>
            <a:r>
              <a:rPr lang="pt-PT" sz="3200">
                <a:latin typeface="Comic Sans MS" pitchFamily="66" charset="0"/>
              </a:rPr>
              <a:t>Tibúrcio Marcos, nº 20084</a:t>
            </a:r>
          </a:p>
          <a:p>
            <a:pPr algn="ctr"/>
            <a:endParaRPr lang="pt-PT" sz="3200">
              <a:latin typeface="Comic Sans MS" pitchFamily="66" charset="0"/>
            </a:endParaRPr>
          </a:p>
          <a:p>
            <a:pPr algn="ctr"/>
            <a:r>
              <a:rPr lang="pt-PT" sz="3200">
                <a:latin typeface="Comic Sans MS" pitchFamily="66" charset="0"/>
              </a:rPr>
              <a:t>Vítor Silva, nº 20085</a:t>
            </a:r>
            <a:r>
              <a:rPr lang="pt-PT" sz="2400">
                <a:latin typeface="Comic Sans MS" pitchFamily="66" charset="0"/>
              </a:rPr>
              <a:t>  </a:t>
            </a:r>
          </a:p>
          <a:p>
            <a:pPr algn="ctr"/>
            <a:endParaRPr lang="pt-PT" sz="2200">
              <a:latin typeface="Calibri" pitchFamily="34" charset="0"/>
            </a:endParaRP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714375" y="5286375"/>
            <a:ext cx="7572375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Criminologia</a:t>
            </a:r>
          </a:p>
        </p:txBody>
      </p:sp>
      <p:sp>
        <p:nvSpPr>
          <p:cNvPr id="50180" name="WordArt 7"/>
          <p:cNvSpPr>
            <a:spLocks noChangeArrowheads="1" noChangeShapeType="1" noTextEdit="1"/>
          </p:cNvSpPr>
          <p:nvPr/>
        </p:nvSpPr>
        <p:spPr bwMode="auto">
          <a:xfrm>
            <a:off x="1643063" y="333375"/>
            <a:ext cx="58578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Sociologia II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1406" y="71414"/>
            <a:ext cx="8929750" cy="121442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Causas das Alterações Climáticas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7174" name="Subtítulo 5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643938" cy="5643562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Tudo se resume ao nosso estilo de vida actual, em especial nas regiões mais ricas e desenvolvidas do planeta, como é o caso da Europa e dos Estados Unidos da América;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Os sistemas de transportes que utilizamos, as centrais eléctricas que fornecem electricidade às nossas casas, as fábricas que produzem os artigos que consumimos, a agricultura que produz os nossos alimentos ...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Os gases com efeito de estufa ajudam a manter o nosso planeta quente, mas estamos a produzi-los em cada vez maior quantidade, o que tem contribuído para um aumento significativo das temperaturas globais.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13859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Impacto das Alterações Climáticas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7174" name="Subtítulo 5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5643563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O ano de 2003 foi o mais quente jamais registado. Durante o Verão, a Europa foi atingida por uma onda de calor que contribuiu para a morte prematura de 35 000 pessoas nas duas primeiras semanas de Agosto, desencadeou enormes incêndios florestais e provocou prejuízos agrícolas muito avultados;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Estima-se que por volta do ano 2070, a Europa possa vir a assistir a uma onda de calor semelhante, prevendo-se que esta venha a ocorrer de dois em dois anos;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Muitos animais e plantas não conseguirão suportar as mudanças de temperatura;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Calcula-se que as alterações climáticas possam levar à extinção de um terço das espécies da Terra até 2050;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Os animais que vivem em habitats frios como por exemplo os ursos polares, focas, morsas e pinguins, estão particularmente vulneráveis a todas estas alterações;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chemeClr val="tx2"/>
                </a:solidFill>
                <a:latin typeface="Comic Sans MS" pitchFamily="66" charset="0"/>
              </a:rPr>
              <a:t>. A nível mundial, as alterações climáticas podem gerar conflitos regionais, fomes e a deslocação de um grande número de refugiados à procura de alimentos, água e combustível (dando origem a pilhagens e guerras).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12" y="571480"/>
            <a:ext cx="8858344" cy="78581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 Impacto das Alterações Climáticas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7174" name="Subtítulo 5"/>
          <p:cNvSpPr>
            <a:spLocks noGrp="1"/>
          </p:cNvSpPr>
          <p:nvPr>
            <p:ph type="subTitle" idx="1"/>
          </p:nvPr>
        </p:nvSpPr>
        <p:spPr>
          <a:xfrm>
            <a:off x="214313" y="928688"/>
            <a:ext cx="8715375" cy="5786437"/>
          </a:xfrm>
        </p:spPr>
        <p:txBody>
          <a:bodyPr rtlCol="0">
            <a:normAutofit fontScale="3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5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5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. As calotes polares estão a derreter a um ritmo que nunca se pensou que tal viesse a acontecer, pelo menos nem em tão pouco tempo nem a tão curto prazo;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55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. Se a plataforma de gelo da Gronelândia derreter, pode acontecer que num espaço de poucos séculos, o nível do mar possa subir até 7 metros;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PT" sz="55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. A subida do nível do mar não ameaça apenas as pessoas que vivem nas zonas costeiras, mas também contamina o solo agrícola e os recursos de água doce;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. A mudança do clima provoca fenómenos climáticos extremos: tempestades, inundações, secas e ondas de calor;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. Em todo o mundo, há actualmente 1,2 mil milhões de pessoas que não têm acesso a água potável. Se as temperaturas globais continuarem a aumentar, mais 2,4 a 3,1 mil milhões de pessoas poderão vir a sofrer de escassez de água;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. As doenças não precisam de passaporte. Doenças tropicais como a malária podem propagar-se para o norte, colocando em risco 210 milhões de pessoas.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5500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8572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Consequências do Aquecimento Global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0485" name="Subtítulo 5"/>
          <p:cNvSpPr>
            <a:spLocks noGrp="1"/>
          </p:cNvSpPr>
          <p:nvPr>
            <p:ph type="subTitle" idx="1"/>
          </p:nvPr>
        </p:nvSpPr>
        <p:spPr>
          <a:xfrm>
            <a:off x="285750" y="1357313"/>
            <a:ext cx="8429625" cy="5286375"/>
          </a:xfrm>
        </p:spPr>
        <p:txBody>
          <a:bodyPr/>
          <a:lstStyle/>
          <a:p>
            <a:pPr algn="just">
              <a:buFont typeface="Arial" charset="0"/>
              <a:buBlip>
                <a:blip r:embed="rId2"/>
              </a:buBlip>
            </a:pPr>
            <a:r>
              <a:rPr lang="pt-PT" sz="1800" b="1" smtClean="0">
                <a:solidFill>
                  <a:schemeClr val="tx2"/>
                </a:solidFill>
                <a:latin typeface="Comic Sans MS" pitchFamily="66" charset="0"/>
              </a:rPr>
              <a:t> Subida do nível do mar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O nível das águas do mar poderá subir devido à dilatação dos oceanos devido ao derretimento de glaciares e calotes polares;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As populações costeiras e de pequenas ilhas vão sofrer riscos acrescidos de cheias causadas por marés vivas;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A erosão costeira vai aumentar, pondo em risco povoações e infra-estruturas. Portugal, já tem experimentado problemas significativos com a erosão costeira (Costa da Caparica);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Em termos ambientais, alguns ecossistemas serão muito afectados, como recifes de coral, estuários, etc.</a:t>
            </a:r>
            <a:endParaRPr lang="pt-PT" sz="20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8572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Consequências do Aquecimento Global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1509" name="Subtítulo 5"/>
          <p:cNvSpPr>
            <a:spLocks noGrp="1"/>
          </p:cNvSpPr>
          <p:nvPr>
            <p:ph type="subTitle" idx="1"/>
          </p:nvPr>
        </p:nvSpPr>
        <p:spPr>
          <a:xfrm>
            <a:off x="285750" y="1357313"/>
            <a:ext cx="8429625" cy="5286375"/>
          </a:xfrm>
        </p:spPr>
        <p:txBody>
          <a:bodyPr/>
          <a:lstStyle/>
          <a:p>
            <a:pPr algn="just">
              <a:buFont typeface="Arial" charset="0"/>
              <a:buBlip>
                <a:blip r:embed="rId2"/>
              </a:buBlip>
            </a:pPr>
            <a:endParaRPr lang="pt-PT" sz="18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buFont typeface="Arial" charset="0"/>
              <a:buBlip>
                <a:blip r:embed="rId2"/>
              </a:buBlip>
            </a:pPr>
            <a:endParaRPr lang="pt-PT" sz="18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buFont typeface="Arial" charset="0"/>
              <a:buBlip>
                <a:blip r:embed="rId2"/>
              </a:buBlip>
            </a:pPr>
            <a:r>
              <a:rPr lang="pt-PT" sz="1800" b="1" smtClean="0">
                <a:solidFill>
                  <a:schemeClr val="tx2"/>
                </a:solidFill>
                <a:latin typeface="Comic Sans MS" pitchFamily="66" charset="0"/>
              </a:rPr>
              <a:t> Fenómenos Meteorológicos Extremos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Uma das consequências prováveis do aquecimento global é o aumento da frequência e da intensidade de fenómenos meteorológicos extremos como dias muito quentes, secas prolongadas, tempestades e cheias.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8" descr="inundaco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3571900" cy="207170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10" descr="Cena%2520enchente%2520SP_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714884"/>
            <a:ext cx="2592388" cy="15001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8" descr="29133_indonesia130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071942"/>
            <a:ext cx="2928958" cy="173195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7575550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/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119563" y="14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PT">
              <a:latin typeface="Calibri" pitchFamily="34" charset="0"/>
            </a:endParaRPr>
          </a:p>
        </p:txBody>
      </p:sp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8572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EAE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Consequências do Aquecimento Global </a:t>
            </a:r>
            <a:r>
              <a:rPr lang="pt-PT" b="1" dirty="0" smtClean="0"/>
              <a:t> 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	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22533" name="Subtítulo 5"/>
          <p:cNvSpPr>
            <a:spLocks noGrp="1"/>
          </p:cNvSpPr>
          <p:nvPr>
            <p:ph type="subTitle" idx="1"/>
          </p:nvPr>
        </p:nvSpPr>
        <p:spPr>
          <a:xfrm>
            <a:off x="285750" y="1357313"/>
            <a:ext cx="8429625" cy="5286375"/>
          </a:xfrm>
        </p:spPr>
        <p:txBody>
          <a:bodyPr/>
          <a:lstStyle/>
          <a:p>
            <a:pPr algn="just">
              <a:buFont typeface="Arial" charset="0"/>
              <a:buBlip>
                <a:blip r:embed="rId2"/>
              </a:buBlip>
            </a:pPr>
            <a:endParaRPr lang="pt-PT" sz="18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buFont typeface="Arial" charset="0"/>
              <a:buBlip>
                <a:blip r:embed="rId2"/>
              </a:buBlip>
            </a:pPr>
            <a:r>
              <a:rPr lang="pt-PT" sz="1800" b="1" smtClean="0">
                <a:solidFill>
                  <a:schemeClr val="tx2"/>
                </a:solidFill>
                <a:latin typeface="Comic Sans MS" pitchFamily="66" charset="0"/>
              </a:rPr>
              <a:t> Alterações nos ecossistemas</a:t>
            </a:r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A subida rápida das temperaturas vai provocar modificações em vários ecossistemas;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Poderá ocorrer perda de área florestal nalgumas regiões, não só pela seca causada pelo aumento da temperatura, como pelo aumento da frequência dos incêndios florestais;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pt-PT" sz="1800" smtClean="0">
                <a:solidFill>
                  <a:schemeClr val="tx2"/>
                </a:solidFill>
                <a:latin typeface="Comic Sans MS" pitchFamily="66" charset="0"/>
              </a:rPr>
              <a:t>. As espécies que vivem no limite de tolerância do calor ou em zonas frias estarão sob maior risco, pois a sua capacidade de dispersão estará muito reduzida. </a:t>
            </a:r>
          </a:p>
          <a:p>
            <a:pPr algn="just"/>
            <a:endParaRPr lang="pt-PT" sz="18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Imagem 6" descr="C:\Users\HP\Desktop\DSC03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941716"/>
            <a:ext cx="1785950" cy="91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1136</TotalTime>
  <Words>2056</Words>
  <Application>Microsoft Office PowerPoint</Application>
  <PresentationFormat>Apresentação no Ecrã (4:3)</PresentationFormat>
  <Paragraphs>159</Paragraphs>
  <Slides>36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Modelo de apresentação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0" baseType="lpstr">
      <vt:lpstr>Calibri</vt:lpstr>
      <vt:lpstr>Arial</vt:lpstr>
      <vt:lpstr>Comic Sans MS</vt:lpstr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Reciclagem Inteligente/Orgânica</vt:lpstr>
      <vt:lpstr>Diapositivo 19</vt:lpstr>
      <vt:lpstr>Diapositivo 20</vt:lpstr>
      <vt:lpstr>Reactor de fermentação para resíduos orgânicos</vt:lpstr>
      <vt:lpstr>Não polui o meio ambiente e o processo de fermentação é mais barato que a incineração do lixo</vt:lpstr>
      <vt:lpstr>Diapositivo 23</vt:lpstr>
      <vt:lpstr>Na Suíça, as latas de lixo verde são para os resíduos orgânicos</vt:lpstr>
      <vt:lpstr>Como funciona a Fábrica?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Marcela</cp:lastModifiedBy>
  <cp:revision>179</cp:revision>
  <dcterms:created xsi:type="dcterms:W3CDTF">2008-11-20T19:40:17Z</dcterms:created>
  <dcterms:modified xsi:type="dcterms:W3CDTF">2009-03-08T21:26:11Z</dcterms:modified>
</cp:coreProperties>
</file>