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60" r:id="rId2"/>
    <p:sldId id="261" r:id="rId3"/>
    <p:sldId id="262" r:id="rId4"/>
    <p:sldId id="263" r:id="rId5"/>
    <p:sldId id="264" r:id="rId6"/>
    <p:sldId id="269" r:id="rId7"/>
    <p:sldId id="270" r:id="rId8"/>
    <p:sldId id="265" r:id="rId9"/>
    <p:sldId id="271" r:id="rId10"/>
    <p:sldId id="272" r:id="rId11"/>
    <p:sldId id="266" r:id="rId12"/>
    <p:sldId id="267" r:id="rId13"/>
    <p:sldId id="273" r:id="rId14"/>
    <p:sldId id="268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797675" cy="9926638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E0C3C1-D43E-4FCD-92EA-CE6FD55CDFC8}" type="datetimeFigureOut">
              <a:rPr lang="pt-PT"/>
              <a:pPr/>
              <a:t>15-03-2009</a:t>
            </a:fld>
            <a:endParaRPr lang="pt-PT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B7B3B1-7DA2-4298-AE37-A44F1DAFCF15}" type="slidenum">
              <a:rPr lang="pt-PT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5B55DF9-6108-481B-8047-15EB4CD5C945}" type="datetimeFigureOut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21482F-EC05-4395-8EB9-CB09F402F83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02AF2-3F13-4208-A908-DD1E6EE6CCEB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11C47E-6EC9-4D4A-858A-AEF5917BBB31}" type="slidenum">
              <a:rPr lang="pt-PT" smtClean="0"/>
              <a:pPr>
                <a:defRPr/>
              </a:pPr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smtClean="0"/>
              <a:t>Estudo de Alfred Kinsey – nos EUA nos anos 40, 50. Primeiro estudo de larga escala sobre o verdadeiro comportamento sexual. Kinsey deparou-se com muita resistência e foi chamado imoral. Resultados mostraram que: 70% dos homens tinham frequentado prostitutas, 84% tinham tido experiências sexuais pré-conjugais. Contudo de acordo com o padrão da dupla moral, 40% esperavam que as suas mulheres viessem virgens para o casamento. Mais de 90% dos homens tinham-se masturbado e quase 60% praticado sexo oral. Entre as mulheres, cerca de 50% tinham tido relações sexuais antes do casamento, embora maioritariamente com o futuro marido. Cerca de 60% tinham-se masturbado e a mesma percentagem tinha-se envolvido em contactos sexuais orais. A diferença entre os comportamentos revelados e os comportamentos publicamente aceites era enorme.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582C8D-02C1-4814-9B96-6633EDCF1FFB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C1E594-2341-482F-9382-3FA984251399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smtClean="0"/>
              <a:t>Segundo o estudo de Kinsey só metade dos homens americanos é completamente heterossexual. 37% tinha passado por uma experiência homossexual que levasse ao orgasmo. Outros 13% tinham sentido impulsos homossexuais mas nunca agiram em conformidade.  Cerca de 2% das mulheres era exclusivamente homossexual, 13% relataram experiências homossexuais.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8CF3C8-E76A-4E22-B2E2-7802C7A1136F}" type="slidenum">
              <a:rPr lang="pt-PT" smtClean="0"/>
              <a:pPr>
                <a:defRPr/>
              </a:pPr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3ED49E-14B0-4E41-BEDA-B06C027D5EE4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2BA44B-A785-4177-9C12-9469FD066C9D}" type="slidenum">
              <a:rPr lang="pt-PT" smtClean="0"/>
              <a:pPr>
                <a:defRPr/>
              </a:pPr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1C7A54-53EC-4245-8D6E-2E6467FA5E56}" type="slidenum">
              <a:rPr lang="pt-PT" smtClean="0"/>
              <a:pPr>
                <a:defRPr/>
              </a:pPr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smtClean="0"/>
              <a:t>Exemplo de Beth and Adam. Numa experiência foram observadas cinco jovens mães em interacção com um bebé de seis meses chamada Beth. A tendência das mulheres foi sorrir e mostrar-lhe bonecas para brincar. A bebé era vista como «meiga» e com um choro «suave». A reacção de um segundo grupo de mães que interagiram com um bebé da mesma idade chamado Adam foi notoriamente diferente; as mulheres ofereceram-lhe comboios e carros e fizeram caretas. Na verdade, Beth e Adam eram o mesmo bebé vestido com roupas diferentes.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smtClean="0"/>
              <a:t>Um estudo que analisou os papeis de género em alguns dos mais famosos livros pré-escolares, descobriu diferenças nítidas. Nas histórias e desenhos os homens desempenhavam um papel maior e mais importante que a as mulheres, numa razão de 11 para 1. As personagens masculinas envolviam-se em perseguições aventureiras e actividades ao ar livre que exigiam independência e força. As personagens femininas caracterizavam-se pela passividade e maioritariamente estavam confinadas a actividades domésticas e esperavam o regresso dos homens. As  mulheres que não eram mães ou esposas eram criaturas imaginárias como fadas ou bruxas e não havia um único personagem feminino em todos os contos estudados que tivesse uma ocupação fora do lar; enquanto que os rapazes eram reis, principes, polícias, bombeiros, etc.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49DA64-66E9-416D-8529-DFF15A8094C3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5F0400-DA70-4837-98CE-E7725554BD58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50632A-25A1-46EB-92D6-4C0A3477482B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ctângulo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o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orma liv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exão rect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11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3F0BB14-4FC6-4071-9845-AF2AD7D16563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12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13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9400231-A6F6-4013-B452-BB9E547E685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1AAD-CE14-45C5-B460-CC81011CA6DC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BBB92-063E-45D0-94BD-3AEA789628F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D5BE-03DA-48C5-8AF5-8EA781A207C4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2B1AD-695D-4177-AA4C-EEC16A3AC0E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49610-83B1-4B6C-8AAA-13658EE72498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697DC-D2AB-4FD1-9D49-AD2C4B90212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2B134-F8F7-4953-9A9D-A3A0351A31BF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9CDFE-2509-4D3C-93E1-A808D242870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1BB0E427-3EE8-4E73-B821-4B50083BF0F9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7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8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913861-3605-46CE-9547-1DD7571E2F8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2ABD5B4B-5972-45F2-A015-060BE79E2747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BE2DA1-6CB9-4EF0-9C05-82557E939C0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B01576C-1D9A-49EB-8822-60C3795FCE91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0632B4-83E4-4042-86A0-DD75FBD0BE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7171CD69-A636-4EF5-9284-588F8D016FC2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D76058-BC77-4A74-8494-A80F07D567B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2911-A633-4018-BEF8-D55244334AD2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3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4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229B7-66B1-47BE-96B8-538E021CC84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B596875-6A33-481F-9101-55281DC369CC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052C19-7535-46A1-B7B7-389FB297CF5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orma livre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iângulo rec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xão rect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ivis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1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8477E67-28FC-4F6B-8DA2-2F3D4ACDE49A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12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13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D84835-625F-45C3-8166-2968CA62070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iângulo rec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exão rect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33" name="Marcador de Posição do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EFC6E4-6160-4E99-9D9B-CA44328F0A59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E7F6D07-F362-4EDC-8B9A-8B4BFCA14FD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10" r:id="rId3"/>
    <p:sldLayoutId id="2147483711" r:id="rId4"/>
    <p:sldLayoutId id="2147483712" r:id="rId5"/>
    <p:sldLayoutId id="2147483713" r:id="rId6"/>
    <p:sldLayoutId id="2147483707" r:id="rId7"/>
    <p:sldLayoutId id="2147483714" r:id="rId8"/>
    <p:sldLayoutId id="2147483715" r:id="rId9"/>
    <p:sldLayoutId id="2147483706" r:id="rId10"/>
    <p:sldLayoutId id="2147483705" r:id="rId11"/>
    <p:sldLayoutId id="2147483704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/>
          </p:cNvSpPr>
          <p:nvPr>
            <p:ph type="ctrTitle" idx="4294967295"/>
          </p:nvPr>
        </p:nvSpPr>
        <p:spPr bwMode="auto">
          <a:xfrm>
            <a:off x="857224" y="642918"/>
            <a:ext cx="7772400" cy="1470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pt-PT" dirty="0" smtClean="0">
                <a:solidFill>
                  <a:schemeClr val="tx1"/>
                </a:solidFill>
                <a:effectLst/>
                <a:latin typeface="Aharoni" pitchFamily="2" charset="-79"/>
                <a:cs typeface="Aharoni" pitchFamily="2" charset="-79"/>
              </a:rPr>
              <a:t>Sexualidade e Género</a:t>
            </a:r>
          </a:p>
        </p:txBody>
      </p:sp>
      <p:sp>
        <p:nvSpPr>
          <p:cNvPr id="15362" name="Rectangle 5"/>
          <p:cNvSpPr>
            <a:spLocks noGrp="1"/>
          </p:cNvSpPr>
          <p:nvPr>
            <p:ph type="subTitle" idx="4294967295"/>
          </p:nvPr>
        </p:nvSpPr>
        <p:spPr>
          <a:xfrm>
            <a:off x="642938" y="2357438"/>
            <a:ext cx="7343775" cy="1752600"/>
          </a:xfrm>
        </p:spPr>
        <p:txBody>
          <a:bodyPr/>
          <a:lstStyle/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t-PT" b="1" smtClean="0">
                <a:latin typeface="Aharoni"/>
                <a:ea typeface="Aharoni"/>
                <a:cs typeface="Aharoni"/>
              </a:rPr>
              <a:t>Sexo, género e biologia</a:t>
            </a:r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t-PT" b="1" smtClean="0">
                <a:latin typeface="Aharoni"/>
                <a:ea typeface="Aharoni"/>
                <a:cs typeface="Aharoni"/>
              </a:rPr>
              <a:t>Socialização de género</a:t>
            </a:r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t-PT" b="1" smtClean="0">
                <a:latin typeface="Aharoni"/>
                <a:ea typeface="Aharoni"/>
                <a:cs typeface="Aharoni"/>
              </a:rPr>
              <a:t>Identidade de género e sexualidade</a:t>
            </a:r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t-PT" b="1" smtClean="0">
                <a:latin typeface="Aharoni"/>
                <a:ea typeface="Aharoni"/>
                <a:cs typeface="Aharoni"/>
              </a:rPr>
              <a:t>Sexualidade humana</a:t>
            </a:r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t-PT" b="1" smtClean="0">
                <a:latin typeface="Aharoni"/>
                <a:ea typeface="Aharoni"/>
                <a:cs typeface="Aharoni"/>
              </a:rPr>
              <a:t>Género, sexualidade e desigualdade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D9A84-2C75-4D80-AD21-EE840081DEC7}" type="slidenum">
              <a:rPr lang="pt-PT" smtClean="0"/>
              <a:pPr>
                <a:defRPr/>
              </a:pPr>
              <a:t>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Excessiva correspondência entre identidade do género e consciência do órgão genital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Implicação de que o pénis é superior à vagina (considerada somente uma do órgão masculino); por que motivo os genitais masculinos são superiores aos femininos?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Pai como principal agente disciplinador quando isto não se verifica em muitas culturas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Aprendizagem do género ocorreria aos 4-5 anos, mas na verdade estudos apontam para uma aprendizagem anterior.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3114668" cy="78581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pt-PT" sz="3200" dirty="0" smtClean="0">
                <a:latin typeface="Aharoni" pitchFamily="2" charset="-79"/>
                <a:cs typeface="Aharoni" pitchFamily="2" charset="-79"/>
              </a:rPr>
              <a:t>Freud - Críticas</a:t>
            </a:r>
            <a:endParaRPr lang="pt-PT" sz="32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E25CD-20A7-402D-B934-CD6E2C40FF71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/>
          <p:cNvSpPr>
            <a:spLocks noChangeArrowheads="1"/>
          </p:cNvSpPr>
          <p:nvPr/>
        </p:nvSpPr>
        <p:spPr bwMode="auto">
          <a:xfrm>
            <a:off x="755650" y="2852738"/>
            <a:ext cx="792003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>
          <a:xfrm>
            <a:off x="2143108" y="357166"/>
            <a:ext cx="5114932" cy="58259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pt-PT" sz="3200" dirty="0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Nancy </a:t>
            </a:r>
            <a:r>
              <a:rPr lang="pt-PT" sz="3200" dirty="0" err="1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Chodorow</a:t>
            </a:r>
            <a:endParaRPr lang="pt-PT" sz="3200" dirty="0" smtClean="0">
              <a:solidFill>
                <a:schemeClr val="bg1"/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28625" y="1428750"/>
            <a:ext cx="8229600" cy="4525963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smtClean="0">
                <a:latin typeface="Arial" charset="0"/>
                <a:cs typeface="Arial" charset="0"/>
              </a:rPr>
              <a:t>  Teorizou: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sz="2000" b="1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sz="2000" smtClean="0">
                <a:latin typeface="Arial" charset="0"/>
                <a:cs typeface="Arial" charset="0"/>
              </a:rPr>
              <a:t>	Sentirmo-nos masculinos ou femininos deriva da ligação da criança aos pais nos primeiros tempos de vida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sz="2000" smtClean="0">
                <a:latin typeface="Arial" charset="0"/>
                <a:cs typeface="Arial" charset="0"/>
              </a:rPr>
              <a:t> 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sz="2000" smtClean="0">
                <a:latin typeface="Arial" charset="0"/>
                <a:cs typeface="Arial" charset="0"/>
              </a:rPr>
              <a:t>	</a:t>
            </a:r>
            <a:r>
              <a:rPr lang="pt-PT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Inverteu o simbolismo do pénis - principal causa da perda da ligação íntima primária é a mãe</a:t>
            </a:r>
            <a:endParaRPr lang="pt-PT" sz="24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sz="2000" smtClean="0">
                <a:latin typeface="Arial" charset="0"/>
                <a:cs typeface="Arial" charset="0"/>
              </a:rPr>
              <a:t>   Chodorow salientou a importância do papel da mãe uma vez que são a influência dominante na fase inicial da vida da criança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sz="2000" smtClean="0">
                <a:latin typeface="Arial" charset="0"/>
                <a:cs typeface="Arial" charset="0"/>
              </a:rPr>
              <a:t>	As crianças de ambos os sexos identificam-se primeiro com a mãe sendo que as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meninas</a:t>
            </a:r>
            <a:r>
              <a:rPr lang="pt-PT" sz="2000" smtClean="0">
                <a:latin typeface="Arial" charset="0"/>
                <a:cs typeface="Arial" charset="0"/>
              </a:rPr>
              <a:t> permanecem mais tempo ligadas a ela e os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rapazes</a:t>
            </a:r>
            <a:r>
              <a:rPr lang="pt-PT" sz="2000" smtClean="0">
                <a:latin typeface="Arial" charset="0"/>
                <a:cs typeface="Arial" charset="0"/>
              </a:rPr>
              <a:t> se distanciam procurando afirmar a sua masculinidade.</a:t>
            </a:r>
          </a:p>
          <a:p>
            <a:pPr eaLnBrk="1" hangingPunct="1"/>
            <a:endParaRPr lang="pt-PT" sz="230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EC35-B739-464B-8C83-DF5FCDFC4482}" type="slidenum">
              <a:rPr lang="pt-PT" smtClean="0"/>
              <a:pPr>
                <a:defRPr/>
              </a:pPr>
              <a:t>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PT" sz="1800" dirty="0" smtClean="0">
                <a:latin typeface="Arial" charset="0"/>
                <a:cs typeface="Arial" charset="0"/>
              </a:rPr>
              <a:t>Defende que o processo de separação ocorre de maneira diferente para rapazes e raparigas</a:t>
            </a:r>
          </a:p>
          <a:p>
            <a:pPr eaLnBrk="1" hangingPunct="1">
              <a:lnSpc>
                <a:spcPct val="90000"/>
              </a:lnSpc>
              <a:defRPr/>
            </a:pPr>
            <a:endParaRPr lang="pt-PT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PT" sz="1800" dirty="0" smtClean="0">
                <a:latin typeface="Arial" charset="0"/>
                <a:cs typeface="Arial" charset="0"/>
              </a:rPr>
              <a:t>As raparigas mantêm-se chegadas à mãe e continuam a imitar o que ela faz; uma vez que não há uma ruptura radical entre mãe e filha, a rapariga desenvolve um sentido de si mesma mais contínuo.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PT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PT" sz="1800" dirty="0" smtClean="0">
                <a:latin typeface="Arial" charset="0"/>
                <a:cs typeface="Arial" charset="0"/>
              </a:rPr>
              <a:t>Mais tarde isto fará com que as mulheres tenham uma maior probabilidade da sua personalidade se fundir com outra ou tornar-se dependente </a:t>
            </a:r>
          </a:p>
          <a:p>
            <a:pPr eaLnBrk="1" hangingPunct="1">
              <a:lnSpc>
                <a:spcPct val="90000"/>
              </a:lnSpc>
              <a:defRPr/>
            </a:pPr>
            <a:endParaRPr lang="pt-PT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PT" sz="1800" dirty="0" smtClean="0">
                <a:latin typeface="Arial" charset="0"/>
                <a:cs typeface="Arial" charset="0"/>
              </a:rPr>
              <a:t>Os rapazes ganham um sentido de individualidade maior dado uma rejeição mais radical do seu apego primário (mãe)</a:t>
            </a:r>
          </a:p>
          <a:p>
            <a:pPr eaLnBrk="1" hangingPunct="1">
              <a:lnSpc>
                <a:spcPct val="90000"/>
              </a:lnSpc>
              <a:defRPr/>
            </a:pPr>
            <a:endParaRPr lang="pt-PT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PT" sz="1800" dirty="0" smtClean="0">
                <a:latin typeface="Arial" charset="0"/>
                <a:cs typeface="Arial" charset="0"/>
              </a:rPr>
              <a:t>Os rapazes forjam o seu entendimento de masculinidade a partir do que </a:t>
            </a:r>
            <a:r>
              <a:rPr lang="pt-PT" sz="1800" i="1" dirty="0" smtClean="0">
                <a:latin typeface="Arial" charset="0"/>
                <a:cs typeface="Arial" charset="0"/>
              </a:rPr>
              <a:t>não é</a:t>
            </a:r>
            <a:r>
              <a:rPr lang="pt-PT" sz="1800" dirty="0" smtClean="0">
                <a:latin typeface="Arial" charset="0"/>
                <a:cs typeface="Arial" charset="0"/>
              </a:rPr>
              <a:t> feminino; por conseguinte os homens não desenvolvem a capacidade para se relacionar de forma íntima com as pessoas 					</a:t>
            </a:r>
          </a:p>
          <a:p>
            <a:pPr lvl="8">
              <a:lnSpc>
                <a:spcPct val="90000"/>
              </a:lnSpc>
              <a:buFont typeface="Wingdings 2"/>
              <a:buNone/>
              <a:defRPr/>
            </a:pPr>
            <a:r>
              <a:rPr lang="pt-PT" sz="2400" b="1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                    </a:t>
            </a:r>
            <a:r>
              <a:rPr lang="pt-PT" sz="2400" b="1" dirty="0" err="1" smtClean="0">
                <a:solidFill>
                  <a:srgbClr val="00B0F0"/>
                </a:solidFill>
                <a:latin typeface="Arial" charset="0"/>
                <a:cs typeface="Arial" charset="0"/>
              </a:rPr>
              <a:t>Inexpressividade</a:t>
            </a:r>
            <a:r>
              <a:rPr lang="pt-PT" sz="2400" b="1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 Masculina</a:t>
            </a:r>
            <a:endParaRPr lang="pt-PT" sz="2400" b="1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t-PT" sz="1800" dirty="0" smtClean="0">
              <a:latin typeface="Arial" charset="0"/>
              <a:cs typeface="Arial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4043362" cy="6540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pt-PT" sz="3200" b="0" dirty="0" err="1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Chodorow</a:t>
            </a:r>
            <a:r>
              <a:rPr lang="pt-PT" sz="3200" b="0" dirty="0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 (</a:t>
            </a:r>
            <a:r>
              <a:rPr lang="pt-PT" sz="3200" b="0" dirty="0" err="1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cont</a:t>
            </a:r>
            <a:r>
              <a:rPr lang="pt-PT" sz="3200" b="0" dirty="0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.)</a:t>
            </a:r>
          </a:p>
        </p:txBody>
      </p:sp>
      <p:cxnSp>
        <p:nvCxnSpPr>
          <p:cNvPr id="9" name="Conexão em ângulos rectos 8"/>
          <p:cNvCxnSpPr/>
          <p:nvPr/>
        </p:nvCxnSpPr>
        <p:spPr>
          <a:xfrm>
            <a:off x="2928938" y="5786438"/>
            <a:ext cx="985837" cy="4143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3C85D-0E80-4992-8941-BF427A027C94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Não explica a luta das mulheres, sobretudo nos dias de hoje, para se tornarem independentes e autónomas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A feminilidade também exibe comportamentos e sentimentos de agressividade ou de afirmação, embora se revelem de forma mais indirecta ou só em determinados contextos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Chodorow baseou-se em modelos de família de classe média branca o que restringiu a sua teoria e não oferece explicação para lares mono-parentais ou famílias onde as crianças são educadas por mais de um adulto.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58259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pt-PT" sz="3200" dirty="0" err="1" smtClean="0">
                <a:latin typeface="Aharoni" pitchFamily="2" charset="-79"/>
                <a:cs typeface="Aharoni" pitchFamily="2" charset="-79"/>
              </a:rPr>
              <a:t>Chodorow</a:t>
            </a:r>
            <a:r>
              <a:rPr lang="pt-PT" sz="3200" dirty="0" smtClean="0">
                <a:latin typeface="Aharoni" pitchFamily="2" charset="-79"/>
                <a:cs typeface="Aharoni" pitchFamily="2" charset="-79"/>
              </a:rPr>
              <a:t> - Críticas</a:t>
            </a:r>
            <a:endParaRPr lang="pt-P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EBD08-5D7C-4369-BE6D-0DEB48F0B903}" type="slidenum">
              <a:rPr lang="pt-PT" smtClean="0"/>
              <a:pPr>
                <a:defRPr/>
              </a:pPr>
              <a:t>13</a:t>
            </a:fld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4"/>
          <p:cNvSpPr>
            <a:spLocks noChangeArrowheads="1"/>
          </p:cNvSpPr>
          <p:nvPr/>
        </p:nvSpPr>
        <p:spPr bwMode="auto">
          <a:xfrm>
            <a:off x="357188" y="1928813"/>
            <a:ext cx="27368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>
          <a:xfrm>
            <a:off x="3500430" y="274638"/>
            <a:ext cx="3429024" cy="93978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pt-PT" sz="3600" dirty="0" smtClean="0">
                <a:effectLst/>
                <a:latin typeface="Aharoni" pitchFamily="2" charset="-79"/>
                <a:cs typeface="Aharoni" pitchFamily="2" charset="-79"/>
              </a:rPr>
              <a:t>Género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214313" y="1928813"/>
            <a:ext cx="2962275" cy="57943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PT" smtClean="0"/>
              <a:t>Conceito aberto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0" y="3500438"/>
            <a:ext cx="3602038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pt-PT" sz="2000"/>
              <a:t>Em constante </a:t>
            </a:r>
            <a:r>
              <a:rPr lang="pt-PT" sz="2000" b="1">
                <a:solidFill>
                  <a:schemeClr val="accent1"/>
                </a:solidFill>
              </a:rPr>
              <a:t>transformação</a:t>
            </a:r>
          </a:p>
          <a:p>
            <a:pPr>
              <a:lnSpc>
                <a:spcPct val="110000"/>
              </a:lnSpc>
            </a:pPr>
            <a:r>
              <a:rPr lang="pt-PT" sz="2000"/>
              <a:t>             e </a:t>
            </a:r>
            <a:r>
              <a:rPr lang="pt-PT" sz="2000" b="1">
                <a:solidFill>
                  <a:schemeClr val="accent1"/>
                </a:solidFill>
              </a:rPr>
              <a:t>interacção</a:t>
            </a: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6215063" y="2643188"/>
            <a:ext cx="22367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/>
              <a:t>O ambiente social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6215063" y="4286250"/>
            <a:ext cx="26384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pt-PT" sz="2000"/>
              <a:t>As acções individuais</a:t>
            </a:r>
          </a:p>
          <a:p>
            <a:pPr>
              <a:lnSpc>
                <a:spcPct val="115000"/>
              </a:lnSpc>
            </a:pPr>
            <a:r>
              <a:rPr lang="pt-PT" sz="2000"/>
              <a:t>quotidianas</a:t>
            </a:r>
          </a:p>
        </p:txBody>
      </p:sp>
      <p:sp>
        <p:nvSpPr>
          <p:cNvPr id="41991" name="Text Box 8"/>
          <p:cNvSpPr txBox="1">
            <a:spLocks noChangeArrowheads="1"/>
          </p:cNvSpPr>
          <p:nvPr/>
        </p:nvSpPr>
        <p:spPr bwMode="auto">
          <a:xfrm>
            <a:off x="4500563" y="357187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/>
              <a:t>Com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 flipV="1">
            <a:off x="5286375" y="3071813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>
            <a:off x="5286375" y="378618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41994" name="AutoShape 11"/>
          <p:cNvSpPr>
            <a:spLocks noChangeArrowheads="1"/>
          </p:cNvSpPr>
          <p:nvPr/>
        </p:nvSpPr>
        <p:spPr bwMode="auto">
          <a:xfrm>
            <a:off x="3929063" y="3571875"/>
            <a:ext cx="433387" cy="360363"/>
          </a:xfrm>
          <a:prstGeom prst="rightArrow">
            <a:avLst>
              <a:gd name="adj1" fmla="val 50000"/>
              <a:gd name="adj2" fmla="val 30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1995" name="AutoShape 12"/>
          <p:cNvSpPr>
            <a:spLocks noChangeArrowheads="1"/>
          </p:cNvSpPr>
          <p:nvPr/>
        </p:nvSpPr>
        <p:spPr bwMode="auto">
          <a:xfrm>
            <a:off x="1643063" y="2714625"/>
            <a:ext cx="288925" cy="576263"/>
          </a:xfrm>
          <a:prstGeom prst="down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FB5CC-DA45-416E-8AA6-7E8622DD5828}" type="slidenum">
              <a:rPr lang="pt-PT" smtClean="0"/>
              <a:pPr>
                <a:defRPr/>
              </a:pPr>
              <a:t>14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Marcador de Posição de Conteúdo 1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71487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Base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biológica e evolucionista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Acreditava-se que as fêmeas acasalavam com machos que pudessem assegurar a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melhor herança biológica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Estudo recentes demonstram que a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infidelidade feminina é comum </a:t>
            </a:r>
            <a:r>
              <a:rPr lang="pt-PT" sz="2000" smtClean="0">
                <a:latin typeface="Arial" charset="0"/>
                <a:cs typeface="Arial" charset="0"/>
              </a:rPr>
              <a:t>no reino animal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A escolha de parceiro pode basear-se na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capacidade para ser “bom pai” </a:t>
            </a:r>
            <a:r>
              <a:rPr lang="pt-PT" sz="2000" smtClean="0">
                <a:latin typeface="Arial" charset="0"/>
                <a:cs typeface="Arial" charset="0"/>
              </a:rPr>
              <a:t>ao invés de apenas possuir bons genes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Comportamento sexual circunscrito  a expectativas sociais?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			Estudo de Alfred Kinsey -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Padrão  da Dupla Moral</a:t>
            </a: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pt-PT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714480" y="142852"/>
            <a:ext cx="4929222" cy="64294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pt-PT" sz="3200" dirty="0" smtClean="0">
                <a:effectLst/>
                <a:latin typeface="Aharoni" pitchFamily="2" charset="-79"/>
                <a:cs typeface="Aharoni" pitchFamily="2" charset="-79"/>
              </a:rPr>
              <a:t>Sexualidade Humana</a:t>
            </a:r>
            <a:endParaRPr lang="pt-PT" sz="3200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1785938" y="1428750"/>
            <a:ext cx="285750" cy="5715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5" name="Seta para baixo 4"/>
          <p:cNvSpPr/>
          <p:nvPr/>
        </p:nvSpPr>
        <p:spPr>
          <a:xfrm>
            <a:off x="3071813" y="2786063"/>
            <a:ext cx="285750" cy="5715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6" name="Seta para baixo 5"/>
          <p:cNvSpPr/>
          <p:nvPr/>
        </p:nvSpPr>
        <p:spPr>
          <a:xfrm>
            <a:off x="4143375" y="3857625"/>
            <a:ext cx="285750" cy="5715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71500" y="5500688"/>
            <a:ext cx="7286625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8" name="Seta em U 7"/>
          <p:cNvSpPr/>
          <p:nvPr/>
        </p:nvSpPr>
        <p:spPr>
          <a:xfrm rot="5400000">
            <a:off x="8322468" y="5679282"/>
            <a:ext cx="500063" cy="571500"/>
          </a:xfrm>
          <a:prstGeom prst="uturnArrow">
            <a:avLst>
              <a:gd name="adj1" fmla="val 25000"/>
              <a:gd name="adj2" fmla="val 25000"/>
              <a:gd name="adj3" fmla="val 32950"/>
              <a:gd name="adj4" fmla="val 43750"/>
              <a:gd name="adj5" fmla="val 7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>
              <a:solidFill>
                <a:schemeClr val="tx1"/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93B59-9A65-4E6E-A20F-C055405DE400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Marcador de Posição de Conteúdo 1"/>
          <p:cNvSpPr>
            <a:spLocks noGrp="1"/>
          </p:cNvSpPr>
          <p:nvPr>
            <p:ph idx="1"/>
          </p:nvPr>
        </p:nvSpPr>
        <p:spPr>
          <a:xfrm>
            <a:off x="428625" y="1071563"/>
            <a:ext cx="8229600" cy="4305300"/>
          </a:xfrm>
        </p:spPr>
        <p:txBody>
          <a:bodyPr/>
          <a:lstStyle/>
          <a:p>
            <a:pPr eaLnBrk="1" hangingPunct="1"/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Homossexual</a:t>
            </a:r>
            <a:r>
              <a:rPr lang="pt-PT" sz="2000" b="1" smtClean="0">
                <a:latin typeface="Arial" charset="0"/>
                <a:cs typeface="Arial" charset="0"/>
              </a:rPr>
              <a:t> </a:t>
            </a:r>
            <a:r>
              <a:rPr lang="pt-PT" sz="2000" smtClean="0">
                <a:latin typeface="Arial" charset="0"/>
                <a:cs typeface="Arial" charset="0"/>
              </a:rPr>
              <a:t>– termo relativamente recente (sec.XVIII)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b="1" smtClean="0">
                <a:latin typeface="Arial" charset="0"/>
                <a:cs typeface="Arial" charset="0"/>
              </a:rPr>
              <a:t>Sodomia</a:t>
            </a:r>
            <a:r>
              <a:rPr lang="pt-PT" sz="2000" smtClean="0">
                <a:latin typeface="Arial" charset="0"/>
                <a:cs typeface="Arial" charset="0"/>
              </a:rPr>
              <a:t> - acto denunciado pelas autoridades religiosas e legais, punível com prisão e até morte mas </a:t>
            </a:r>
            <a:r>
              <a:rPr lang="pt-PT" sz="2000" smtClean="0">
                <a:solidFill>
                  <a:srgbClr val="0070C0"/>
                </a:solidFill>
                <a:latin typeface="Arial" charset="0"/>
                <a:cs typeface="Arial" charset="0"/>
              </a:rPr>
              <a:t>não era especificamente definido como uma ofensa homossexual</a:t>
            </a:r>
          </a:p>
          <a:p>
            <a:pPr eaLnBrk="1" hangingPunct="1"/>
            <a:endParaRPr lang="pt-PT" sz="200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pt-PT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Lésbica</a:t>
            </a:r>
            <a:r>
              <a:rPr lang="pt-PT" sz="2000" smtClean="0">
                <a:latin typeface="Arial" charset="0"/>
                <a:cs typeface="Arial" charset="0"/>
              </a:rPr>
              <a:t> é um termo do século XIX</a:t>
            </a:r>
          </a:p>
          <a:p>
            <a:pPr algn="just" eaLnBrk="1" hangingPunct="1"/>
            <a:endParaRPr lang="pt-PT" sz="200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pt-PT" sz="2000" smtClean="0">
                <a:latin typeface="Arial" charset="0"/>
                <a:cs typeface="Arial" charset="0"/>
              </a:rPr>
              <a:t>Até há poucas décadas a homossexualidade continuou a ser uma actividade criminosa</a:t>
            </a:r>
          </a:p>
          <a:p>
            <a:pPr algn="just"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pt-PT" sz="2000" smtClean="0">
                <a:latin typeface="Arial" charset="0"/>
                <a:cs typeface="Arial" charset="0"/>
              </a:rPr>
              <a:t>Homossexualidade culturas não ocidentais </a:t>
            </a:r>
          </a:p>
          <a:p>
            <a:pPr algn="just"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algn="just" eaLnBrk="1" hangingPunct="1"/>
            <a:endParaRPr lang="pt-PT" sz="2000" smtClean="0">
              <a:latin typeface="Arial" charset="0"/>
              <a:cs typeface="Arial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6568" cy="65403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dirty="0" smtClean="0"/>
              <a:t> </a:t>
            </a:r>
            <a:r>
              <a:rPr lang="pt-PT" sz="2400" dirty="0" smtClean="0">
                <a:effectLst/>
                <a:latin typeface="Aharoni" pitchFamily="2" charset="-79"/>
                <a:cs typeface="Aharoni" pitchFamily="2" charset="-79"/>
              </a:rPr>
              <a:t>Homossexualidade</a:t>
            </a:r>
            <a:r>
              <a:rPr lang="pt-PT" sz="2400" dirty="0" smtClean="0">
                <a:latin typeface="Aharoni" pitchFamily="2" charset="-79"/>
                <a:cs typeface="Aharoni" pitchFamily="2" charset="-79"/>
              </a:rPr>
              <a:t> - </a:t>
            </a:r>
            <a:r>
              <a:rPr lang="pt-PT" sz="2400" b="0" dirty="0" smtClean="0">
                <a:effectLst/>
                <a:latin typeface="Arial" pitchFamily="34" charset="0"/>
                <a:cs typeface="Arial" pitchFamily="34" charset="0"/>
              </a:rPr>
              <a:t>existe em todas as culturas</a:t>
            </a:r>
            <a:endParaRPr lang="pt-PT" sz="2400" b="0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Rectângulo arredondado 3"/>
          <p:cNvSpPr/>
          <p:nvPr/>
        </p:nvSpPr>
        <p:spPr>
          <a:xfrm>
            <a:off x="428625" y="5715000"/>
            <a:ext cx="3429000" cy="10001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pt-PT" sz="1400" dirty="0"/>
              <a:t>Povo de </a:t>
            </a:r>
            <a:r>
              <a:rPr lang="pt-PT" sz="1400" dirty="0" err="1"/>
              <a:t>Batak</a:t>
            </a:r>
            <a:r>
              <a:rPr lang="pt-PT" sz="1400" dirty="0"/>
              <a:t> – Sumatra</a:t>
            </a:r>
          </a:p>
          <a:p>
            <a:pPr algn="just">
              <a:defRPr/>
            </a:pPr>
            <a:r>
              <a:rPr lang="pt-PT" sz="1400" dirty="0"/>
              <a:t>Relações homossexuais masculinas antes do casamento que podem ou não ser continuadas depois</a:t>
            </a:r>
            <a:endParaRPr lang="pt-PT" sz="1400" dirty="0"/>
          </a:p>
        </p:txBody>
      </p:sp>
      <p:sp>
        <p:nvSpPr>
          <p:cNvPr id="5" name="Rectângulo arredondado 4"/>
          <p:cNvSpPr/>
          <p:nvPr/>
        </p:nvSpPr>
        <p:spPr>
          <a:xfrm>
            <a:off x="4786313" y="5500688"/>
            <a:ext cx="4357687" cy="1214437"/>
          </a:xfrm>
          <a:prstGeom prst="roundRect">
            <a:avLst>
              <a:gd name="adj" fmla="val 50000"/>
            </a:avLst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pt-PT" sz="1400" dirty="0"/>
              <a:t>Povo de </a:t>
            </a:r>
            <a:r>
              <a:rPr lang="pt-PT" sz="1400" dirty="0" err="1"/>
              <a:t>East</a:t>
            </a:r>
            <a:r>
              <a:rPr lang="pt-PT" sz="1400" dirty="0"/>
              <a:t> Bay – Melanésia, Pacífico  Homens têm relações homossexuais masculinas também mas podem ser mantidas após o casamento abertamente. Muitos homens são bissexuais</a:t>
            </a:r>
            <a:endParaRPr lang="pt-PT" sz="1400" dirty="0"/>
          </a:p>
        </p:txBody>
      </p:sp>
      <p:sp>
        <p:nvSpPr>
          <p:cNvPr id="6" name="Seta para baixo 5"/>
          <p:cNvSpPr/>
          <p:nvPr/>
        </p:nvSpPr>
        <p:spPr>
          <a:xfrm>
            <a:off x="2214563" y="5214938"/>
            <a:ext cx="214312" cy="35718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8" name="Seta em curva 7"/>
          <p:cNvSpPr/>
          <p:nvPr/>
        </p:nvSpPr>
        <p:spPr>
          <a:xfrm rot="5400000">
            <a:off x="6607970" y="4822031"/>
            <a:ext cx="500062" cy="714375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>
              <a:solidFill>
                <a:schemeClr val="tx1"/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A9A62-C48D-4FA1-B690-8352759FA314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1785918" y="142852"/>
            <a:ext cx="5972188" cy="50006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pt-PT" sz="2000" dirty="0" smtClean="0">
                <a:effectLst/>
                <a:latin typeface="Aharoni" pitchFamily="2" charset="-79"/>
                <a:cs typeface="Aharoni" pitchFamily="2" charset="-79"/>
              </a:rPr>
              <a:t>Homossexualidade na Cultura Ocidental</a:t>
            </a:r>
            <a:endParaRPr lang="pt-PT" sz="2000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8130" name="Marcador de Posição do Texto 9"/>
          <p:cNvSpPr>
            <a:spLocks noGrp="1"/>
          </p:cNvSpPr>
          <p:nvPr>
            <p:ph type="body" idx="1"/>
          </p:nvPr>
        </p:nvSpPr>
        <p:spPr>
          <a:xfrm>
            <a:off x="428625" y="5500688"/>
            <a:ext cx="4040188" cy="928687"/>
          </a:xfrm>
        </p:spPr>
        <p:txBody>
          <a:bodyPr/>
          <a:lstStyle/>
          <a:p>
            <a:pPr algn="ctr" eaLnBrk="1" hangingPunct="1"/>
            <a:r>
              <a:rPr lang="pt-PT" sz="1400" b="1" smtClean="0">
                <a:solidFill>
                  <a:schemeClr val="tx1"/>
                </a:solidFill>
              </a:rPr>
              <a:t>A homossexualidade não é uma doença nem está associada a qualquer forma de perturbação psiquiátrica</a:t>
            </a:r>
          </a:p>
        </p:txBody>
      </p:sp>
      <p:sp>
        <p:nvSpPr>
          <p:cNvPr id="48131" name="Marcador de Posição do Texto 11"/>
          <p:cNvSpPr>
            <a:spLocks noGrp="1"/>
          </p:cNvSpPr>
          <p:nvPr>
            <p:ph type="body" sz="half" idx="3"/>
          </p:nvPr>
        </p:nvSpPr>
        <p:spPr>
          <a:xfrm>
            <a:off x="4857750" y="4357688"/>
            <a:ext cx="4041775" cy="1571625"/>
          </a:xfrm>
        </p:spPr>
        <p:txBody>
          <a:bodyPr/>
          <a:lstStyle/>
          <a:p>
            <a:pPr eaLnBrk="1" hangingPunct="1"/>
            <a:r>
              <a:rPr lang="pt-PT" sz="1400" b="1" smtClean="0">
                <a:solidFill>
                  <a:schemeClr val="tx1"/>
                </a:solidFill>
              </a:rPr>
              <a:t>A homossexualidade está, pelo menos em parte, na natureza das pessoas não é algo que se limitem a «escolher». Pedir a alguém que renuncie à sua homossexualidade é pedir-lhe que abdique da possibilidade de amar e de ser amado.</a:t>
            </a:r>
          </a:p>
        </p:txBody>
      </p:sp>
      <p:sp>
        <p:nvSpPr>
          <p:cNvPr id="48132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8625" y="1000125"/>
            <a:ext cx="4040188" cy="4556125"/>
          </a:xfrm>
          <a:ln>
            <a:prstDash val="solid"/>
          </a:ln>
        </p:spPr>
        <p:txBody>
          <a:bodyPr/>
          <a:lstStyle/>
          <a:p>
            <a:pPr eaLnBrk="1" hangingPunct="1"/>
            <a:r>
              <a:rPr lang="pt-PT" sz="1200" smtClean="0">
                <a:latin typeface="Arial" charset="0"/>
                <a:cs typeface="Arial" charset="0"/>
              </a:rPr>
              <a:t>Plummer distinguiu 4 tipos de homossexualidade:</a:t>
            </a:r>
          </a:p>
          <a:p>
            <a:pPr eaLnBrk="1" hangingPunct="1"/>
            <a:endParaRPr lang="pt-PT" sz="12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pt-PT" sz="1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Homossexualidade casual</a:t>
            </a:r>
            <a:r>
              <a:rPr lang="pt-PT" sz="1200" smtClean="0">
                <a:latin typeface="Arial" charset="0"/>
                <a:cs typeface="Arial" charset="0"/>
              </a:rPr>
              <a:t> encontro passageiro que não estrutura substancialmente a vida do indivíduo</a:t>
            </a:r>
            <a:endParaRPr lang="pt-PT" sz="12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algn="just" eaLnBrk="1" hangingPunct="1"/>
            <a:endParaRPr lang="pt-PT" sz="12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pt-PT" sz="1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Homossexualidade como actividade situada </a:t>
            </a:r>
            <a:r>
              <a:rPr lang="pt-PT" sz="1200" smtClean="0">
                <a:latin typeface="Arial" charset="0"/>
                <a:cs typeface="Arial" charset="0"/>
              </a:rPr>
              <a:t>estas relações são mantidas regularmente mas não se transformam na preferência dominante do indivíduo</a:t>
            </a:r>
          </a:p>
          <a:p>
            <a:pPr algn="just" eaLnBrk="1" hangingPunct="1"/>
            <a:endParaRPr lang="pt-PT" sz="12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pt-PT" sz="1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Homossexualidade Personalizada </a:t>
            </a:r>
            <a:r>
              <a:rPr lang="pt-PT" sz="1200" smtClean="0">
                <a:latin typeface="Arial" charset="0"/>
                <a:cs typeface="Arial" charset="0"/>
              </a:rPr>
              <a:t> refere-se a indivíduos que têm preferência por actividades homossexuais, mas que estão isolados dos grupos onde são facilmente aceites</a:t>
            </a:r>
            <a:endParaRPr lang="pt-PT" sz="12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algn="just" eaLnBrk="1" hangingPunct="1"/>
            <a:endParaRPr lang="pt-PT" sz="12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pt-PT" sz="1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Homossexualidade como modo de vida </a:t>
            </a:r>
            <a:r>
              <a:rPr lang="pt-PT" sz="1200" smtClean="0">
                <a:latin typeface="Arial" charset="0"/>
                <a:cs typeface="Arial" charset="0"/>
              </a:rPr>
              <a:t>refere-se a indivíduos que «assumiram» a sua homossexualidade  e que se associam  a outras pessoas com a mesma preferência sexual, fazendo disso parte importante da sua vida</a:t>
            </a:r>
            <a:endParaRPr lang="pt-PT" sz="12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4813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643438" y="1000125"/>
            <a:ext cx="4041775" cy="3941763"/>
          </a:xfrm>
          <a:ln>
            <a:prstDash val="solid"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sz="18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Estigma</a:t>
            </a:r>
            <a:r>
              <a:rPr lang="pt-PT" sz="18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endParaRPr lang="pt-PT" sz="180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endParaRPr lang="pt-PT" sz="180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pt-PT" sz="1800" smtClean="0">
                <a:latin typeface="Arial" charset="0"/>
                <a:cs typeface="Arial" charset="0"/>
              </a:rPr>
              <a:t>Atitude de vergonha </a:t>
            </a: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endParaRPr lang="pt-PT" sz="180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pt-PT" sz="1800" smtClean="0">
                <a:latin typeface="Arial" charset="0"/>
                <a:cs typeface="Arial" charset="0"/>
              </a:rPr>
              <a:t>		Não reconhecimento geral do comportamento homossexual</a:t>
            </a: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endParaRPr lang="pt-PT" sz="180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pt-PT" sz="18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.Homossexualidade masculina </a:t>
            </a:r>
            <a:r>
              <a:rPr lang="pt-PT" sz="1800" smtClean="0">
                <a:latin typeface="Arial" charset="0"/>
                <a:cs typeface="Arial" charset="0"/>
              </a:rPr>
              <a:t>tende a receber mais atenção do que o </a:t>
            </a:r>
            <a:r>
              <a:rPr lang="pt-PT" sz="18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Lesbianismo</a:t>
            </a: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endParaRPr lang="pt-PT" sz="180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endParaRPr lang="pt-PT" sz="1800" smtClean="0">
              <a:latin typeface="Arial" charset="0"/>
              <a:cs typeface="Arial" charset="0"/>
            </a:endParaRPr>
          </a:p>
        </p:txBody>
      </p:sp>
      <p:sp>
        <p:nvSpPr>
          <p:cNvPr id="16" name="Seta em curva 15"/>
          <p:cNvSpPr/>
          <p:nvPr/>
        </p:nvSpPr>
        <p:spPr>
          <a:xfrm rot="5400000">
            <a:off x="7143750" y="1285875"/>
            <a:ext cx="841375" cy="555625"/>
          </a:xfrm>
          <a:prstGeom prst="bentArrow">
            <a:avLst>
              <a:gd name="adj1" fmla="val 26483"/>
              <a:gd name="adj2" fmla="val 25000"/>
              <a:gd name="adj3" fmla="val 25000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 dirty="0">
              <a:solidFill>
                <a:sysClr val="windowText" lastClr="000000"/>
              </a:solidFill>
            </a:endParaRPr>
          </a:p>
        </p:txBody>
      </p:sp>
      <p:sp>
        <p:nvSpPr>
          <p:cNvPr id="17" name="Seta para baixo 16"/>
          <p:cNvSpPr/>
          <p:nvPr/>
        </p:nvSpPr>
        <p:spPr>
          <a:xfrm>
            <a:off x="5357813" y="1428750"/>
            <a:ext cx="214312" cy="35718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4" name="Marcador de Posição do Número do Diapositivo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BA2E-6D18-4925-92A5-99605C6F8DE3}" type="slidenum">
              <a:rPr lang="pt-PT" smtClean="0"/>
              <a:pPr>
                <a:defRPr/>
              </a:pPr>
              <a:t>17</a:t>
            </a:fld>
            <a:endParaRPr lang="pt-PT"/>
          </a:p>
        </p:txBody>
      </p:sp>
      <p:sp>
        <p:nvSpPr>
          <p:cNvPr id="15" name="Marcador de Posição do Rodapé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Marcador de Posição de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PT" smtClean="0"/>
              <a:t> </a:t>
            </a:r>
            <a:r>
              <a:rPr lang="pt-PT" sz="2000" smtClean="0">
                <a:latin typeface="Arial" charset="0"/>
                <a:cs typeface="Arial" charset="0"/>
              </a:rPr>
              <a:t>Antigamente as prestadoras de favores sexuais eram cortesãs e concubinas, conheciam os seus clientes e detinham posições sociais elevadas.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Um aspecto fundamental da prostituição moderna é que as mulheres e os seus clientes geralmente não se conhecem.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						desmembramento de 					pequenas comunidades -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visibilidade</a:t>
            </a:r>
          </a:p>
          <a:p>
            <a:pPr eaLnBrk="1" hangingPunct="1">
              <a:buFont typeface="Wingdings 3" pitchFamily="18" charset="2"/>
              <a:buNone/>
            </a:pPr>
            <a:r>
              <a:rPr lang="pt-PT" sz="2000" b="1" smtClean="0">
                <a:solidFill>
                  <a:srgbClr val="00B0F0"/>
                </a:solidFill>
                <a:latin typeface="Arial" charset="0"/>
                <a:cs typeface="Arial" charset="0"/>
              </a:rPr>
              <a:t>Prostituição</a:t>
            </a:r>
            <a:r>
              <a:rPr lang="pt-PT" sz="2000" smtClean="0">
                <a:latin typeface="Arial" charset="0"/>
                <a:cs typeface="Arial" charset="0"/>
              </a:rPr>
              <a:t> ligada a  		</a:t>
            </a:r>
          </a:p>
          <a:p>
            <a:pPr eaLnBrk="1" hangingPunct="1">
              <a:buFont typeface="Wingdings 3" pitchFamily="18" charset="2"/>
              <a:buNone/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					desenvolvimento de grandes espaços 				urbanos e «comercialização» das 				relações sociais - </a:t>
            </a:r>
            <a:r>
              <a:rPr lang="pt-PT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anonimato</a:t>
            </a:r>
            <a:endParaRPr lang="pt-PT" sz="18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pt-PT" smtClean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 eaLnBrk="1" hangingPunct="1">
              <a:defRPr/>
            </a:pPr>
            <a:r>
              <a:rPr lang="pt-PT" sz="3200" dirty="0" smtClean="0">
                <a:effectLst/>
                <a:latin typeface="Aharoni" pitchFamily="2" charset="-79"/>
                <a:cs typeface="Aharoni" pitchFamily="2" charset="-79"/>
              </a:rPr>
              <a:t>Prostituição - </a:t>
            </a:r>
            <a:r>
              <a:rPr lang="pt-PT" sz="2000" dirty="0" smtClean="0">
                <a:effectLst/>
                <a:latin typeface="Arial" pitchFamily="34" charset="0"/>
                <a:cs typeface="Arial" pitchFamily="34" charset="0"/>
              </a:rPr>
              <a:t>pode ser definida como a prestação de favores sexuais a troco de dinheiro.</a:t>
            </a:r>
            <a:endParaRPr lang="pt-PT" sz="2000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Rectângulo arredondado 3"/>
          <p:cNvSpPr/>
          <p:nvPr/>
        </p:nvSpPr>
        <p:spPr>
          <a:xfrm>
            <a:off x="4071938" y="3857625"/>
            <a:ext cx="4572000" cy="9286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5" name="Rectângulo arredondado 4"/>
          <p:cNvSpPr/>
          <p:nvPr/>
        </p:nvSpPr>
        <p:spPr>
          <a:xfrm>
            <a:off x="4071938" y="5214938"/>
            <a:ext cx="4500562" cy="12144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cxnSp>
        <p:nvCxnSpPr>
          <p:cNvPr id="9" name="Conexão recta unidireccional 8"/>
          <p:cNvCxnSpPr/>
          <p:nvPr/>
        </p:nvCxnSpPr>
        <p:spPr>
          <a:xfrm>
            <a:off x="3071813" y="5000625"/>
            <a:ext cx="914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cta unidireccional 10"/>
          <p:cNvCxnSpPr/>
          <p:nvPr/>
        </p:nvCxnSpPr>
        <p:spPr>
          <a:xfrm flipV="1">
            <a:off x="3214688" y="4214813"/>
            <a:ext cx="642937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DE519-F537-41D4-AABD-2E8645A47302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3000375" cy="64293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pt-PT" sz="3200" dirty="0" smtClean="0">
                <a:effectLst/>
                <a:latin typeface="Aharoni" pitchFamily="2" charset="-79"/>
                <a:cs typeface="Aharoni" pitchFamily="2" charset="-79"/>
              </a:rPr>
              <a:t>Prostituição</a:t>
            </a:r>
            <a:endParaRPr lang="pt-PT" sz="3200" dirty="0">
              <a:effectLst/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8" name="Conexão recta unidireccional 7"/>
          <p:cNvCxnSpPr/>
          <p:nvPr/>
        </p:nvCxnSpPr>
        <p:spPr>
          <a:xfrm>
            <a:off x="3571875" y="571500"/>
            <a:ext cx="100012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unidireccional 11"/>
          <p:cNvCxnSpPr/>
          <p:nvPr/>
        </p:nvCxnSpPr>
        <p:spPr>
          <a:xfrm>
            <a:off x="3000375" y="1071563"/>
            <a:ext cx="1357313" cy="714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cta unidireccional 13"/>
          <p:cNvCxnSpPr/>
          <p:nvPr/>
        </p:nvCxnSpPr>
        <p:spPr>
          <a:xfrm rot="5400000">
            <a:off x="1356519" y="1499394"/>
            <a:ext cx="571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29" name="CaixaDeTexto 15"/>
          <p:cNvSpPr txBox="1">
            <a:spLocks noChangeArrowheads="1"/>
          </p:cNvSpPr>
          <p:nvPr/>
        </p:nvSpPr>
        <p:spPr bwMode="auto">
          <a:xfrm>
            <a:off x="5214938" y="357188"/>
            <a:ext cx="33575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Legislação contra a prostituição raramente pune os clientes e a sua identidade é salvaguardada</a:t>
            </a:r>
          </a:p>
        </p:txBody>
      </p:sp>
      <p:sp>
        <p:nvSpPr>
          <p:cNvPr id="52230" name="CaixaDeTexto 16"/>
          <p:cNvSpPr txBox="1">
            <a:spLocks noChangeArrowheads="1"/>
          </p:cNvSpPr>
          <p:nvPr/>
        </p:nvSpPr>
        <p:spPr bwMode="auto">
          <a:xfrm>
            <a:off x="4500563" y="1785938"/>
            <a:ext cx="39290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Existem muito poucos estudos acerca dos clientes em proporção aos que existem acerca das prostitutas e nunca se sugere que clientes possam ser psicologicamente perturbados, ao invés do que das prostitutas</a:t>
            </a:r>
          </a:p>
        </p:txBody>
      </p:sp>
      <p:sp>
        <p:nvSpPr>
          <p:cNvPr id="52231" name="CaixaDeTexto 17"/>
          <p:cNvSpPr txBox="1">
            <a:spLocks noChangeArrowheads="1"/>
          </p:cNvSpPr>
          <p:nvPr/>
        </p:nvSpPr>
        <p:spPr bwMode="auto">
          <a:xfrm>
            <a:off x="500063" y="2286000"/>
            <a:ext cx="2857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Em alguns países a prostituição em si é ilegal, outros, como o Reino Unido, proíbem apenas certos tipos de prostituição, como a «abordagem de rua» ou a prostituição infantil. </a:t>
            </a:r>
          </a:p>
        </p:txBody>
      </p:sp>
      <p:sp>
        <p:nvSpPr>
          <p:cNvPr id="52232" name="CaixaDeTexto 8"/>
          <p:cNvSpPr txBox="1">
            <a:spLocks noChangeArrowheads="1"/>
          </p:cNvSpPr>
          <p:nvPr/>
        </p:nvSpPr>
        <p:spPr bwMode="auto">
          <a:xfrm>
            <a:off x="4572000" y="4857750"/>
            <a:ext cx="3857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A prostituição infantil faz parte da indústria do «turismo sexual» em alguns países do Extremo Oriente.</a:t>
            </a:r>
          </a:p>
        </p:txBody>
      </p:sp>
      <p:cxnSp>
        <p:nvCxnSpPr>
          <p:cNvPr id="11" name="Conexão recta unidireccional 10"/>
          <p:cNvCxnSpPr/>
          <p:nvPr/>
        </p:nvCxnSpPr>
        <p:spPr>
          <a:xfrm rot="16200000" flipH="1">
            <a:off x="1928813" y="2000250"/>
            <a:ext cx="3357562" cy="17859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3376E-EFCE-493F-8977-A0FED6C34354}" type="slidenum">
              <a:rPr lang="pt-PT" smtClean="0"/>
              <a:pPr>
                <a:defRPr/>
              </a:pPr>
              <a:t>19</a:t>
            </a:fld>
            <a:endParaRPr lang="pt-PT"/>
          </a:p>
        </p:txBody>
      </p:sp>
      <p:sp>
        <p:nvSpPr>
          <p:cNvPr id="15" name="Marcador de Posição do Rodapé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pt-PT" dirty="0" smtClean="0">
                <a:solidFill>
                  <a:schemeClr val="tx1"/>
                </a:solidFill>
                <a:effectLst/>
                <a:latin typeface="Aharoni" pitchFamily="2" charset="-79"/>
                <a:cs typeface="Aharoni" pitchFamily="2" charset="-79"/>
              </a:rPr>
              <a:t>Objectivos</a:t>
            </a:r>
          </a:p>
        </p:txBody>
      </p:sp>
      <p:sp>
        <p:nvSpPr>
          <p:cNvPr id="17410" name="Subtítulo 6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2530475" cy="1011237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PT" b="1" smtClean="0">
                <a:solidFill>
                  <a:schemeClr val="folHlink"/>
                </a:solidFill>
                <a:latin typeface="Aharoni"/>
                <a:ea typeface="Aharoni"/>
                <a:cs typeface="Aharoni"/>
              </a:rPr>
              <a:t>Compreender</a:t>
            </a:r>
            <a:r>
              <a:rPr lang="pt-PT" b="1" smtClean="0">
                <a:solidFill>
                  <a:schemeClr val="folHlink"/>
                </a:solidFill>
              </a:rPr>
              <a:t>      </a:t>
            </a:r>
            <a:r>
              <a:rPr lang="pt-PT" smtClean="0"/>
              <a:t>que</a:t>
            </a:r>
            <a:endParaRPr lang="pt-PT" sz="2800" smtClean="0">
              <a:solidFill>
                <a:schemeClr val="tx2"/>
              </a:solidFill>
              <a:latin typeface="Aharoni"/>
              <a:ea typeface="Aharoni"/>
              <a:cs typeface="Aharoni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3851275" y="1341438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PT" sz="2400"/>
              <a:t>sexo não é o mesmo que género</a:t>
            </a:r>
            <a:endParaRPr lang="pt-PT"/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3851275" y="2205038"/>
            <a:ext cx="4897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400"/>
              <a:t>a formação do género é complexa;</a:t>
            </a:r>
          </a:p>
          <a:p>
            <a:r>
              <a:rPr lang="pt-PT" sz="2400"/>
              <a:t>depende de vários factores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3851275" y="3429000"/>
            <a:ext cx="46434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400"/>
              <a:t>a identidade sexual e os </a:t>
            </a:r>
          </a:p>
          <a:p>
            <a:r>
              <a:rPr lang="pt-PT" sz="2400"/>
              <a:t>comportamentos sexuais estão </a:t>
            </a:r>
          </a:p>
          <a:p>
            <a:r>
              <a:rPr lang="pt-PT" sz="2400"/>
              <a:t>sujeitos ao seu meio ambiente e </a:t>
            </a:r>
          </a:p>
          <a:p>
            <a:r>
              <a:rPr lang="pt-PT" sz="2400"/>
              <a:t>reflectem a cultura deste</a:t>
            </a:r>
          </a:p>
        </p:txBody>
      </p:sp>
      <p:sp>
        <p:nvSpPr>
          <p:cNvPr id="17414" name="Line 8"/>
          <p:cNvSpPr>
            <a:spLocks noChangeShapeType="1"/>
          </p:cNvSpPr>
          <p:nvPr/>
        </p:nvSpPr>
        <p:spPr bwMode="auto">
          <a:xfrm flipV="1">
            <a:off x="2916238" y="1700213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7415" name="Line 9"/>
          <p:cNvSpPr>
            <a:spLocks noChangeShapeType="1"/>
          </p:cNvSpPr>
          <p:nvPr/>
        </p:nvSpPr>
        <p:spPr bwMode="auto">
          <a:xfrm>
            <a:off x="2916238" y="1989138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7416" name="Line 10"/>
          <p:cNvSpPr>
            <a:spLocks noChangeShapeType="1"/>
          </p:cNvSpPr>
          <p:nvPr/>
        </p:nvSpPr>
        <p:spPr bwMode="auto">
          <a:xfrm>
            <a:off x="2916238" y="1989138"/>
            <a:ext cx="792162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6C3FB-04D6-4B1C-9868-FEF853ABC4B9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4143375" cy="58261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pt-PT" sz="3200" dirty="0" smtClean="0">
                <a:effectLst/>
                <a:latin typeface="Aharoni" pitchFamily="2" charset="-79"/>
                <a:cs typeface="Aharoni" pitchFamily="2" charset="-79"/>
              </a:rPr>
              <a:t>Prostituição (</a:t>
            </a:r>
            <a:r>
              <a:rPr lang="pt-PT" sz="3200" dirty="0" err="1" smtClean="0">
                <a:effectLst/>
                <a:latin typeface="Aharoni" pitchFamily="2" charset="-79"/>
                <a:cs typeface="Aharoni" pitchFamily="2" charset="-79"/>
              </a:rPr>
              <a:t>cont</a:t>
            </a:r>
            <a:r>
              <a:rPr lang="pt-PT" sz="3200" dirty="0" smtClean="0">
                <a:effectLst/>
                <a:latin typeface="Aharoni" pitchFamily="2" charset="-79"/>
                <a:cs typeface="Aharoni" pitchFamily="2" charset="-79"/>
              </a:rPr>
              <a:t>.)</a:t>
            </a:r>
            <a:endParaRPr lang="pt-PT" sz="3200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4274" name="CaixaDeTexto 3"/>
          <p:cNvSpPr txBox="1">
            <a:spLocks noChangeArrowheads="1"/>
          </p:cNvSpPr>
          <p:nvPr/>
        </p:nvSpPr>
        <p:spPr bwMode="auto">
          <a:xfrm>
            <a:off x="4786313" y="285750"/>
            <a:ext cx="357187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/>
              <a:t>Goldstein definiu dois tipos de prostituição em termos de: </a:t>
            </a:r>
          </a:p>
          <a:p>
            <a:pPr algn="ctr"/>
            <a:endParaRPr lang="pt-PT">
              <a:solidFill>
                <a:schemeClr val="accent1"/>
              </a:solidFill>
            </a:endParaRPr>
          </a:p>
          <a:p>
            <a:pPr algn="ctr"/>
            <a:r>
              <a:rPr lang="pt-PT" b="1">
                <a:solidFill>
                  <a:schemeClr val="accent1"/>
                </a:solidFill>
              </a:rPr>
              <a:t>          2.Entrega Ocupacional  </a:t>
            </a:r>
          </a:p>
          <a:p>
            <a:pPr algn="ctr"/>
            <a:endParaRPr lang="pt-PT" b="1">
              <a:solidFill>
                <a:schemeClr val="accent1"/>
              </a:solidFill>
            </a:endParaRPr>
          </a:p>
          <a:p>
            <a:pPr algn="ctr"/>
            <a:endParaRPr lang="pt-PT" b="1"/>
          </a:p>
        </p:txBody>
      </p:sp>
      <p:sp>
        <p:nvSpPr>
          <p:cNvPr id="54275" name="CaixaDeTexto 7"/>
          <p:cNvSpPr txBox="1">
            <a:spLocks noChangeArrowheads="1"/>
          </p:cNvSpPr>
          <p:nvPr/>
        </p:nvSpPr>
        <p:spPr bwMode="auto">
          <a:xfrm>
            <a:off x="1357313" y="1285875"/>
            <a:ext cx="171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>
                <a:solidFill>
                  <a:schemeClr val="accent1"/>
                </a:solidFill>
              </a:rPr>
              <a:t>1. Contexto Ocupacional</a:t>
            </a:r>
          </a:p>
        </p:txBody>
      </p:sp>
      <p:sp>
        <p:nvSpPr>
          <p:cNvPr id="54276" name="CaixaDeTexto 9"/>
          <p:cNvSpPr txBox="1">
            <a:spLocks noChangeArrowheads="1"/>
          </p:cNvSpPr>
          <p:nvPr/>
        </p:nvSpPr>
        <p:spPr bwMode="auto">
          <a:xfrm>
            <a:off x="5357813" y="2143125"/>
            <a:ext cx="300037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Refere-se à frequência com que a mulher se envolve na prostituição .    Ex. Prostitutas ocasionais</a:t>
            </a:r>
          </a:p>
        </p:txBody>
      </p:sp>
      <p:sp>
        <p:nvSpPr>
          <p:cNvPr id="54277" name="CaixaDeTexto 10"/>
          <p:cNvSpPr txBox="1">
            <a:spLocks noChangeArrowheads="1"/>
          </p:cNvSpPr>
          <p:nvPr/>
        </p:nvSpPr>
        <p:spPr bwMode="auto">
          <a:xfrm>
            <a:off x="214313" y="2357438"/>
            <a:ext cx="3500437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Entende-se  o tipo de ambiente de trabalho e o processo de interacção em que uma mulher está envolvida.</a:t>
            </a:r>
          </a:p>
          <a:p>
            <a:r>
              <a:rPr lang="pt-PT"/>
              <a:t>Ex. Prostituta de rua, acompanhante, prostituta de casa, etc.</a:t>
            </a:r>
          </a:p>
        </p:txBody>
      </p:sp>
      <p:sp>
        <p:nvSpPr>
          <p:cNvPr id="54278" name="CaixaDeTexto 11"/>
          <p:cNvSpPr txBox="1">
            <a:spLocks noChangeArrowheads="1"/>
          </p:cNvSpPr>
          <p:nvPr/>
        </p:nvSpPr>
        <p:spPr bwMode="auto">
          <a:xfrm flipH="1">
            <a:off x="4000500" y="3571875"/>
            <a:ext cx="4602163" cy="1200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Se a prostituição existisse apenas para servir necessidades sexuais, haveria um número maior de prostitutos a servir sexualmente mulheres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000125" y="5214938"/>
            <a:ext cx="7212013" cy="14779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PT" dirty="0"/>
              <a:t>A prostituição exprime, e ajuda a perpetuar, a tendência dos homens para tratar as mulheres como objectos que podem ser «usados» para fins sexuais.</a:t>
            </a:r>
          </a:p>
          <a:p>
            <a:pPr>
              <a:defRPr/>
            </a:pPr>
            <a:r>
              <a:rPr lang="pt-PT" dirty="0"/>
              <a:t>Traduz um contexto particular de desigualdades ao nível do poder entre homens e mulheres.</a:t>
            </a:r>
            <a:endParaRPr lang="pt-PT" dirty="0"/>
          </a:p>
        </p:txBody>
      </p:sp>
      <p:cxnSp>
        <p:nvCxnSpPr>
          <p:cNvPr id="15" name="Conexão recta unidireccional 14"/>
          <p:cNvCxnSpPr/>
          <p:nvPr/>
        </p:nvCxnSpPr>
        <p:spPr>
          <a:xfrm rot="10800000" flipV="1">
            <a:off x="3143250" y="714375"/>
            <a:ext cx="1714500" cy="6429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unidireccional 18"/>
          <p:cNvCxnSpPr/>
          <p:nvPr/>
        </p:nvCxnSpPr>
        <p:spPr>
          <a:xfrm rot="16200000" flipH="1">
            <a:off x="4822032" y="892969"/>
            <a:ext cx="642937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cta 23"/>
          <p:cNvCxnSpPr>
            <a:stCxn id="54275" idx="2"/>
            <a:endCxn id="54277" idx="0"/>
          </p:cNvCxnSpPr>
          <p:nvPr/>
        </p:nvCxnSpPr>
        <p:spPr>
          <a:xfrm rot="5400000">
            <a:off x="1876426" y="2019300"/>
            <a:ext cx="425450" cy="250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xão recta 26"/>
          <p:cNvCxnSpPr/>
          <p:nvPr/>
        </p:nvCxnSpPr>
        <p:spPr>
          <a:xfrm rot="5400000">
            <a:off x="6358731" y="1928019"/>
            <a:ext cx="4286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Posição do Número do Diapositivo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007B5-0F37-43E2-AF18-5805C676A5BF}" type="slidenum">
              <a:rPr lang="pt-PT" smtClean="0"/>
              <a:pPr>
                <a:defRPr/>
              </a:pPr>
              <a:t>20</a:t>
            </a:fld>
            <a:endParaRPr lang="pt-PT"/>
          </a:p>
        </p:txBody>
      </p:sp>
      <p:sp>
        <p:nvSpPr>
          <p:cNvPr id="16" name="Marcador de Posição do Rodapé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5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pt-PT" smtClean="0">
              <a:effectLst/>
            </a:endParaRPr>
          </a:p>
        </p:txBody>
      </p:sp>
      <p:pic>
        <p:nvPicPr>
          <p:cNvPr id="19458" name="Título 1"/>
          <p:cNvPicPr>
            <a:picLocks noGrp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57188" y="500063"/>
            <a:ext cx="8229600" cy="4929187"/>
          </a:xfrm>
        </p:spPr>
      </p:pic>
      <p:sp>
        <p:nvSpPr>
          <p:cNvPr id="11" name="Seta para baixo 10"/>
          <p:cNvSpPr/>
          <p:nvPr/>
        </p:nvSpPr>
        <p:spPr>
          <a:xfrm>
            <a:off x="1571625" y="2071688"/>
            <a:ext cx="504825" cy="79216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0" name="Seta para a direita 9"/>
          <p:cNvSpPr/>
          <p:nvPr/>
        </p:nvSpPr>
        <p:spPr>
          <a:xfrm flipV="1">
            <a:off x="3857625" y="1143000"/>
            <a:ext cx="334963" cy="5889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E94F4-477C-4419-ACF9-F68A6B885BF4}" type="slidenum">
              <a:rPr lang="pt-PT" smtClean="0"/>
              <a:pPr>
                <a:defRPr/>
              </a:pPr>
              <a:t>3</a:t>
            </a:fld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pt-PT" b="0" smtClean="0">
                <a:effectLst/>
                <a:latin typeface="Aharoni"/>
                <a:ea typeface="Aharoni"/>
                <a:cs typeface="Aharoni"/>
              </a:rPr>
              <a:t>Sexo é </a:t>
            </a:r>
            <a:r>
              <a:rPr lang="pt-PT" smtClean="0">
                <a:solidFill>
                  <a:schemeClr val="folHlink"/>
                </a:solidFill>
                <a:effectLst/>
                <a:latin typeface="Aharoni"/>
                <a:ea typeface="Aharoni"/>
                <a:cs typeface="Aharoni"/>
              </a:rPr>
              <a:t>diferente</a:t>
            </a:r>
            <a:r>
              <a:rPr lang="pt-PT" b="0" smtClean="0">
                <a:effectLst/>
                <a:latin typeface="Aharoni"/>
                <a:ea typeface="Aharoni"/>
                <a:cs typeface="Aharoni"/>
              </a:rPr>
              <a:t> de Género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2400" smtClean="0">
                <a:latin typeface="Arial" charset="0"/>
                <a:cs typeface="Arial" charset="0"/>
              </a:rPr>
              <a:t>Género é uma </a:t>
            </a:r>
            <a:r>
              <a:rPr lang="pt-PT" sz="24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construção cultural</a:t>
            </a:r>
          </a:p>
          <a:p>
            <a:pPr eaLnBrk="1" hangingPunct="1">
              <a:lnSpc>
                <a:spcPct val="80000"/>
              </a:lnSpc>
            </a:pPr>
            <a:endParaRPr lang="pt-PT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pt-PT" sz="2400" smtClean="0">
                <a:latin typeface="Arial" charset="0"/>
                <a:cs typeface="Arial" charset="0"/>
              </a:rPr>
              <a:t>As características que atribuímos ao género são padrões de </a:t>
            </a:r>
            <a:r>
              <a:rPr lang="pt-PT" sz="24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comportamento adquiridos</a:t>
            </a:r>
          </a:p>
          <a:p>
            <a:pPr eaLnBrk="1" hangingPunct="1">
              <a:lnSpc>
                <a:spcPct val="105000"/>
              </a:lnSpc>
            </a:pPr>
            <a:endParaRPr lang="pt-PT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pt-PT" sz="2400" smtClean="0">
                <a:latin typeface="Arial" charset="0"/>
                <a:cs typeface="Arial" charset="0"/>
              </a:rPr>
              <a:t>Não está provado que existam </a:t>
            </a:r>
            <a:r>
              <a:rPr lang="pt-PT" sz="24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diferenças genéticas</a:t>
            </a:r>
            <a:r>
              <a:rPr lang="pt-PT" sz="2400" smtClean="0">
                <a:latin typeface="Arial" charset="0"/>
                <a:cs typeface="Arial" charset="0"/>
              </a:rPr>
              <a:t> que determinem o género</a:t>
            </a:r>
          </a:p>
          <a:p>
            <a:pPr eaLnBrk="1" hangingPunct="1">
              <a:lnSpc>
                <a:spcPct val="105000"/>
              </a:lnSpc>
            </a:pPr>
            <a:endParaRPr lang="pt-PT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pt-PT" sz="2400" smtClean="0">
                <a:latin typeface="Arial" charset="0"/>
                <a:cs typeface="Arial" charset="0"/>
              </a:rPr>
              <a:t>A </a:t>
            </a:r>
            <a:r>
              <a:rPr lang="pt-PT" sz="24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socialização do Género</a:t>
            </a:r>
            <a:r>
              <a:rPr lang="pt-PT" sz="2400" smtClean="0">
                <a:latin typeface="Arial" charset="0"/>
                <a:cs typeface="Arial" charset="0"/>
              </a:rPr>
              <a:t> começa à </a:t>
            </a:r>
            <a:r>
              <a:rPr lang="pt-PT" sz="24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nascença</a:t>
            </a:r>
            <a:r>
              <a:rPr lang="pt-PT" sz="2400" smtClean="0">
                <a:latin typeface="Arial" charset="0"/>
                <a:cs typeface="Arial" charset="0"/>
              </a:rPr>
              <a:t>:</a:t>
            </a:r>
          </a:p>
          <a:p>
            <a:pPr lvl="1" eaLnBrk="1" hangingPunct="1">
              <a:lnSpc>
                <a:spcPct val="105000"/>
              </a:lnSpc>
            </a:pPr>
            <a:r>
              <a:rPr lang="pt-PT" sz="2000" smtClean="0">
                <a:latin typeface="Arial" charset="0"/>
                <a:cs typeface="Arial" charset="0"/>
              </a:rPr>
              <a:t>	iniciada pelos pais (reforçados por influências culturais)</a:t>
            </a:r>
          </a:p>
          <a:p>
            <a:pPr lvl="1" eaLnBrk="1" hangingPunct="1">
              <a:lnSpc>
                <a:spcPct val="105000"/>
              </a:lnSpc>
            </a:pPr>
            <a:r>
              <a:rPr lang="pt-PT" sz="2000" smtClean="0">
                <a:latin typeface="Arial" charset="0"/>
                <a:cs typeface="Arial" charset="0"/>
              </a:rPr>
              <a:t>	cristalizada pela cultura da sociedade</a:t>
            </a:r>
          </a:p>
          <a:p>
            <a:pPr eaLnBrk="1" hangingPunct="1"/>
            <a:endParaRPr lang="pt-PT" sz="240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26068-9508-48F0-9BB0-24AD30F0FB58}" type="slidenum">
              <a:rPr lang="pt-PT" smtClean="0"/>
              <a:pPr>
                <a:defRPr/>
              </a:pPr>
              <a:t>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Posição de Conteúdo 4"/>
          <p:cNvSpPr>
            <a:spLocks noGrp="1"/>
          </p:cNvSpPr>
          <p:nvPr>
            <p:ph idx="1"/>
          </p:nvPr>
        </p:nvSpPr>
        <p:spPr>
          <a:xfrm>
            <a:off x="500063" y="2332038"/>
            <a:ext cx="8229600" cy="4525962"/>
          </a:xfrm>
        </p:spPr>
        <p:txBody>
          <a:bodyPr/>
          <a:lstStyle/>
          <a:p>
            <a:pPr eaLnBrk="1" hangingPunct="1"/>
            <a:r>
              <a:rPr lang="pt-PT" sz="1800" smtClean="0"/>
              <a:t>A aprendizagem está entranhada no tecido e dinâmicas sociais de forma profunda</a:t>
            </a:r>
          </a:p>
          <a:p>
            <a:pPr eaLnBrk="1" hangingPunct="1"/>
            <a:endParaRPr lang="pt-PT" sz="1800" smtClean="0"/>
          </a:p>
          <a:p>
            <a:pPr eaLnBrk="1" hangingPunct="1"/>
            <a:r>
              <a:rPr lang="pt-PT" sz="1800" smtClean="0"/>
              <a:t>A socialização do género é uma força poderosa e desafiá-la pode ser bastante perturbador para o indivíduo bem como para os sistemas sociais</a:t>
            </a:r>
          </a:p>
          <a:p>
            <a:pPr eaLnBrk="1" hangingPunct="1"/>
            <a:endParaRPr lang="pt-PT" sz="1800" smtClean="0"/>
          </a:p>
          <a:p>
            <a:pPr eaLnBrk="1" hangingPunct="1"/>
            <a:r>
              <a:rPr lang="pt-PT" sz="1800" smtClean="0"/>
              <a:t>A sociedade espera que o indivíduo se «comporte como um homem» ou como uma «mulher» e essa diferença é avaliada continuamente através das actividades quotidianas</a:t>
            </a:r>
          </a:p>
          <a:p>
            <a:pPr eaLnBrk="1" hangingPunct="1">
              <a:buFont typeface="Wingdings 3" pitchFamily="18" charset="2"/>
              <a:buNone/>
            </a:pPr>
            <a:endParaRPr lang="pt-PT" sz="1800" smtClean="0">
              <a:solidFill>
                <a:srgbClr val="0070C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pPr algn="just" eaLnBrk="1" hangingPunct="1">
              <a:defRPr/>
            </a:pPr>
            <a:r>
              <a:rPr lang="pt-PT" sz="3100" u="sng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Socialização do Género</a:t>
            </a:r>
            <a:r>
              <a:rPr lang="pt-PT" sz="3100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aprendizagem de papeis de género através de factores sociais como a família e os meios de comunicação. Estudos indicam que os pais tratam os filhos de forma diferente mesmo quando pensam que não o fazem. Ex. </a:t>
            </a:r>
            <a:r>
              <a:rPr lang="pt-PT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Beth</a:t>
            </a: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pt-PT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</a:t>
            </a: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pt-PT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Adam</a:t>
            </a:r>
            <a:endParaRPr lang="pt-PT" sz="2000" u="sng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26AE9-A32B-4D04-91AA-8E9130422EFF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ângulo 1"/>
          <p:cNvSpPr>
            <a:spLocks noChangeArrowheads="1"/>
          </p:cNvSpPr>
          <p:nvPr/>
        </p:nvSpPr>
        <p:spPr bwMode="auto">
          <a:xfrm>
            <a:off x="928688" y="2143125"/>
            <a:ext cx="7500937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PT"/>
              <a:t>Está constantemente a ser aprendido e reaprendido através da </a:t>
            </a:r>
            <a:r>
              <a:rPr lang="pt-PT" b="1">
                <a:solidFill>
                  <a:srgbClr val="0070C0"/>
                </a:solidFill>
              </a:rPr>
              <a:t>reprodução social</a:t>
            </a:r>
            <a:r>
              <a:rPr lang="pt-PT"/>
              <a:t> que é o reforço positivo (fazer e refazer) atitudes e crenças no decorrer de milhares de pequenas acções diárias.</a:t>
            </a:r>
          </a:p>
          <a:p>
            <a:pPr algn="just"/>
            <a:endParaRPr lang="pt-PT"/>
          </a:p>
          <a:p>
            <a:pPr algn="just"/>
            <a:endParaRPr lang="pt-PT"/>
          </a:p>
          <a:p>
            <a:pPr algn="just"/>
            <a:r>
              <a:rPr lang="pt-PT"/>
              <a:t>As diferenças que se observam na socialização do género são também parte importante de outras </a:t>
            </a:r>
            <a:r>
              <a:rPr lang="pt-PT" u="sng"/>
              <a:t>instituições sociais como a família, a religião, o trabalho ou a classe social.</a:t>
            </a:r>
          </a:p>
          <a:p>
            <a:pPr algn="just"/>
            <a:endParaRPr lang="pt-PT"/>
          </a:p>
          <a:p>
            <a:pPr algn="just"/>
            <a:endParaRPr lang="pt-PT"/>
          </a:p>
          <a:p>
            <a:pPr algn="just"/>
            <a:r>
              <a:rPr lang="pt-PT"/>
              <a:t>Os brinquedos, os livros de histórias e os programas de televisão com que as crianças estão em contacto tendem a realçar as diferenças entre atributos masculinos e femininos. Ex. Contos de fadas</a:t>
            </a:r>
          </a:p>
        </p:txBody>
      </p:sp>
      <p:sp>
        <p:nvSpPr>
          <p:cNvPr id="25602" name="Rectângulo 2"/>
          <p:cNvSpPr>
            <a:spLocks noChangeArrowheads="1"/>
          </p:cNvSpPr>
          <p:nvPr/>
        </p:nvSpPr>
        <p:spPr bwMode="auto">
          <a:xfrm>
            <a:off x="857250" y="428625"/>
            <a:ext cx="73580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400" b="1">
                <a:solidFill>
                  <a:srgbClr val="0070C0"/>
                </a:solidFill>
              </a:rPr>
              <a:t>Género</a:t>
            </a:r>
            <a:r>
              <a:rPr lang="pt-PT">
                <a:solidFill>
                  <a:srgbClr val="0070C0"/>
                </a:solidFill>
              </a:rPr>
              <a:t> </a:t>
            </a:r>
            <a:r>
              <a:rPr lang="pt-PT"/>
              <a:t>«faz-se» nas interacções sociais quotidianas com outros 		</a:t>
            </a:r>
          </a:p>
          <a:p>
            <a:r>
              <a:rPr lang="pt-PT"/>
              <a:t>	   é tão subtil que não damos conta dele até que sofra 			alterações radicais ou desapareça</a:t>
            </a:r>
          </a:p>
        </p:txBody>
      </p:sp>
      <p:cxnSp>
        <p:nvCxnSpPr>
          <p:cNvPr id="4" name="Conexão em ângulos rectos 3"/>
          <p:cNvCxnSpPr/>
          <p:nvPr/>
        </p:nvCxnSpPr>
        <p:spPr>
          <a:xfrm>
            <a:off x="1143000" y="785813"/>
            <a:ext cx="714375" cy="4286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ta para a direita 4"/>
          <p:cNvSpPr/>
          <p:nvPr/>
        </p:nvSpPr>
        <p:spPr>
          <a:xfrm>
            <a:off x="428625" y="2214563"/>
            <a:ext cx="428625" cy="35718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6" name="Seta para a direita 5"/>
          <p:cNvSpPr/>
          <p:nvPr/>
        </p:nvSpPr>
        <p:spPr>
          <a:xfrm flipV="1">
            <a:off x="428625" y="3571875"/>
            <a:ext cx="428625" cy="35718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7" name="Seta para a direita 6"/>
          <p:cNvSpPr/>
          <p:nvPr/>
        </p:nvSpPr>
        <p:spPr>
          <a:xfrm flipV="1">
            <a:off x="428625" y="4857750"/>
            <a:ext cx="428625" cy="35718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247E9-5D0A-47BC-BDFF-1F22C1B1E61A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sz="3200" dirty="0" smtClean="0">
                <a:latin typeface="Aharoni" pitchFamily="2" charset="-79"/>
                <a:cs typeface="Aharoni" pitchFamily="2" charset="-79"/>
              </a:rPr>
              <a:t>A história da </a:t>
            </a:r>
            <a:r>
              <a:rPr lang="pt-PT" sz="3200" dirty="0" err="1" smtClean="0">
                <a:latin typeface="Aharoni" pitchFamily="2" charset="-79"/>
                <a:cs typeface="Aharoni" pitchFamily="2" charset="-79"/>
              </a:rPr>
              <a:t>Cinderela</a:t>
            </a:r>
            <a:r>
              <a:rPr lang="pt-PT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pt-PT" sz="3200" dirty="0" err="1" smtClean="0">
                <a:latin typeface="Aharoni" pitchFamily="2" charset="-79"/>
                <a:cs typeface="Aharoni" pitchFamily="2" charset="-79"/>
              </a:rPr>
              <a:t>re-adaptada</a:t>
            </a:r>
            <a:r>
              <a:rPr lang="pt-PT" sz="3200" dirty="0" smtClean="0">
                <a:latin typeface="Aharoni" pitchFamily="2" charset="-79"/>
                <a:cs typeface="Aharoni" pitchFamily="2" charset="-79"/>
              </a:rPr>
              <a:t>…</a:t>
            </a:r>
            <a:endParaRPr lang="pt-P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7650" name="Marcador de Posição de Conteúdo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“Realmente não reparei que ele tinha um nariz esquisito. 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E ficava, por certo, muito melhor em trajes de fantasia.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Na verdade, ele não é tão atraente como na outra noite me parecera.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Assim, acho que vou fingir que este sapato de vidro está demasiado apertado.”</a:t>
            </a:r>
          </a:p>
          <a:p>
            <a:pPr eaLnBrk="1" hangingPunct="1">
              <a:buFont typeface="Wingdings 3" pitchFamily="18" charset="2"/>
              <a:buNone/>
            </a:pPr>
            <a:r>
              <a:rPr lang="pt-PT" smtClean="0"/>
              <a:t>                                       </a:t>
            </a:r>
            <a:r>
              <a:rPr lang="pt-PT" sz="1600" smtClean="0"/>
              <a:t>(Viorst, 1987, p.73)</a:t>
            </a:r>
          </a:p>
          <a:p>
            <a:pPr eaLnBrk="1" hangingPunct="1">
              <a:buFont typeface="Wingdings 3" pitchFamily="18" charset="2"/>
              <a:buNone/>
            </a:pPr>
            <a:endParaRPr lang="pt-PT" sz="1600" smtClean="0"/>
          </a:p>
          <a:p>
            <a:pPr eaLnBrk="1" hangingPunct="1">
              <a:buFont typeface="Wingdings 3" pitchFamily="18" charset="2"/>
              <a:buNone/>
            </a:pPr>
            <a:endParaRPr lang="pt-PT" sz="1600" smtClean="0"/>
          </a:p>
          <a:p>
            <a:pPr algn="just" eaLnBrk="1" hangingPunct="1">
              <a:buFont typeface="Wingdings 3" pitchFamily="18" charset="2"/>
              <a:buNone/>
            </a:pPr>
            <a:r>
              <a:rPr lang="pt-PT" sz="1600" smtClean="0"/>
              <a:t>	Na verdade hoje em dia todos os brinquedos das crianças estão codificados em termos de género. Existem já livros de histórias com raparigas fortes e independentes como protagonistas principais, mas muito poucos mostram rapazes em papéis não tradicionais.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6489F-A48F-4311-9129-BB9050C5342B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9"/>
          <p:cNvSpPr>
            <a:spLocks noChangeArrowheads="1"/>
          </p:cNvSpPr>
          <p:nvPr/>
        </p:nvSpPr>
        <p:spPr bwMode="auto">
          <a:xfrm>
            <a:off x="1476375" y="4797425"/>
            <a:ext cx="61912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>
          <a:xfrm>
            <a:off x="428596" y="428604"/>
            <a:ext cx="8215370" cy="121444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pt-PT" sz="3100" dirty="0" smtClean="0">
                <a:effectLst/>
                <a:latin typeface="Aharoni" pitchFamily="2" charset="-79"/>
                <a:cs typeface="Aharoni" pitchFamily="2" charset="-79"/>
              </a:rPr>
              <a:t>Identidade do Género e Sexualidade – Teorias</a:t>
            </a:r>
            <a:r>
              <a:rPr lang="pt-PT" sz="2800" b="0" dirty="0" smtClean="0">
                <a:effectLst/>
                <a:latin typeface="Aharoni" pitchFamily="2" charset="-79"/>
                <a:cs typeface="Aharoni" pitchFamily="2" charset="-79"/>
              </a:rPr>
              <a:t/>
            </a:r>
            <a:br>
              <a:rPr lang="pt-PT" sz="2800" b="0" dirty="0" smtClean="0">
                <a:effectLst/>
                <a:latin typeface="Aharoni" pitchFamily="2" charset="-79"/>
                <a:cs typeface="Aharoni" pitchFamily="2" charset="-79"/>
              </a:rPr>
            </a:br>
            <a:r>
              <a:rPr lang="pt-PT" sz="4000" b="0" dirty="0" smtClean="0">
                <a:effectLst/>
                <a:latin typeface="Aharoni" pitchFamily="2" charset="-79"/>
                <a:cs typeface="Aharoni" pitchFamily="2" charset="-79"/>
              </a:rPr>
              <a:t>Freud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endParaRPr lang="pt-PT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t-PT" sz="2000" b="1" smtClean="0">
                <a:latin typeface="Arial" charset="0"/>
                <a:cs typeface="Arial" charset="0"/>
              </a:rPr>
              <a:t>Teorizou: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pt-PT" sz="20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PT" sz="2000" smtClean="0">
                <a:latin typeface="Arial" charset="0"/>
                <a:cs typeface="Arial" charset="0"/>
              </a:rPr>
              <a:t>a </a:t>
            </a:r>
            <a:r>
              <a:rPr lang="pt-PT" sz="20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presença</a:t>
            </a:r>
            <a:r>
              <a:rPr lang="pt-PT" sz="2000" smtClean="0">
                <a:latin typeface="Arial" charset="0"/>
                <a:cs typeface="Arial" charset="0"/>
              </a:rPr>
              <a:t> do </a:t>
            </a:r>
            <a:r>
              <a:rPr lang="pt-PT" sz="20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pénis</a:t>
            </a:r>
            <a:r>
              <a:rPr lang="pt-PT" sz="2000" smtClean="0">
                <a:latin typeface="Arial" charset="0"/>
                <a:cs typeface="Arial" charset="0"/>
              </a:rPr>
              <a:t>                          símbolo da masculinidade  </a:t>
            </a:r>
          </a:p>
          <a:p>
            <a:pPr eaLnBrk="1" hangingPunct="1">
              <a:lnSpc>
                <a:spcPct val="90000"/>
              </a:lnSpc>
            </a:pPr>
            <a:endParaRPr lang="pt-PT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PT" sz="2000" smtClean="0">
                <a:latin typeface="Arial" charset="0"/>
                <a:cs typeface="Arial" charset="0"/>
              </a:rPr>
              <a:t>ou a </a:t>
            </a:r>
            <a:r>
              <a:rPr lang="pt-PT" sz="20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ausência</a:t>
            </a:r>
            <a:r>
              <a:rPr lang="pt-PT" sz="2000" smtClean="0">
                <a:latin typeface="Arial" charset="0"/>
                <a:cs typeface="Arial" charset="0"/>
              </a:rPr>
              <a:t> do </a:t>
            </a:r>
            <a:r>
              <a:rPr lang="pt-PT" sz="2000" b="1" smtClean="0">
                <a:solidFill>
                  <a:schemeClr val="folHlink"/>
                </a:solidFill>
                <a:latin typeface="Arial" charset="0"/>
                <a:cs typeface="Arial" charset="0"/>
              </a:rPr>
              <a:t>pénis                     </a:t>
            </a:r>
            <a:r>
              <a:rPr lang="pt-PT" sz="2000" smtClean="0">
                <a:latin typeface="Arial" charset="0"/>
                <a:cs typeface="Arial" charset="0"/>
              </a:rPr>
              <a:t>símbolo da feminilidade </a:t>
            </a:r>
          </a:p>
          <a:p>
            <a:pPr lvl="1" eaLnBrk="1" hangingPunct="1">
              <a:lnSpc>
                <a:spcPct val="90000"/>
              </a:lnSpc>
            </a:pPr>
            <a:endParaRPr lang="pt-PT" sz="190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pt-PT" sz="190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pt-PT" sz="1900" smtClean="0">
                <a:latin typeface="Arial" charset="0"/>
                <a:cs typeface="Arial" charset="0"/>
              </a:rPr>
              <a:t>                           como o factor determinante do género</a:t>
            </a:r>
          </a:p>
          <a:p>
            <a:pPr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 </a:t>
            </a:r>
            <a:r>
              <a:rPr lang="pt-PT" sz="2000" b="1" smtClean="0">
                <a:latin typeface="Arial" charset="0"/>
                <a:cs typeface="Arial" charset="0"/>
              </a:rPr>
              <a:t>ou seja</a:t>
            </a:r>
            <a:r>
              <a:rPr lang="pt-PT" sz="20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		  a criança irá identificar-se com o pai ou com a mãe </a:t>
            </a:r>
          </a:p>
          <a:p>
            <a:pPr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pt-PT" sz="2000" smtClean="0">
                <a:latin typeface="Arial" charset="0"/>
                <a:cs typeface="Arial" charset="0"/>
              </a:rPr>
              <a:t>               consoante a sua semelhança fisionómica. </a:t>
            </a:r>
          </a:p>
          <a:p>
            <a:pPr eaLnBrk="1" hangingPunct="1"/>
            <a:endParaRPr lang="pt-PT" sz="2000" smtClean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857625" y="3429000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3786188" y="27146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2928938" y="2928938"/>
            <a:ext cx="5762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cxnSp>
        <p:nvCxnSpPr>
          <p:cNvPr id="10" name="Conexão em ângulos rectos 9"/>
          <p:cNvCxnSpPr/>
          <p:nvPr/>
        </p:nvCxnSpPr>
        <p:spPr>
          <a:xfrm rot="16200000" flipH="1">
            <a:off x="2178844" y="3607594"/>
            <a:ext cx="642938" cy="5715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12ABB-1DD0-4F91-9E9B-B29045F54601}" type="slidenum">
              <a:rPr lang="pt-PT" smtClean="0"/>
              <a:pPr>
                <a:defRPr/>
              </a:pPr>
              <a:t>8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Marcador de Posição de Conteúdo 1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4525963"/>
          </a:xfrm>
        </p:spPr>
        <p:txBody>
          <a:bodyPr/>
          <a:lstStyle/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O rapaz sente-se ameaçado pela disciplina e autonomia que o pai exige e fantasia que este o quer castrar (competição masculina)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Inconscientemente o rapaz vê o pai como um rival ao afecto da mãe  e ao reprimir sentimentos eróticos pela mãe e ao aceitar que o pai é um ser superior,  o rapaz identifica-se com este último.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As raparigas sentem «inveja do pénis» por não terem um órgão sexual externo que as distinga, nesta lógica a mãe fica desvalorizada aos olhos da rapariga, uma vez que ela também não tem pénis e é incapaz de lhe proporcionar um. </a:t>
            </a:r>
          </a:p>
          <a:p>
            <a:pPr eaLnBrk="1" hangingPunct="1"/>
            <a:endParaRPr lang="pt-PT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PT" sz="2000" smtClean="0">
                <a:latin typeface="Arial" charset="0"/>
                <a:cs typeface="Arial" charset="0"/>
              </a:rPr>
              <a:t>A rapariga vai então identificar-se com a mãe assumindo uma atitude de submissão implicada no reconhecimento de ser uma escolha por d</a:t>
            </a:r>
            <a:r>
              <a:rPr lang="pt-PT" sz="2000" i="1" smtClean="0">
                <a:latin typeface="Arial" charset="0"/>
                <a:cs typeface="Arial" charset="0"/>
              </a:rPr>
              <a:t>efault.</a:t>
            </a:r>
            <a:endParaRPr lang="pt-PT" sz="2000" smtClean="0">
              <a:latin typeface="Arial" charset="0"/>
              <a:cs typeface="Arial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2471726" cy="71438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pt-PT" sz="2800" dirty="0" smtClean="0">
                <a:latin typeface="Aharoni" pitchFamily="2" charset="-79"/>
                <a:cs typeface="Aharoni" pitchFamily="2" charset="-79"/>
              </a:rPr>
              <a:t>Freud (</a:t>
            </a:r>
            <a:r>
              <a:rPr lang="pt-PT" sz="2800" dirty="0" err="1" smtClean="0">
                <a:latin typeface="Aharoni" pitchFamily="2" charset="-79"/>
                <a:cs typeface="Aharoni" pitchFamily="2" charset="-79"/>
              </a:rPr>
              <a:t>cont</a:t>
            </a:r>
            <a:r>
              <a:rPr lang="pt-PT" sz="2800" dirty="0" smtClean="0">
                <a:latin typeface="Aharoni" pitchFamily="2" charset="-79"/>
                <a:cs typeface="Aharoni" pitchFamily="2" charset="-79"/>
              </a:rPr>
              <a:t>.)</a:t>
            </a:r>
            <a:endParaRPr lang="pt-PT" sz="2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0401E-0A69-4F9E-B944-3DB03CE0B1FB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fluência">
  <a:themeElements>
    <a:clrScheme name="Confluê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fluê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fluê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fluê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fluê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fluê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fluê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1310</TotalTime>
  <Words>1829</Words>
  <Application>Microsoft Office PowerPoint</Application>
  <PresentationFormat>Apresentação no Ecrã (4:3)</PresentationFormat>
  <Paragraphs>212</Paragraphs>
  <Slides>20</Slides>
  <Notes>20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Modelo de apresentação</vt:lpstr>
      </vt:variant>
      <vt:variant>
        <vt:i4>8</vt:i4>
      </vt:variant>
      <vt:variant>
        <vt:lpstr>Títulos dos diapositivos</vt:lpstr>
      </vt:variant>
      <vt:variant>
        <vt:i4>20</vt:i4>
      </vt:variant>
    </vt:vector>
  </HeadingPairs>
  <TitlesOfParts>
    <vt:vector size="35" baseType="lpstr">
      <vt:lpstr>Arial</vt:lpstr>
      <vt:lpstr>Lucida Sans Unicode</vt:lpstr>
      <vt:lpstr>Wingdings 3</vt:lpstr>
      <vt:lpstr>Verdana</vt:lpstr>
      <vt:lpstr>Wingdings 2</vt:lpstr>
      <vt:lpstr>Calibri</vt:lpstr>
      <vt:lpstr>Aharoni</vt:lpstr>
      <vt:lpstr>Confluência</vt:lpstr>
      <vt:lpstr>Confluência</vt:lpstr>
      <vt:lpstr>Confluência</vt:lpstr>
      <vt:lpstr>Confluência</vt:lpstr>
      <vt:lpstr>Confluência</vt:lpstr>
      <vt:lpstr>Confluência</vt:lpstr>
      <vt:lpstr>Confluência</vt:lpstr>
      <vt:lpstr>Confluência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nº 1 - Sexualidade e Género  </dc:title>
  <dc:creator>Jedigeisha</dc:creator>
  <cp:lastModifiedBy>Marcela</cp:lastModifiedBy>
  <cp:revision>107</cp:revision>
  <dcterms:created xsi:type="dcterms:W3CDTF">2009-02-03T20:41:02Z</dcterms:created>
  <dcterms:modified xsi:type="dcterms:W3CDTF">2009-03-15T20:44:56Z</dcterms:modified>
</cp:coreProperties>
</file>