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87" r:id="rId14"/>
    <p:sldId id="267" r:id="rId15"/>
    <p:sldId id="268" r:id="rId16"/>
    <p:sldId id="270" r:id="rId17"/>
    <p:sldId id="269" r:id="rId18"/>
    <p:sldId id="271" r:id="rId19"/>
    <p:sldId id="286" r:id="rId20"/>
    <p:sldId id="273" r:id="rId21"/>
    <p:sldId id="289" r:id="rId22"/>
    <p:sldId id="274" r:id="rId23"/>
    <p:sldId id="275" r:id="rId24"/>
    <p:sldId id="290" r:id="rId25"/>
    <p:sldId id="276" r:id="rId26"/>
    <p:sldId id="277" r:id="rId27"/>
    <p:sldId id="278" r:id="rId28"/>
    <p:sldId id="279" r:id="rId29"/>
    <p:sldId id="282" r:id="rId30"/>
    <p:sldId id="281" r:id="rId31"/>
    <p:sldId id="283" r:id="rId32"/>
    <p:sldId id="280" r:id="rId33"/>
    <p:sldId id="288" r:id="rId34"/>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2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B0DEA59-531E-4EA8-A2EA-3B989136D14F}" type="datetimeFigureOut">
              <a:rPr lang="pt-PT"/>
              <a:pPr>
                <a:defRPr/>
              </a:pPr>
              <a:t>01-04-2009</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endParaRPr lang="pt-PT" noProof="0"/>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D1BF9B2-A4DC-47B0-B297-48468635713B}" type="slidenum">
              <a:rPr lang="pt-PT"/>
              <a:pPr>
                <a:defRPr/>
              </a:pPr>
              <a:t>‹nº›</a:t>
            </a:fld>
            <a:endParaRPr lang="pt-P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1536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1536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6A7504-618E-4F85-A94D-7F65F7EC0BF4}" type="slidenum">
              <a:rPr lang="pt-PT"/>
              <a:pPr fontAlgn="base">
                <a:spcBef>
                  <a:spcPct val="0"/>
                </a:spcBef>
                <a:spcAft>
                  <a:spcPct val="0"/>
                </a:spcAft>
              </a:pPr>
              <a:t>1</a:t>
            </a:fld>
            <a:endParaRPr 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379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3379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1A9F2B-B7F5-4BB2-9FA3-E802DD6B486D}" type="slidenum">
              <a:rPr lang="pt-PT"/>
              <a:pPr fontAlgn="base">
                <a:spcBef>
                  <a:spcPct val="0"/>
                </a:spcBef>
                <a:spcAft>
                  <a:spcPct val="0"/>
                </a:spcAft>
              </a:pPr>
              <a:t>10</a:t>
            </a:fld>
            <a:endParaRPr lang="pt-P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584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3584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D0A000-9A80-42D1-B01E-DB39BAD131D3}" type="slidenum">
              <a:rPr lang="pt-PT"/>
              <a:pPr fontAlgn="base">
                <a:spcBef>
                  <a:spcPct val="0"/>
                </a:spcBef>
                <a:spcAft>
                  <a:spcPct val="0"/>
                </a:spcAft>
              </a:pPr>
              <a:t>11</a:t>
            </a:fld>
            <a:endParaRPr lang="pt-P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789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3789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2B350F-567A-49BA-A369-3EF2B7F8EE53}" type="slidenum">
              <a:rPr lang="pt-PT"/>
              <a:pPr fontAlgn="base">
                <a:spcBef>
                  <a:spcPct val="0"/>
                </a:spcBef>
                <a:spcAft>
                  <a:spcPct val="0"/>
                </a:spcAft>
              </a:pPr>
              <a:t>12</a:t>
            </a:fld>
            <a:endParaRPr lang="pt-P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993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3993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1F5591-E992-49EE-A6F2-DAF0B9FF7F57}" type="slidenum">
              <a:rPr lang="pt-PT"/>
              <a:pPr fontAlgn="base">
                <a:spcBef>
                  <a:spcPct val="0"/>
                </a:spcBef>
                <a:spcAft>
                  <a:spcPct val="0"/>
                </a:spcAft>
              </a:pPr>
              <a:t>13</a:t>
            </a:fld>
            <a:endParaRPr lang="pt-P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4198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4198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417002-9165-4532-BF7F-F4B8D0A40426}" type="slidenum">
              <a:rPr lang="pt-PT"/>
              <a:pPr fontAlgn="base">
                <a:spcBef>
                  <a:spcPct val="0"/>
                </a:spcBef>
                <a:spcAft>
                  <a:spcPct val="0"/>
                </a:spcAft>
              </a:pPr>
              <a:t>14</a:t>
            </a:fld>
            <a:endParaRPr lang="pt-P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4403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4403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20F125-7D5C-4E7A-B8D6-31166A22C602}" type="slidenum">
              <a:rPr lang="pt-PT"/>
              <a:pPr fontAlgn="base">
                <a:spcBef>
                  <a:spcPct val="0"/>
                </a:spcBef>
                <a:spcAft>
                  <a:spcPct val="0"/>
                </a:spcAft>
              </a:pPr>
              <a:t>15</a:t>
            </a:fld>
            <a:endParaRPr lang="pt-P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4608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4608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B4D545-D9EB-42A1-B7A6-FD7219E31B28}" type="slidenum">
              <a:rPr lang="pt-PT"/>
              <a:pPr fontAlgn="base">
                <a:spcBef>
                  <a:spcPct val="0"/>
                </a:spcBef>
                <a:spcAft>
                  <a:spcPct val="0"/>
                </a:spcAft>
              </a:pPr>
              <a:t>16</a:t>
            </a:fld>
            <a:endParaRPr lang="pt-P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4813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4813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2C05FB-F962-4AB4-8DB9-A417FD932B56}" type="slidenum">
              <a:rPr lang="pt-PT"/>
              <a:pPr fontAlgn="base">
                <a:spcBef>
                  <a:spcPct val="0"/>
                </a:spcBef>
                <a:spcAft>
                  <a:spcPct val="0"/>
                </a:spcAft>
              </a:pPr>
              <a:t>17</a:t>
            </a:fld>
            <a:endParaRPr lang="pt-P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017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5017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BC9BB6-E473-4A51-BA49-649D9ACF4088}" type="slidenum">
              <a:rPr lang="pt-PT"/>
              <a:pPr fontAlgn="base">
                <a:spcBef>
                  <a:spcPct val="0"/>
                </a:spcBef>
                <a:spcAft>
                  <a:spcPct val="0"/>
                </a:spcAft>
              </a:pPr>
              <a:t>18</a:t>
            </a:fld>
            <a:endParaRPr lang="pt-P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222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5222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499611-1AB7-4DD6-9E1D-574D00E438BF}" type="slidenum">
              <a:rPr lang="pt-PT"/>
              <a:pPr fontAlgn="base">
                <a:spcBef>
                  <a:spcPct val="0"/>
                </a:spcBef>
                <a:spcAft>
                  <a:spcPct val="0"/>
                </a:spcAft>
              </a:pPr>
              <a:t>19</a:t>
            </a:fld>
            <a:endParaRPr lang="pt-P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1741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1741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622319-E46A-4F66-8D73-377A06B8EAE2}" type="slidenum">
              <a:rPr lang="pt-PT"/>
              <a:pPr fontAlgn="base">
                <a:spcBef>
                  <a:spcPct val="0"/>
                </a:spcBef>
                <a:spcAft>
                  <a:spcPct val="0"/>
                </a:spcAft>
              </a:pPr>
              <a:t>2</a:t>
            </a:fld>
            <a:endParaRPr lang="pt-P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427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5427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A443E6-54B5-4393-B5E1-20D2B563A94B}" type="slidenum">
              <a:rPr lang="pt-PT"/>
              <a:pPr fontAlgn="base">
                <a:spcBef>
                  <a:spcPct val="0"/>
                </a:spcBef>
                <a:spcAft>
                  <a:spcPct val="0"/>
                </a:spcAft>
              </a:pPr>
              <a:t>20</a:t>
            </a:fld>
            <a:endParaRPr lang="pt-P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632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5632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D42FCF-38EC-49C2-9F35-684C8BF4F53E}" type="slidenum">
              <a:rPr lang="pt-PT"/>
              <a:pPr fontAlgn="base">
                <a:spcBef>
                  <a:spcPct val="0"/>
                </a:spcBef>
                <a:spcAft>
                  <a:spcPct val="0"/>
                </a:spcAft>
              </a:pPr>
              <a:t>21</a:t>
            </a:fld>
            <a:endParaRPr lang="pt-P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5837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5837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5DF445-98AD-413D-B0D4-B067C897BF99}" type="slidenum">
              <a:rPr lang="pt-PT"/>
              <a:pPr fontAlgn="base">
                <a:spcBef>
                  <a:spcPct val="0"/>
                </a:spcBef>
                <a:spcAft>
                  <a:spcPct val="0"/>
                </a:spcAft>
              </a:pPr>
              <a:t>22</a:t>
            </a:fld>
            <a:endParaRPr lang="pt-P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6041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6041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91D5A7-5A3F-42B6-961A-4BEA8D18572A}" type="slidenum">
              <a:rPr lang="pt-PT"/>
              <a:pPr fontAlgn="base">
                <a:spcBef>
                  <a:spcPct val="0"/>
                </a:spcBef>
                <a:spcAft>
                  <a:spcPct val="0"/>
                </a:spcAft>
              </a:pPr>
              <a:t>23</a:t>
            </a:fld>
            <a:endParaRPr lang="pt-P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6246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6246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E17222-2F1D-41F3-A7FC-2E59014A6B54}" type="slidenum">
              <a:rPr lang="pt-PT"/>
              <a:pPr fontAlgn="base">
                <a:spcBef>
                  <a:spcPct val="0"/>
                </a:spcBef>
                <a:spcAft>
                  <a:spcPct val="0"/>
                </a:spcAft>
              </a:pPr>
              <a:t>24</a:t>
            </a:fld>
            <a:endParaRPr lang="pt-P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6451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6451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C8B37D-2861-46FA-9F00-866E1B1AAD62}" type="slidenum">
              <a:rPr lang="pt-PT"/>
              <a:pPr fontAlgn="base">
                <a:spcBef>
                  <a:spcPct val="0"/>
                </a:spcBef>
                <a:spcAft>
                  <a:spcPct val="0"/>
                </a:spcAft>
              </a:pPr>
              <a:t>25</a:t>
            </a:fld>
            <a:endParaRPr lang="pt-P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6656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6656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91D5BE3-C0E5-49E0-B733-E0AD115DDC11}" type="slidenum">
              <a:rPr lang="pt-PT"/>
              <a:pPr fontAlgn="base">
                <a:spcBef>
                  <a:spcPct val="0"/>
                </a:spcBef>
                <a:spcAft>
                  <a:spcPct val="0"/>
                </a:spcAft>
              </a:pPr>
              <a:t>26</a:t>
            </a:fld>
            <a:endParaRPr lang="pt-P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6861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6861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520429-CCAE-42B8-8177-FF872ABF3E49}" type="slidenum">
              <a:rPr lang="pt-PT"/>
              <a:pPr fontAlgn="base">
                <a:spcBef>
                  <a:spcPct val="0"/>
                </a:spcBef>
                <a:spcAft>
                  <a:spcPct val="0"/>
                </a:spcAft>
              </a:pPr>
              <a:t>27</a:t>
            </a:fld>
            <a:endParaRPr lang="pt-P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7065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7065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E794A9-059B-4EFB-8F5F-8577AFD9A265}" type="slidenum">
              <a:rPr lang="pt-PT"/>
              <a:pPr fontAlgn="base">
                <a:spcBef>
                  <a:spcPct val="0"/>
                </a:spcBef>
                <a:spcAft>
                  <a:spcPct val="0"/>
                </a:spcAft>
              </a:pPr>
              <a:t>28</a:t>
            </a:fld>
            <a:endParaRPr lang="pt-P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7270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7270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7738B9F-F35A-4670-88A1-AC49EE4D42CE}" type="slidenum">
              <a:rPr lang="pt-PT"/>
              <a:pPr fontAlgn="base">
                <a:spcBef>
                  <a:spcPct val="0"/>
                </a:spcBef>
                <a:spcAft>
                  <a:spcPct val="0"/>
                </a:spcAft>
              </a:pPr>
              <a:t>29</a:t>
            </a:fld>
            <a:endParaRPr lang="pt-P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1945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1945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F672B1-AA50-46A4-810F-5E4B6C27A29F}" type="slidenum">
              <a:rPr lang="pt-PT"/>
              <a:pPr fontAlgn="base">
                <a:spcBef>
                  <a:spcPct val="0"/>
                </a:spcBef>
                <a:spcAft>
                  <a:spcPct val="0"/>
                </a:spcAft>
              </a:pPr>
              <a:t>3</a:t>
            </a:fld>
            <a:endParaRPr lang="pt-P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7475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7475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6AC263-2D82-4D79-B217-7E80EC5F4919}" type="slidenum">
              <a:rPr lang="pt-PT"/>
              <a:pPr fontAlgn="base">
                <a:spcBef>
                  <a:spcPct val="0"/>
                </a:spcBef>
                <a:spcAft>
                  <a:spcPct val="0"/>
                </a:spcAft>
              </a:pPr>
              <a:t>30</a:t>
            </a:fld>
            <a:endParaRPr lang="pt-P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7680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7680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5C8217-42EC-4DDE-B3CB-5C49C2580BBE}" type="slidenum">
              <a:rPr lang="pt-PT"/>
              <a:pPr fontAlgn="base">
                <a:spcBef>
                  <a:spcPct val="0"/>
                </a:spcBef>
                <a:spcAft>
                  <a:spcPct val="0"/>
                </a:spcAft>
              </a:pPr>
              <a:t>31</a:t>
            </a:fld>
            <a:endParaRPr lang="pt-P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7885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7885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8166E9-3BB6-49D0-B56C-8B3956C1F8DF}" type="slidenum">
              <a:rPr lang="pt-PT"/>
              <a:pPr fontAlgn="base">
                <a:spcBef>
                  <a:spcPct val="0"/>
                </a:spcBef>
                <a:spcAft>
                  <a:spcPct val="0"/>
                </a:spcAft>
              </a:pPr>
              <a:t>32</a:t>
            </a:fld>
            <a:endParaRPr lang="pt-P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8089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8089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C829C1-3A3E-4E7F-8A24-B7C97EC10ADD}" type="slidenum">
              <a:rPr lang="pt-PT"/>
              <a:pPr fontAlgn="base">
                <a:spcBef>
                  <a:spcPct val="0"/>
                </a:spcBef>
                <a:spcAft>
                  <a:spcPct val="0"/>
                </a:spcAft>
              </a:pPr>
              <a:t>33</a:t>
            </a:fld>
            <a:endParaRPr lang="pt-P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150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2150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33158B-4F61-4303-BCE8-C67AF76C63BD}" type="slidenum">
              <a:rPr lang="pt-PT"/>
              <a:pPr fontAlgn="base">
                <a:spcBef>
                  <a:spcPct val="0"/>
                </a:spcBef>
                <a:spcAft>
                  <a:spcPct val="0"/>
                </a:spcAft>
              </a:pPr>
              <a:t>4</a:t>
            </a:fld>
            <a:endParaRPr lang="pt-P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3554"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23555"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EC7A53-51DE-4C36-B2F7-D213B90456AF}" type="slidenum">
              <a:rPr lang="pt-PT"/>
              <a:pPr fontAlgn="base">
                <a:spcBef>
                  <a:spcPct val="0"/>
                </a:spcBef>
                <a:spcAft>
                  <a:spcPct val="0"/>
                </a:spcAft>
              </a:pPr>
              <a:t>5</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5602"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25603"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A6407B-A85B-4768-AC6C-8C63845CDB32}" type="slidenum">
              <a:rPr lang="pt-PT"/>
              <a:pPr fontAlgn="base">
                <a:spcBef>
                  <a:spcPct val="0"/>
                </a:spcBef>
                <a:spcAft>
                  <a:spcPct val="0"/>
                </a:spcAft>
              </a:pPr>
              <a:t>6</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7650"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27651"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CEDF6D-537E-4A39-AD48-621A2A56BC46}" type="slidenum">
              <a:rPr lang="pt-PT"/>
              <a:pPr fontAlgn="base">
                <a:spcBef>
                  <a:spcPct val="0"/>
                </a:spcBef>
                <a:spcAft>
                  <a:spcPct val="0"/>
                </a:spcAft>
              </a:pPr>
              <a:t>7</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29698"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29699"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34DDA8B-950F-495E-A98D-5B77A42CA7AC}" type="slidenum">
              <a:rPr lang="pt-PT"/>
              <a:pPr fontAlgn="base">
                <a:spcBef>
                  <a:spcPct val="0"/>
                </a:spcBef>
                <a:spcAft>
                  <a:spcPct val="0"/>
                </a:spcAft>
              </a:pPr>
              <a:t>8</a:t>
            </a:fld>
            <a:endParaRPr lang="pt-P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Marcador de Posição da Imagem do Diapositivo 1"/>
          <p:cNvSpPr>
            <a:spLocks noGrp="1" noRot="1" noChangeAspect="1"/>
          </p:cNvSpPr>
          <p:nvPr>
            <p:ph type="sldImg"/>
          </p:nvPr>
        </p:nvSpPr>
        <p:spPr bwMode="auto">
          <a:noFill/>
          <a:ln>
            <a:solidFill>
              <a:srgbClr val="000000"/>
            </a:solidFill>
            <a:miter lim="800000"/>
            <a:headEnd/>
            <a:tailEnd/>
          </a:ln>
        </p:spPr>
      </p:sp>
      <p:sp>
        <p:nvSpPr>
          <p:cNvPr id="31746"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t-PT" smtClean="0"/>
          </a:p>
        </p:txBody>
      </p:sp>
      <p:sp>
        <p:nvSpPr>
          <p:cNvPr id="31747"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C4507-F39D-4288-8CD8-4EE63FC2CEF5}" type="slidenum">
              <a:rPr lang="pt-PT"/>
              <a:pPr fontAlgn="base">
                <a:spcBef>
                  <a:spcPct val="0"/>
                </a:spcBef>
                <a:spcAft>
                  <a:spcPct val="0"/>
                </a:spcAft>
              </a:pPr>
              <a:t>9</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4" name="Rectângulo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ângulo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ângulo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ângulo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ângulo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ectângulo arredondado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ectângulo arredondado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ângulo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ângulo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ângulo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ângulo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pt-PT" smtClean="0"/>
              <a:t>Clique para editar o estilo</a:t>
            </a:r>
            <a:endParaRPr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PT" smtClean="0"/>
              <a:t>Faça clique para editar o estilo</a:t>
            </a:r>
            <a:endParaRPr lang="en-US"/>
          </a:p>
        </p:txBody>
      </p:sp>
      <p:sp>
        <p:nvSpPr>
          <p:cNvPr id="17" name="Marcador de Posição da Data 27"/>
          <p:cNvSpPr>
            <a:spLocks noGrp="1"/>
          </p:cNvSpPr>
          <p:nvPr>
            <p:ph type="dt" sz="half" idx="10"/>
          </p:nvPr>
        </p:nvSpPr>
        <p:spPr>
          <a:xfrm>
            <a:off x="6705600" y="4206875"/>
            <a:ext cx="960438" cy="457200"/>
          </a:xfrm>
        </p:spPr>
        <p:txBody>
          <a:bodyPr/>
          <a:lstStyle>
            <a:lvl1pPr>
              <a:defRPr/>
            </a:lvl1pPr>
          </a:lstStyle>
          <a:p>
            <a:pPr>
              <a:defRPr/>
            </a:pPr>
            <a:fld id="{AD9F1EE0-90FF-49AE-817F-524FBEA4A9F5}" type="datetime1">
              <a:rPr lang="pt-PT"/>
              <a:pPr>
                <a:defRPr/>
              </a:pPr>
              <a:t>01-04-2009</a:t>
            </a:fld>
            <a:endParaRPr lang="pt-PT"/>
          </a:p>
        </p:txBody>
      </p:sp>
      <p:sp>
        <p:nvSpPr>
          <p:cNvPr id="18" name="Marcador de Posição do Rodapé 16"/>
          <p:cNvSpPr>
            <a:spLocks noGrp="1"/>
          </p:cNvSpPr>
          <p:nvPr>
            <p:ph type="ftr" sz="quarter" idx="11"/>
          </p:nvPr>
        </p:nvSpPr>
        <p:spPr>
          <a:xfrm>
            <a:off x="5410200" y="4205288"/>
            <a:ext cx="1295400" cy="457200"/>
          </a:xfrm>
        </p:spPr>
        <p:txBody>
          <a:bodyPr/>
          <a:lstStyle>
            <a:lvl1pPr>
              <a:defRPr/>
            </a:lvl1pPr>
          </a:lstStyle>
          <a:p>
            <a:pPr>
              <a:defRPr/>
            </a:pPr>
            <a:r>
              <a:rPr lang="pt-PT"/>
              <a:t>Tânia Konvalina-Simas      ISMAI 2008/2009</a:t>
            </a:r>
          </a:p>
        </p:txBody>
      </p:sp>
      <p:sp>
        <p:nvSpPr>
          <p:cNvPr id="19" name="Marcador de Posição do Número do Diapositivo 28"/>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DD2A80DF-09FF-4EC0-9B95-EDBB6C40CAF0}" type="slidenum">
              <a:rPr lang="pt-PT"/>
              <a:pPr>
                <a:defRPr/>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fld id="{00728263-2FBF-4EAB-BD07-792107C39FEB}" type="datetime1">
              <a:rPr lang="pt-PT"/>
              <a:pPr>
                <a:defRPr/>
              </a:pPr>
              <a:t>01-04-2009</a:t>
            </a:fld>
            <a:endParaRPr lang="pt-PT"/>
          </a:p>
        </p:txBody>
      </p:sp>
      <p:sp>
        <p:nvSpPr>
          <p:cNvPr id="5"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6" name="Marcador de Posição do Número do Diapositivo 22"/>
          <p:cNvSpPr>
            <a:spLocks noGrp="1"/>
          </p:cNvSpPr>
          <p:nvPr>
            <p:ph type="sldNum" sz="quarter" idx="12"/>
          </p:nvPr>
        </p:nvSpPr>
        <p:spPr/>
        <p:txBody>
          <a:bodyPr/>
          <a:lstStyle>
            <a:lvl1pPr>
              <a:defRPr/>
            </a:lvl1pPr>
          </a:lstStyle>
          <a:p>
            <a:pPr>
              <a:defRPr/>
            </a:pPr>
            <a:fld id="{F1EF9CF0-CF93-42DA-B10F-AF2A9B23F15F}" type="slidenum">
              <a:rPr lang="pt-PT"/>
              <a:pPr>
                <a:defRPr/>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lang="pt-PT" smtClean="0"/>
              <a:t>Clique para editar o estilo</a:t>
            </a:r>
            <a:endParaRPr lang="en-US"/>
          </a:p>
        </p:txBody>
      </p:sp>
      <p:sp>
        <p:nvSpPr>
          <p:cNvPr id="3" name="Marcador de Posição de Texto Vertical 2"/>
          <p:cNvSpPr>
            <a:spLocks noGrp="1"/>
          </p:cNvSpPr>
          <p:nvPr>
            <p:ph type="body" orient="vert" idx="1"/>
          </p:nvPr>
        </p:nvSpPr>
        <p:spPr>
          <a:xfrm>
            <a:off x="457200" y="1143000"/>
            <a:ext cx="6248400" cy="5486400"/>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fld id="{89E2A2D2-F269-4133-AF54-58E0846635EC}" type="datetime1">
              <a:rPr lang="pt-PT"/>
              <a:pPr>
                <a:defRPr/>
              </a:pPr>
              <a:t>01-04-2009</a:t>
            </a:fld>
            <a:endParaRPr lang="pt-PT"/>
          </a:p>
        </p:txBody>
      </p:sp>
      <p:sp>
        <p:nvSpPr>
          <p:cNvPr id="5"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6" name="Marcador de Posição do Número do Diapositivo 22"/>
          <p:cNvSpPr>
            <a:spLocks noGrp="1"/>
          </p:cNvSpPr>
          <p:nvPr>
            <p:ph type="sldNum" sz="quarter" idx="12"/>
          </p:nvPr>
        </p:nvSpPr>
        <p:spPr/>
        <p:txBody>
          <a:bodyPr/>
          <a:lstStyle>
            <a:lvl1pPr>
              <a:defRPr/>
            </a:lvl1pPr>
          </a:lstStyle>
          <a:p>
            <a:pPr>
              <a:defRPr/>
            </a:pPr>
            <a:fld id="{34949E03-1B5C-45FE-83BF-7F743154D7B2}" type="slidenum">
              <a:rPr lang="pt-PT"/>
              <a:pPr>
                <a:defRPr/>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a Data 13"/>
          <p:cNvSpPr>
            <a:spLocks noGrp="1"/>
          </p:cNvSpPr>
          <p:nvPr>
            <p:ph type="dt" sz="half" idx="10"/>
          </p:nvPr>
        </p:nvSpPr>
        <p:spPr/>
        <p:txBody>
          <a:bodyPr/>
          <a:lstStyle>
            <a:lvl1pPr>
              <a:defRPr/>
            </a:lvl1pPr>
          </a:lstStyle>
          <a:p>
            <a:pPr>
              <a:defRPr/>
            </a:pPr>
            <a:fld id="{4FA012AF-37AB-4DA0-9EEB-229C76F68EF6}" type="datetime1">
              <a:rPr lang="pt-PT"/>
              <a:pPr>
                <a:defRPr/>
              </a:pPr>
              <a:t>01-04-2009</a:t>
            </a:fld>
            <a:endParaRPr lang="pt-PT"/>
          </a:p>
        </p:txBody>
      </p:sp>
      <p:sp>
        <p:nvSpPr>
          <p:cNvPr id="5"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6" name="Marcador de Posição do Número do Diapositivo 22"/>
          <p:cNvSpPr>
            <a:spLocks noGrp="1"/>
          </p:cNvSpPr>
          <p:nvPr>
            <p:ph type="sldNum" sz="quarter" idx="12"/>
          </p:nvPr>
        </p:nvSpPr>
        <p:spPr/>
        <p:txBody>
          <a:bodyPr/>
          <a:lstStyle>
            <a:lvl1pPr>
              <a:defRPr/>
            </a:lvl1pPr>
          </a:lstStyle>
          <a:p>
            <a:pPr>
              <a:defRPr/>
            </a:pPr>
            <a:fld id="{66701726-89FE-4291-891E-87FD552A5502}" type="slidenum">
              <a:rPr lang="pt-PT"/>
              <a:pPr>
                <a:defRPr/>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pt-PT" smtClean="0"/>
              <a:t>Clique para editar o estilo</a:t>
            </a:r>
            <a:endParaRPr lang="en-US"/>
          </a:p>
        </p:txBody>
      </p:sp>
      <p:sp>
        <p:nvSpPr>
          <p:cNvPr id="3" name="Marcador de Posição do Texto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PT" smtClean="0"/>
              <a:t>Clique para editar os estilos</a:t>
            </a:r>
          </a:p>
        </p:txBody>
      </p:sp>
      <p:sp>
        <p:nvSpPr>
          <p:cNvPr id="4" name="Marcador de Posição da Data 13"/>
          <p:cNvSpPr>
            <a:spLocks noGrp="1"/>
          </p:cNvSpPr>
          <p:nvPr>
            <p:ph type="dt" sz="half" idx="10"/>
          </p:nvPr>
        </p:nvSpPr>
        <p:spPr/>
        <p:txBody>
          <a:bodyPr/>
          <a:lstStyle>
            <a:lvl1pPr>
              <a:defRPr/>
            </a:lvl1pPr>
          </a:lstStyle>
          <a:p>
            <a:pPr>
              <a:defRPr/>
            </a:pPr>
            <a:fld id="{6E5BCF58-8245-4BA7-A345-95DB578C2171}" type="datetime1">
              <a:rPr lang="pt-PT"/>
              <a:pPr>
                <a:defRPr/>
              </a:pPr>
              <a:t>01-04-2009</a:t>
            </a:fld>
            <a:endParaRPr lang="pt-PT"/>
          </a:p>
        </p:txBody>
      </p:sp>
      <p:sp>
        <p:nvSpPr>
          <p:cNvPr id="5"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6" name="Marcador de Posição do Número do Diapositivo 22"/>
          <p:cNvSpPr>
            <a:spLocks noGrp="1"/>
          </p:cNvSpPr>
          <p:nvPr>
            <p:ph type="sldNum" sz="quarter" idx="12"/>
          </p:nvPr>
        </p:nvSpPr>
        <p:spPr/>
        <p:txBody>
          <a:bodyPr/>
          <a:lstStyle>
            <a:lvl1pPr>
              <a:defRPr/>
            </a:lvl1pPr>
          </a:lstStyle>
          <a:p>
            <a:pPr>
              <a:defRPr/>
            </a:pPr>
            <a:fld id="{3FAE18BC-98A8-4CFF-BC66-11211427FA85}" type="slidenum">
              <a:rPr lang="pt-PT"/>
              <a:pPr>
                <a:defRPr/>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en-US"/>
          </a:p>
        </p:txBody>
      </p:sp>
      <p:sp>
        <p:nvSpPr>
          <p:cNvPr id="3" name="Marcador de Posição de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Marcador de Posição de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13"/>
          <p:cNvSpPr>
            <a:spLocks noGrp="1"/>
          </p:cNvSpPr>
          <p:nvPr>
            <p:ph type="dt" sz="half" idx="10"/>
          </p:nvPr>
        </p:nvSpPr>
        <p:spPr/>
        <p:txBody>
          <a:bodyPr/>
          <a:lstStyle>
            <a:lvl1pPr>
              <a:defRPr/>
            </a:lvl1pPr>
          </a:lstStyle>
          <a:p>
            <a:pPr>
              <a:defRPr/>
            </a:pPr>
            <a:fld id="{98BBDDC5-DD8B-46E9-A597-570FF34E0405}" type="datetime1">
              <a:rPr lang="pt-PT"/>
              <a:pPr>
                <a:defRPr/>
              </a:pPr>
              <a:t>01-04-2009</a:t>
            </a:fld>
            <a:endParaRPr lang="pt-PT"/>
          </a:p>
        </p:txBody>
      </p:sp>
      <p:sp>
        <p:nvSpPr>
          <p:cNvPr id="6"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7" name="Marcador de Posição do Número do Diapositivo 22"/>
          <p:cNvSpPr>
            <a:spLocks noGrp="1"/>
          </p:cNvSpPr>
          <p:nvPr>
            <p:ph type="sldNum" sz="quarter" idx="12"/>
          </p:nvPr>
        </p:nvSpPr>
        <p:spPr/>
        <p:txBody>
          <a:bodyPr/>
          <a:lstStyle>
            <a:lvl1pPr>
              <a:defRPr/>
            </a:lvl1pPr>
          </a:lstStyle>
          <a:p>
            <a:pPr>
              <a:defRPr/>
            </a:pPr>
            <a:fld id="{7D7A03B4-DBA1-49B1-B75E-CFB1264C91F7}" type="slidenum">
              <a:rPr lang="pt-PT"/>
              <a:pPr>
                <a:defRPr/>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lstStyle>
            <a:lvl1pPr>
              <a:defRPr sz="4000" b="0" i="0" cap="none" baseline="0"/>
            </a:lvl1pPr>
          </a:lstStyle>
          <a:p>
            <a:r>
              <a:rPr lang="pt-PT" smtClean="0"/>
              <a:t>Clique para editar o estilo</a:t>
            </a:r>
            <a:endParaRPr lang="en-US"/>
          </a:p>
        </p:txBody>
      </p:sp>
      <p:sp>
        <p:nvSpPr>
          <p:cNvPr id="3" name="Marcador de Posição do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4" name="Marcador de Posição do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pt-PT" smtClean="0"/>
              <a:t>Clique para editar os estilos</a:t>
            </a:r>
          </a:p>
        </p:txBody>
      </p:sp>
      <p:sp>
        <p:nvSpPr>
          <p:cNvPr id="5" name="Marcador de Posição de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6" name="Marcador de Posição de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7" name="Marcador de Posição da Data 25"/>
          <p:cNvSpPr>
            <a:spLocks noGrp="1"/>
          </p:cNvSpPr>
          <p:nvPr>
            <p:ph type="dt" sz="half" idx="10"/>
          </p:nvPr>
        </p:nvSpPr>
        <p:spPr/>
        <p:txBody>
          <a:bodyPr rtlCol="0"/>
          <a:lstStyle>
            <a:lvl1pPr>
              <a:defRPr/>
            </a:lvl1pPr>
          </a:lstStyle>
          <a:p>
            <a:pPr>
              <a:defRPr/>
            </a:pPr>
            <a:fld id="{8F0A0F75-0872-460D-92B3-B0793609D41A}" type="datetime1">
              <a:rPr lang="pt-PT"/>
              <a:pPr>
                <a:defRPr/>
              </a:pPr>
              <a:t>01-04-2009</a:t>
            </a:fld>
            <a:endParaRPr lang="pt-PT"/>
          </a:p>
        </p:txBody>
      </p:sp>
      <p:sp>
        <p:nvSpPr>
          <p:cNvPr id="8" name="Marcador de Posição do Número do Diapositivo 26"/>
          <p:cNvSpPr>
            <a:spLocks noGrp="1"/>
          </p:cNvSpPr>
          <p:nvPr>
            <p:ph type="sldNum" sz="quarter" idx="11"/>
          </p:nvPr>
        </p:nvSpPr>
        <p:spPr/>
        <p:txBody>
          <a:bodyPr rtlCol="0"/>
          <a:lstStyle>
            <a:lvl1pPr>
              <a:defRPr/>
            </a:lvl1pPr>
          </a:lstStyle>
          <a:p>
            <a:pPr>
              <a:defRPr/>
            </a:pPr>
            <a:fld id="{C118FA26-9A54-48D5-A1B5-A28A797396CA}" type="slidenum">
              <a:rPr lang="pt-PT"/>
              <a:pPr>
                <a:defRPr/>
              </a:pPr>
              <a:t>‹nº›</a:t>
            </a:fld>
            <a:endParaRPr lang="pt-PT"/>
          </a:p>
        </p:txBody>
      </p:sp>
      <p:sp>
        <p:nvSpPr>
          <p:cNvPr id="9" name="Marcador de Posição do Rodapé 27"/>
          <p:cNvSpPr>
            <a:spLocks noGrp="1"/>
          </p:cNvSpPr>
          <p:nvPr>
            <p:ph type="ftr" sz="quarter" idx="12"/>
          </p:nvPr>
        </p:nvSpPr>
        <p:spPr/>
        <p:txBody>
          <a:bodyPr rtlCol="0"/>
          <a:lstStyle>
            <a:lvl1pPr>
              <a:defRPr/>
            </a:lvl1pPr>
          </a:lstStyle>
          <a:p>
            <a:pPr>
              <a:defRPr/>
            </a:pPr>
            <a:r>
              <a:rPr lang="pt-PT"/>
              <a:t>Tânia Konvalina-Simas      ISMAI 2008/2009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lstStyle>
            <a:lvl1pPr>
              <a:defRPr sz="4000">
                <a:solidFill>
                  <a:schemeClr val="tx2"/>
                </a:solidFill>
              </a:defRPr>
            </a:lvl1pPr>
          </a:lstStyle>
          <a:p>
            <a:r>
              <a:rPr lang="pt-PT" smtClean="0"/>
              <a:t>Clique para editar o estilo</a:t>
            </a:r>
            <a:endParaRPr lang="en-US"/>
          </a:p>
        </p:txBody>
      </p:sp>
      <p:sp>
        <p:nvSpPr>
          <p:cNvPr id="3" name="Marcador de Posição da Data 2"/>
          <p:cNvSpPr>
            <a:spLocks noGrp="1"/>
          </p:cNvSpPr>
          <p:nvPr>
            <p:ph type="dt" sz="half" idx="10"/>
          </p:nvPr>
        </p:nvSpPr>
        <p:spPr>
          <a:xfrm>
            <a:off x="6583363" y="612775"/>
            <a:ext cx="957262" cy="457200"/>
          </a:xfrm>
        </p:spPr>
        <p:txBody>
          <a:bodyPr/>
          <a:lstStyle>
            <a:lvl1pPr>
              <a:defRPr/>
            </a:lvl1pPr>
          </a:lstStyle>
          <a:p>
            <a:pPr>
              <a:defRPr/>
            </a:pPr>
            <a:fld id="{3D9C383B-700B-4D88-81CB-533B7B29F768}" type="datetime1">
              <a:rPr lang="pt-PT"/>
              <a:pPr>
                <a:defRPr/>
              </a:pPr>
              <a:t>01-04-2009</a:t>
            </a:fld>
            <a:endParaRPr lang="pt-PT"/>
          </a:p>
        </p:txBody>
      </p:sp>
      <p:sp>
        <p:nvSpPr>
          <p:cNvPr id="4" name="Marcador de Posição do Rodapé 3"/>
          <p:cNvSpPr>
            <a:spLocks noGrp="1"/>
          </p:cNvSpPr>
          <p:nvPr>
            <p:ph type="ftr" sz="quarter" idx="11"/>
          </p:nvPr>
        </p:nvSpPr>
        <p:spPr/>
        <p:txBody>
          <a:bodyPr/>
          <a:lstStyle>
            <a:lvl1pPr>
              <a:defRPr/>
            </a:lvl1pPr>
          </a:lstStyle>
          <a:p>
            <a:pPr>
              <a:defRPr/>
            </a:pPr>
            <a:r>
              <a:rPr lang="pt-PT"/>
              <a:t>Tânia Konvalina-Simas      ISMAI 2008/2009</a:t>
            </a:r>
          </a:p>
        </p:txBody>
      </p:sp>
      <p:sp>
        <p:nvSpPr>
          <p:cNvPr id="5" name="Marcador de Posição do Número do Diapositivo 4"/>
          <p:cNvSpPr>
            <a:spLocks noGrp="1"/>
          </p:cNvSpPr>
          <p:nvPr>
            <p:ph type="sldNum" sz="quarter" idx="12"/>
          </p:nvPr>
        </p:nvSpPr>
        <p:spPr/>
        <p:txBody>
          <a:bodyPr/>
          <a:lstStyle>
            <a:lvl1pPr>
              <a:defRPr/>
            </a:lvl1pPr>
          </a:lstStyle>
          <a:p>
            <a:pPr>
              <a:defRPr/>
            </a:pPr>
            <a:fld id="{17A2C51F-ABBC-48FB-B44E-5A3C17B4B9A8}" type="slidenum">
              <a:rPr lang="pt-PT"/>
              <a:pPr>
                <a:defRPr/>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3"/>
          <p:cNvSpPr>
            <a:spLocks noGrp="1"/>
          </p:cNvSpPr>
          <p:nvPr>
            <p:ph type="dt" sz="half" idx="10"/>
          </p:nvPr>
        </p:nvSpPr>
        <p:spPr/>
        <p:txBody>
          <a:bodyPr/>
          <a:lstStyle>
            <a:lvl1pPr>
              <a:defRPr/>
            </a:lvl1pPr>
          </a:lstStyle>
          <a:p>
            <a:pPr>
              <a:defRPr/>
            </a:pPr>
            <a:fld id="{B43B07B4-5C7B-4F03-A43F-A6FC947771DD}" type="datetime1">
              <a:rPr lang="pt-PT"/>
              <a:pPr>
                <a:defRPr/>
              </a:pPr>
              <a:t>01-04-2009</a:t>
            </a:fld>
            <a:endParaRPr lang="pt-PT"/>
          </a:p>
        </p:txBody>
      </p:sp>
      <p:sp>
        <p:nvSpPr>
          <p:cNvPr id="3"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4" name="Marcador de Posição do Número do Diapositivo 22"/>
          <p:cNvSpPr>
            <a:spLocks noGrp="1"/>
          </p:cNvSpPr>
          <p:nvPr>
            <p:ph type="sldNum" sz="quarter" idx="12"/>
          </p:nvPr>
        </p:nvSpPr>
        <p:spPr/>
        <p:txBody>
          <a:bodyPr/>
          <a:lstStyle>
            <a:lvl1pPr>
              <a:defRPr/>
            </a:lvl1pPr>
          </a:lstStyle>
          <a:p>
            <a:pPr>
              <a:defRPr/>
            </a:pPr>
            <a:fld id="{01B5120C-7660-46DD-923C-3849CB8B99A4}" type="slidenum">
              <a:rPr lang="pt-PT"/>
              <a:pPr>
                <a:defRPr/>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lang="pt-PT" smtClean="0"/>
              <a:t>Clique para editar o estilo</a:t>
            </a:r>
            <a:endParaRPr lang="en-US"/>
          </a:p>
        </p:txBody>
      </p:sp>
      <p:sp>
        <p:nvSpPr>
          <p:cNvPr id="3" name="Marcador de Posição do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pt-PT" smtClean="0"/>
              <a:t>Clique para editar os estilos</a:t>
            </a:r>
          </a:p>
        </p:txBody>
      </p:sp>
      <p:sp>
        <p:nvSpPr>
          <p:cNvPr id="4" name="Marcador de Posição de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5" name="Marcador de Posição da Data 13"/>
          <p:cNvSpPr>
            <a:spLocks noGrp="1"/>
          </p:cNvSpPr>
          <p:nvPr>
            <p:ph type="dt" sz="half" idx="10"/>
          </p:nvPr>
        </p:nvSpPr>
        <p:spPr/>
        <p:txBody>
          <a:bodyPr/>
          <a:lstStyle>
            <a:lvl1pPr>
              <a:defRPr/>
            </a:lvl1pPr>
          </a:lstStyle>
          <a:p>
            <a:pPr>
              <a:defRPr/>
            </a:pPr>
            <a:fld id="{3848A87C-E2FE-4B09-BAE5-2AACB1B52C0E}" type="datetime1">
              <a:rPr lang="pt-PT"/>
              <a:pPr>
                <a:defRPr/>
              </a:pPr>
              <a:t>01-04-2009</a:t>
            </a:fld>
            <a:endParaRPr lang="pt-PT"/>
          </a:p>
        </p:txBody>
      </p:sp>
      <p:sp>
        <p:nvSpPr>
          <p:cNvPr id="6"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7" name="Marcador de Posição do Número do Diapositivo 22"/>
          <p:cNvSpPr>
            <a:spLocks noGrp="1"/>
          </p:cNvSpPr>
          <p:nvPr>
            <p:ph type="sldNum" sz="quarter" idx="12"/>
          </p:nvPr>
        </p:nvSpPr>
        <p:spPr/>
        <p:txBody>
          <a:bodyPr/>
          <a:lstStyle>
            <a:lvl1pPr>
              <a:defRPr/>
            </a:lvl1pPr>
          </a:lstStyle>
          <a:p>
            <a:pPr>
              <a:defRPr/>
            </a:pPr>
            <a:fld id="{9C5093A5-A397-4C12-BDE4-73015C566CEB}" type="slidenum">
              <a:rPr lang="pt-PT"/>
              <a:pPr>
                <a:defRPr/>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pt-PT" smtClean="0"/>
              <a:t>Clique para editar o estilo</a:t>
            </a:r>
            <a:endParaRPr lang="en-US"/>
          </a:p>
        </p:txBody>
      </p:sp>
      <p:sp>
        <p:nvSpPr>
          <p:cNvPr id="3" name="Marcador de Posição d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pt-PT" noProof="0" smtClean="0"/>
              <a:t>Clique no ícone para adicionar uma imagem</a:t>
            </a:r>
            <a:endParaRPr lang="en-US" noProof="0" dirty="0"/>
          </a:p>
        </p:txBody>
      </p:sp>
      <p:sp>
        <p:nvSpPr>
          <p:cNvPr id="4" name="Marcador de Posição do Texto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pt-PT" smtClean="0"/>
              <a:t>Clique para editar os estilos</a:t>
            </a:r>
          </a:p>
        </p:txBody>
      </p:sp>
      <p:sp>
        <p:nvSpPr>
          <p:cNvPr id="5" name="Marcador de Posição da Data 13"/>
          <p:cNvSpPr>
            <a:spLocks noGrp="1"/>
          </p:cNvSpPr>
          <p:nvPr>
            <p:ph type="dt" sz="half" idx="10"/>
          </p:nvPr>
        </p:nvSpPr>
        <p:spPr/>
        <p:txBody>
          <a:bodyPr/>
          <a:lstStyle>
            <a:lvl1pPr>
              <a:defRPr/>
            </a:lvl1pPr>
          </a:lstStyle>
          <a:p>
            <a:pPr>
              <a:defRPr/>
            </a:pPr>
            <a:fld id="{114F311E-A394-4C34-B16C-70D788741C32}" type="datetime1">
              <a:rPr lang="pt-PT"/>
              <a:pPr>
                <a:defRPr/>
              </a:pPr>
              <a:t>01-04-2009</a:t>
            </a:fld>
            <a:endParaRPr lang="pt-PT"/>
          </a:p>
        </p:txBody>
      </p:sp>
      <p:sp>
        <p:nvSpPr>
          <p:cNvPr id="6" name="Marcador de Posição do Rodapé 2"/>
          <p:cNvSpPr>
            <a:spLocks noGrp="1"/>
          </p:cNvSpPr>
          <p:nvPr>
            <p:ph type="ftr" sz="quarter" idx="11"/>
          </p:nvPr>
        </p:nvSpPr>
        <p:spPr/>
        <p:txBody>
          <a:bodyPr/>
          <a:lstStyle>
            <a:lvl1pPr>
              <a:defRPr/>
            </a:lvl1pPr>
          </a:lstStyle>
          <a:p>
            <a:pPr>
              <a:defRPr/>
            </a:pPr>
            <a:r>
              <a:rPr lang="pt-PT"/>
              <a:t>Tânia Konvalina-Simas      ISMAI 2008/2009</a:t>
            </a:r>
          </a:p>
        </p:txBody>
      </p:sp>
      <p:sp>
        <p:nvSpPr>
          <p:cNvPr id="7" name="Marcador de Posição do Número do Diapositivo 22"/>
          <p:cNvSpPr>
            <a:spLocks noGrp="1"/>
          </p:cNvSpPr>
          <p:nvPr>
            <p:ph type="sldNum" sz="quarter" idx="12"/>
          </p:nvPr>
        </p:nvSpPr>
        <p:spPr/>
        <p:txBody>
          <a:bodyPr/>
          <a:lstStyle>
            <a:lvl1pPr>
              <a:defRPr/>
            </a:lvl1pPr>
          </a:lstStyle>
          <a:p>
            <a:pPr>
              <a:defRPr/>
            </a:pPr>
            <a:fld id="{965A82B6-1C37-4206-97AE-92DECD32EA70}" type="slidenum">
              <a:rPr lang="pt-PT"/>
              <a:pPr>
                <a:defRPr/>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ângulo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ângulo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ângulo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ângulo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ângulo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ectângulo arredondado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ectângulo arredondado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ângulo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ângulo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ângulo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ângulo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ângulo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ângulo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Marcador de Posição do Título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PT" smtClean="0"/>
              <a:t>Clique para editar o estilo</a:t>
            </a:r>
            <a:endParaRPr lang="en-US" smtClean="0"/>
          </a:p>
        </p:txBody>
      </p:sp>
      <p:sp>
        <p:nvSpPr>
          <p:cNvPr id="1040" name="Marcador de Posição do Texto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smtClean="0"/>
          </a:p>
        </p:txBody>
      </p:sp>
      <p:sp>
        <p:nvSpPr>
          <p:cNvPr id="14" name="Marcador de Posição da Data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smtClean="0">
                <a:solidFill>
                  <a:schemeClr val="accent2"/>
                </a:solidFill>
                <a:latin typeface="+mn-lt"/>
              </a:defRPr>
            </a:lvl1pPr>
          </a:lstStyle>
          <a:p>
            <a:pPr>
              <a:defRPr/>
            </a:pPr>
            <a:fld id="{43CB8E0C-FC1A-48F5-AE65-367E2ED863B4}" type="datetime1">
              <a:rPr lang="pt-PT"/>
              <a:pPr>
                <a:defRPr/>
              </a:pPr>
              <a:t>01-04-2009</a:t>
            </a:fld>
            <a:endParaRPr lang="pt-PT"/>
          </a:p>
        </p:txBody>
      </p:sp>
      <p:sp>
        <p:nvSpPr>
          <p:cNvPr id="3" name="Marcador de Posição do Rodapé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smtClean="0">
                <a:solidFill>
                  <a:schemeClr val="accent2"/>
                </a:solidFill>
                <a:latin typeface="+mn-lt"/>
              </a:defRPr>
            </a:lvl1pPr>
          </a:lstStyle>
          <a:p>
            <a:pPr>
              <a:defRPr/>
            </a:pPr>
            <a:r>
              <a:rPr lang="pt-PT"/>
              <a:t>Tânia Konvalina-Simas      ISMAI 2008/2009</a:t>
            </a:r>
            <a:endParaRPr lang="pt-PT"/>
          </a:p>
        </p:txBody>
      </p:sp>
      <p:sp>
        <p:nvSpPr>
          <p:cNvPr id="23" name="Marcador de Posição do Número do Diapositivo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smtClean="0">
                <a:solidFill>
                  <a:srgbClr val="FFFFFF"/>
                </a:solidFill>
                <a:latin typeface="+mn-lt"/>
              </a:defRPr>
            </a:lvl1pPr>
          </a:lstStyle>
          <a:p>
            <a:pPr>
              <a:defRPr/>
            </a:pPr>
            <a:fld id="{E8AE77BA-2698-477C-8D71-9CBD28705FA2}" type="slidenum">
              <a:rPr lang="pt-PT"/>
              <a:pPr>
                <a:defRPr/>
              </a:pPr>
              <a:t>‹nº›</a:t>
            </a:fld>
            <a:endParaRPr lang="pt-PT"/>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6" r:id="rId3"/>
    <p:sldLayoutId id="2147483705" r:id="rId4"/>
    <p:sldLayoutId id="2147483709" r:id="rId5"/>
    <p:sldLayoutId id="2147483710" r:id="rId6"/>
    <p:sldLayoutId id="2147483704" r:id="rId7"/>
    <p:sldLayoutId id="2147483703" r:id="rId8"/>
    <p:sldLayoutId id="2147483702" r:id="rId9"/>
    <p:sldLayoutId id="2147483701" r:id="rId10"/>
    <p:sldLayoutId id="2147483700" r:id="rId11"/>
  </p:sldLayoutIdLst>
  <p:hf hdr="0" dt="0"/>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Trebuchet MS" pitchFamily="34" charset="0"/>
        </a:defRPr>
      </a:lvl2pPr>
      <a:lvl3pPr algn="l" rtl="0" fontAlgn="base">
        <a:spcBef>
          <a:spcPct val="0"/>
        </a:spcBef>
        <a:spcAft>
          <a:spcPct val="0"/>
        </a:spcAft>
        <a:defRPr sz="4000">
          <a:solidFill>
            <a:schemeClr val="tx2"/>
          </a:solidFill>
          <a:latin typeface="Trebuchet MS" pitchFamily="34" charset="0"/>
        </a:defRPr>
      </a:lvl3pPr>
      <a:lvl4pPr algn="l" rtl="0" fontAlgn="base">
        <a:spcBef>
          <a:spcPct val="0"/>
        </a:spcBef>
        <a:spcAft>
          <a:spcPct val="0"/>
        </a:spcAft>
        <a:defRPr sz="4000">
          <a:solidFill>
            <a:schemeClr val="tx2"/>
          </a:solidFill>
          <a:latin typeface="Trebuchet MS" pitchFamily="34" charset="0"/>
        </a:defRPr>
      </a:lvl4pPr>
      <a:lvl5pPr algn="l" rtl="0" fontAlgn="base">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fontAlgn="base">
        <a:spcBef>
          <a:spcPts val="300"/>
        </a:spcBef>
        <a:spcAft>
          <a:spcPct val="0"/>
        </a:spcAft>
        <a:buClr>
          <a:srgbClr val="8CADAE"/>
        </a:buClr>
        <a:buFont typeface="Georgia"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8CADAE"/>
        </a:buClr>
        <a:buFont typeface="Georgia" pitchFamily="18" charset="0"/>
        <a:buChar char="▫"/>
        <a:defRPr sz="2000" kern="1200">
          <a:solidFill>
            <a:srgbClr val="8CADAE"/>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hilosylanas.com/wp-content/uploads/2008/10/portadas_tabloides_almohadones.jpg"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3.jpeg"/><Relationship Id="rId7" Type="http://schemas.openxmlformats.org/officeDocument/2006/relationships/hyperlink" Target="http://images.google.co.uk/imgres?imgurl=http://www.rtable.net/images/books1.jpg&amp;imgrefurl=http://www.rtable.net/index/rt/books/intro/&amp;usg=__SAOMVhTFPDqD2_zkqH4UKhF6VdA=&amp;h=320&amp;w=320&amp;sz=11&amp;hl=en&amp;start=4&amp;sig2=ipGFLFZXAd8itYWF8w0lMw&amp;um=1&amp;tbnid=bCeywN-HYjFiUM:&amp;tbnh=118&amp;tbnw=118&amp;prev=/images?q=books&amp;hl=en&amp;rlz=1T4SNYK_en-GBPT312PT312&amp;sa=N&amp;um=1&amp;ei=Uq7DSdGRKtSHjAeulKmfC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hyperlink" Target="http://images.google.co.uk/imgres?imgurl=http://www.citifmonline.com/wp-content/uploads/2009/03/mobile-phones.jpg&amp;imgrefurl=http://www.citifmonline.com/2009/03/02/mobile-phone-growth-helps-poorer-states-un/&amp;usg=__mQdCacvFhvkbcAUKdr10PFZdNPU=&amp;h=320&amp;w=450&amp;sz=32&amp;hl=en&amp;start=3&amp;sig2=DtTyRLb3qE2Xu_QDVl_BBw&amp;um=1&amp;tbnid=7kMUh3GJwjJIfM:&amp;tbnh=90&amp;tbnw=127&amp;prev=/images?q=mobile+phones&amp;hl=en&amp;rlz=1T4SNYK_en-GBPT312PT312&amp;sa=N&amp;um=1&amp;ei=gq3DSaCsDtS0jAf-g8SXCw"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p:cNvSpPr>
            <a:spLocks noGrp="1"/>
          </p:cNvSpPr>
          <p:nvPr>
            <p:ph type="title"/>
          </p:nvPr>
        </p:nvSpPr>
        <p:spPr>
          <a:xfrm>
            <a:off x="1000125" y="928688"/>
            <a:ext cx="7072313" cy="128111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pt-PT" sz="3600" dirty="0" smtClean="0"/>
              <a:t>4. Meios de Comunicação de Massa e Cultura Popular</a:t>
            </a:r>
            <a:endParaRPr lang="pt-PT" sz="3600" dirty="0"/>
          </a:p>
        </p:txBody>
      </p:sp>
      <p:sp>
        <p:nvSpPr>
          <p:cNvPr id="15" name="Marcador de Posição do Texto 14"/>
          <p:cNvSpPr>
            <a:spLocks noGrp="1"/>
          </p:cNvSpPr>
          <p:nvPr>
            <p:ph type="body" idx="2"/>
          </p:nvPr>
        </p:nvSpPr>
        <p:spPr>
          <a:xfrm>
            <a:off x="4643438" y="2428875"/>
            <a:ext cx="4500562" cy="4143375"/>
          </a:xfrm>
        </p:spPr>
        <p:txBody>
          <a:bodyPr>
            <a:normAutofit fontScale="32500" lnSpcReduction="20000"/>
          </a:bodyPr>
          <a:lstStyle/>
          <a:p>
            <a:pPr fontAlgn="auto">
              <a:spcAft>
                <a:spcPts val="0"/>
              </a:spcAft>
              <a:buClr>
                <a:schemeClr val="accent3"/>
              </a:buClr>
              <a:buFont typeface="Georgia"/>
              <a:buNone/>
              <a:defRPr/>
            </a:pPr>
            <a:r>
              <a:rPr lang="pt-PT" dirty="0" smtClean="0"/>
              <a:t>	</a:t>
            </a:r>
          </a:p>
          <a:p>
            <a:pPr fontAlgn="auto">
              <a:spcAft>
                <a:spcPts val="0"/>
              </a:spcAft>
              <a:buClr>
                <a:schemeClr val="accent3"/>
              </a:buClr>
              <a:buFont typeface="Georgia"/>
              <a:buNone/>
              <a:defRPr/>
            </a:pPr>
            <a:r>
              <a:rPr lang="pt-PT" sz="7200" dirty="0" smtClean="0"/>
              <a:t>4.1. Conceitos Elementares</a:t>
            </a:r>
          </a:p>
          <a:p>
            <a:pPr fontAlgn="auto">
              <a:spcAft>
                <a:spcPts val="0"/>
              </a:spcAft>
              <a:buClr>
                <a:schemeClr val="accent3"/>
              </a:buClr>
              <a:buFont typeface="Georgia"/>
              <a:buNone/>
              <a:defRPr/>
            </a:pPr>
            <a:endParaRPr lang="pt-PT" sz="7200" dirty="0" smtClean="0"/>
          </a:p>
          <a:p>
            <a:pPr fontAlgn="auto">
              <a:spcAft>
                <a:spcPts val="0"/>
              </a:spcAft>
              <a:buClr>
                <a:schemeClr val="accent3"/>
              </a:buClr>
              <a:buFont typeface="Georgia"/>
              <a:buNone/>
              <a:defRPr/>
            </a:pPr>
            <a:r>
              <a:rPr lang="pt-PT" sz="7200" dirty="0" smtClean="0"/>
              <a:t>4.2.Os primeiros </a:t>
            </a:r>
            <a:r>
              <a:rPr lang="pt-PT" sz="7200" i="1" dirty="0" smtClean="0"/>
              <a:t>Mass Media</a:t>
            </a:r>
            <a:r>
              <a:rPr lang="pt-PT" sz="7200" dirty="0" smtClean="0"/>
              <a:t>: os jornais</a:t>
            </a:r>
          </a:p>
          <a:p>
            <a:pPr fontAlgn="auto">
              <a:spcAft>
                <a:spcPts val="0"/>
              </a:spcAft>
              <a:buClr>
                <a:schemeClr val="accent3"/>
              </a:buClr>
              <a:buFont typeface="Georgia"/>
              <a:buNone/>
              <a:defRPr/>
            </a:pPr>
            <a:endParaRPr lang="pt-PT" sz="7200" dirty="0" smtClean="0"/>
          </a:p>
          <a:p>
            <a:pPr fontAlgn="auto">
              <a:spcAft>
                <a:spcPts val="0"/>
              </a:spcAft>
              <a:buClr>
                <a:schemeClr val="accent3"/>
              </a:buClr>
              <a:buFont typeface="Georgia"/>
              <a:buNone/>
              <a:defRPr/>
            </a:pPr>
            <a:r>
              <a:rPr lang="pt-PT" sz="7200" dirty="0" smtClean="0"/>
              <a:t>4.3. O impacto da televisão</a:t>
            </a:r>
          </a:p>
          <a:p>
            <a:pPr fontAlgn="auto">
              <a:spcAft>
                <a:spcPts val="0"/>
              </a:spcAft>
              <a:buClr>
                <a:schemeClr val="accent3"/>
              </a:buClr>
              <a:buFont typeface="Georgia"/>
              <a:buNone/>
              <a:defRPr/>
            </a:pPr>
            <a:endParaRPr lang="pt-PT" sz="7200" dirty="0" smtClean="0"/>
          </a:p>
          <a:p>
            <a:pPr fontAlgn="auto">
              <a:spcAft>
                <a:spcPts val="0"/>
              </a:spcAft>
              <a:buClr>
                <a:schemeClr val="accent3"/>
              </a:buClr>
              <a:buFont typeface="Georgia"/>
              <a:buNone/>
              <a:defRPr/>
            </a:pPr>
            <a:r>
              <a:rPr lang="pt-PT" sz="7200" dirty="0" smtClean="0"/>
              <a:t>4.4. Teorias dos Media</a:t>
            </a:r>
          </a:p>
          <a:p>
            <a:pPr fontAlgn="auto">
              <a:spcAft>
                <a:spcPts val="0"/>
              </a:spcAft>
              <a:buClr>
                <a:schemeClr val="accent3"/>
              </a:buClr>
              <a:buFont typeface="Georgia"/>
              <a:buNone/>
              <a:defRPr/>
            </a:pPr>
            <a:endParaRPr lang="pt-PT" sz="7200" dirty="0" smtClean="0"/>
          </a:p>
          <a:p>
            <a:pPr fontAlgn="auto">
              <a:spcAft>
                <a:spcPts val="0"/>
              </a:spcAft>
              <a:buClr>
                <a:schemeClr val="accent3"/>
              </a:buClr>
              <a:buFont typeface="Georgia"/>
              <a:buNone/>
              <a:defRPr/>
            </a:pPr>
            <a:r>
              <a:rPr lang="pt-PT" sz="7200" dirty="0" smtClean="0"/>
              <a:t>4.5. Globalização dos Meios de Comunicação</a:t>
            </a:r>
            <a:endParaRPr lang="pt-PT" sz="7200" dirty="0"/>
          </a:p>
        </p:txBody>
      </p:sp>
      <p:sp>
        <p:nvSpPr>
          <p:cNvPr id="14339" name="Marcador de Posição do Número do Diapositivo 1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7350125-E356-4DA4-AFB4-1A445ACDD473}" type="slidenum">
              <a:rPr lang="pt-PT"/>
              <a:pPr fontAlgn="base">
                <a:spcBef>
                  <a:spcPct val="0"/>
                </a:spcBef>
                <a:spcAft>
                  <a:spcPct val="0"/>
                </a:spcAft>
              </a:pPr>
              <a:t>1</a:t>
            </a:fld>
            <a:endParaRPr lang="pt-PT"/>
          </a:p>
        </p:txBody>
      </p:sp>
      <p:sp>
        <p:nvSpPr>
          <p:cNvPr id="14340" name="Marcador de Posição do Rodapé 16"/>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pic>
        <p:nvPicPr>
          <p:cNvPr id="14341" name="Marcador de Posição de Conteúdo 20" descr="media2.jpg"/>
          <p:cNvPicPr>
            <a:picLocks noGrp="1" noChangeAspect="1"/>
          </p:cNvPicPr>
          <p:nvPr>
            <p:ph sz="half" idx="1"/>
          </p:nvPr>
        </p:nvPicPr>
        <p:blipFill>
          <a:blip r:embed="rId3"/>
          <a:srcRect/>
          <a:stretch>
            <a:fillRect/>
          </a:stretch>
        </p:blipFill>
        <p:spPr>
          <a:xfrm>
            <a:off x="571500" y="2714625"/>
            <a:ext cx="3643313" cy="359568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a:xfrm>
            <a:off x="142875" y="1714500"/>
            <a:ext cx="9001125" cy="1943100"/>
          </a:xfrm>
        </p:spPr>
        <p:txBody>
          <a:bodyPr>
            <a:normAutofit fontScale="90000"/>
          </a:bodyPr>
          <a:lstStyle/>
          <a:p>
            <a:pPr fontAlgn="auto">
              <a:spcAft>
                <a:spcPts val="0"/>
              </a:spcAft>
              <a:defRPr/>
            </a:pPr>
            <a:r>
              <a:rPr lang="pt-PT" dirty="0" smtClean="0"/>
              <a:t>4.2. Os Primeiros Meios de Comunicação Social em Massa: Jornais</a:t>
            </a:r>
            <a:endParaRPr lang="pt-PT" dirty="0"/>
          </a:p>
        </p:txBody>
      </p:sp>
      <p:sp>
        <p:nvSpPr>
          <p:cNvPr id="6" name="Subtítulo 5"/>
          <p:cNvSpPr>
            <a:spLocks noGrp="1"/>
          </p:cNvSpPr>
          <p:nvPr>
            <p:ph type="subTitle" idx="1"/>
          </p:nvPr>
        </p:nvSpPr>
        <p:spPr>
          <a:xfrm>
            <a:off x="457200" y="3900488"/>
            <a:ext cx="4953000" cy="1752600"/>
          </a:xfrm>
        </p:spPr>
        <p:txBody>
          <a:bodyPr>
            <a:normAutofit fontScale="85000" lnSpcReduction="10000"/>
          </a:bodyPr>
          <a:lstStyle/>
          <a:p>
            <a:pPr fontAlgn="auto">
              <a:spcAft>
                <a:spcPts val="0"/>
              </a:spcAft>
              <a:buClr>
                <a:schemeClr val="accent3"/>
              </a:buClr>
              <a:buFont typeface="Georgia"/>
              <a:buNone/>
              <a:defRPr/>
            </a:pPr>
            <a:r>
              <a:rPr lang="pt-PT" dirty="0" smtClean="0"/>
              <a:t>Os jornais na sua forma moderna têm origem nos panfletos e nas folhas de informação impressas e difundidas desde o século XVIII. Os jornais só se tornaram «diários» com milhares ou milhões de leitores, a partir dos fins do século XIX.</a:t>
            </a:r>
            <a:endParaRPr lang="pt-PT" dirty="0"/>
          </a:p>
        </p:txBody>
      </p:sp>
      <p:sp>
        <p:nvSpPr>
          <p:cNvPr id="32771" name="Marcador de Posição do Rodapé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32772" name="Marcador de Posição do Número do Diapositivo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E448F71-5AD8-4113-BB7A-7BFA04735664}" type="slidenum">
              <a:rPr lang="pt-PT"/>
              <a:pPr fontAlgn="base">
                <a:spcBef>
                  <a:spcPct val="0"/>
                </a:spcBef>
                <a:spcAft>
                  <a:spcPct val="0"/>
                </a:spcAft>
              </a:pPr>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ítulo 5"/>
          <p:cNvSpPr>
            <a:spLocks noGrp="1"/>
          </p:cNvSpPr>
          <p:nvPr>
            <p:ph type="title"/>
          </p:nvPr>
        </p:nvSpPr>
        <p:spPr>
          <a:xfrm>
            <a:off x="5357813" y="928688"/>
            <a:ext cx="3382962" cy="877887"/>
          </a:xfrm>
        </p:spPr>
        <p:txBody>
          <a:bodyPr/>
          <a:lstStyle/>
          <a:p>
            <a:r>
              <a:rPr lang="pt-PT" sz="2400" smtClean="0"/>
              <a:t>A edição dos jornais</a:t>
            </a:r>
          </a:p>
        </p:txBody>
      </p:sp>
      <p:sp>
        <p:nvSpPr>
          <p:cNvPr id="8" name="Marcador de Posição do Texto 7"/>
          <p:cNvSpPr>
            <a:spLocks noGrp="1"/>
          </p:cNvSpPr>
          <p:nvPr>
            <p:ph type="body" idx="2"/>
          </p:nvPr>
        </p:nvSpPr>
        <p:spPr>
          <a:xfrm>
            <a:off x="5353050" y="2011363"/>
            <a:ext cx="3382963" cy="4616450"/>
          </a:xfrm>
        </p:spPr>
        <p:txBody>
          <a:bodyPr>
            <a:normAutofit fontScale="92500" lnSpcReduction="20000"/>
          </a:bodyPr>
          <a:lstStyle/>
          <a:p>
            <a:pPr fontAlgn="auto">
              <a:spcAft>
                <a:spcPts val="0"/>
              </a:spcAft>
              <a:buClr>
                <a:schemeClr val="accent3"/>
              </a:buClr>
              <a:buFont typeface="Georgia"/>
              <a:buNone/>
              <a:defRPr/>
            </a:pPr>
            <a:r>
              <a:rPr lang="pt-PT" dirty="0" smtClean="0"/>
              <a:t>Durante meio século ou mais, os jornais foram a via principal para fazer chegar a informação, rápida e compreensivamente, ao público em geral. </a:t>
            </a:r>
          </a:p>
          <a:p>
            <a:pPr fontAlgn="auto">
              <a:spcAft>
                <a:spcPts val="0"/>
              </a:spcAft>
              <a:buClr>
                <a:schemeClr val="accent3"/>
              </a:buClr>
              <a:buFont typeface="Georgia"/>
              <a:buNone/>
              <a:defRPr/>
            </a:pPr>
            <a:r>
              <a:rPr lang="pt-PT" dirty="0" smtClean="0"/>
              <a:t>A sua influência enfraqueceu com o aparecimento da rádio, do cinema e sobretudo da televisão e mais recentemente da internet. A venda de jornais a jovens adultos diminuiu consideravelmente.</a:t>
            </a:r>
          </a:p>
          <a:p>
            <a:pPr fontAlgn="auto">
              <a:spcAft>
                <a:spcPts val="0"/>
              </a:spcAft>
              <a:buClr>
                <a:schemeClr val="accent3"/>
              </a:buClr>
              <a:buFont typeface="Georgia"/>
              <a:buNone/>
              <a:defRPr/>
            </a:pPr>
            <a:r>
              <a:rPr lang="pt-PT" dirty="0" smtClean="0"/>
              <a:t>Em muitos países a propriedade de jornais está concentrada nas mãos de algumas poucas empresas que pertencem ou são dominadas por certos indivíduos ou famílias.</a:t>
            </a:r>
          </a:p>
          <a:p>
            <a:pPr fontAlgn="auto">
              <a:spcAft>
                <a:spcPts val="0"/>
              </a:spcAft>
              <a:buClr>
                <a:schemeClr val="accent3"/>
              </a:buClr>
              <a:buFont typeface="Georgia"/>
              <a:buNone/>
              <a:defRPr/>
            </a:pPr>
            <a:r>
              <a:rPr lang="pt-PT" dirty="0" smtClean="0"/>
              <a:t>À excepção dos EUA, todos os países ocidentais ostentam um certo número de jornais nacionais e há alternativas entre estes, ligados frequentemente a opiniões políticas diferentes.</a:t>
            </a:r>
          </a:p>
          <a:p>
            <a:pPr fontAlgn="auto">
              <a:spcAft>
                <a:spcPts val="0"/>
              </a:spcAft>
              <a:buClr>
                <a:schemeClr val="accent3"/>
              </a:buClr>
              <a:buFont typeface="Georgia"/>
              <a:buNone/>
              <a:defRPr/>
            </a:pPr>
            <a:r>
              <a:rPr lang="pt-PT" dirty="0" smtClean="0"/>
              <a:t>O facto de a posse de jornais estar tão concentrada, tem preocupado a maioria dos governos ocidentais. Na Noruega, nos anos 70, foi estabelecido um esquema para igualar os investimentos entre jornais que representavam facções opostas do espectro político.</a:t>
            </a:r>
            <a:endParaRPr lang="pt-PT" dirty="0"/>
          </a:p>
        </p:txBody>
      </p:sp>
      <p:sp>
        <p:nvSpPr>
          <p:cNvPr id="34819"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34820"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F666785-DDD2-47C7-9948-213A8D65F0C7}" type="slidenum">
              <a:rPr lang="pt-PT"/>
              <a:pPr fontAlgn="base">
                <a:spcBef>
                  <a:spcPct val="0"/>
                </a:spcBef>
                <a:spcAft>
                  <a:spcPct val="0"/>
                </a:spcAft>
              </a:pPr>
              <a:t>11</a:t>
            </a:fld>
            <a:endParaRPr lang="pt-PT"/>
          </a:p>
        </p:txBody>
      </p:sp>
      <p:pic>
        <p:nvPicPr>
          <p:cNvPr id="34821" name="Picture 2" descr="See full size image">
            <a:hlinkClick r:id="rId3"/>
          </p:cNvPr>
          <p:cNvPicPr>
            <a:picLocks noChangeAspect="1" noChangeArrowheads="1"/>
          </p:cNvPicPr>
          <p:nvPr/>
        </p:nvPicPr>
        <p:blipFill>
          <a:blip r:embed="rId4"/>
          <a:srcRect/>
          <a:stretch>
            <a:fillRect/>
          </a:stretch>
        </p:blipFill>
        <p:spPr bwMode="auto">
          <a:xfrm>
            <a:off x="357188" y="3786188"/>
            <a:ext cx="2000250" cy="2344737"/>
          </a:xfrm>
          <a:prstGeom prst="rect">
            <a:avLst/>
          </a:prstGeom>
          <a:noFill/>
          <a:ln w="9525">
            <a:noFill/>
            <a:miter lim="800000"/>
            <a:headEnd/>
            <a:tailEnd/>
          </a:ln>
        </p:spPr>
      </p:pic>
      <p:pic>
        <p:nvPicPr>
          <p:cNvPr id="34822" name="Picture 4" descr="http://snassau-dems.com/SitePhotos/newspapers-765694.jpg"/>
          <p:cNvPicPr>
            <a:picLocks noChangeAspect="1" noChangeArrowheads="1"/>
          </p:cNvPicPr>
          <p:nvPr/>
        </p:nvPicPr>
        <p:blipFill>
          <a:blip r:embed="rId5"/>
          <a:srcRect/>
          <a:stretch>
            <a:fillRect/>
          </a:stretch>
        </p:blipFill>
        <p:spPr bwMode="auto">
          <a:xfrm>
            <a:off x="500063" y="428625"/>
            <a:ext cx="3810000" cy="2857500"/>
          </a:xfrm>
          <a:prstGeom prst="rect">
            <a:avLst/>
          </a:prstGeom>
          <a:noFill/>
          <a:ln w="9525">
            <a:noFill/>
            <a:miter lim="800000"/>
            <a:headEnd/>
            <a:tailEnd/>
          </a:ln>
        </p:spPr>
      </p:pic>
      <p:pic>
        <p:nvPicPr>
          <p:cNvPr id="34823" name="Marcador de Posição de Conteúdo 17" descr="jornais.jpg"/>
          <p:cNvPicPr>
            <a:picLocks noGrp="1" noChangeAspect="1"/>
          </p:cNvPicPr>
          <p:nvPr>
            <p:ph sz="half" idx="1"/>
          </p:nvPr>
        </p:nvPicPr>
        <p:blipFill>
          <a:blip r:embed="rId6"/>
          <a:srcRect/>
          <a:stretch>
            <a:fillRect/>
          </a:stretch>
        </p:blipFill>
        <p:spPr>
          <a:xfrm>
            <a:off x="2786063" y="2857500"/>
            <a:ext cx="2286000" cy="34417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6"/>
          <p:cNvSpPr>
            <a:spLocks noGrp="1"/>
          </p:cNvSpPr>
          <p:nvPr>
            <p:ph type="ctrTitle"/>
          </p:nvPr>
        </p:nvSpPr>
        <p:spPr>
          <a:xfrm>
            <a:off x="428625" y="2071688"/>
            <a:ext cx="8458200" cy="1470025"/>
          </a:xfrm>
        </p:spPr>
        <p:txBody>
          <a:bodyPr/>
          <a:lstStyle/>
          <a:p>
            <a:r>
              <a:rPr lang="pt-PT" smtClean="0"/>
              <a:t>4.3. O Impacto da Televisão</a:t>
            </a:r>
          </a:p>
        </p:txBody>
      </p:sp>
      <p:sp>
        <p:nvSpPr>
          <p:cNvPr id="8" name="Subtítulo 7"/>
          <p:cNvSpPr>
            <a:spLocks noGrp="1"/>
          </p:cNvSpPr>
          <p:nvPr>
            <p:ph type="subTitle" idx="1"/>
          </p:nvPr>
        </p:nvSpPr>
        <p:spPr>
          <a:xfrm>
            <a:off x="214313" y="4071938"/>
            <a:ext cx="4953000" cy="2428875"/>
          </a:xfrm>
          <a:ln>
            <a:solidFill>
              <a:schemeClr val="tx1"/>
            </a:solidFill>
          </a:ln>
        </p:spPr>
        <p:txBody>
          <a:bodyPr>
            <a:normAutofit fontScale="62500" lnSpcReduction="20000"/>
          </a:bodyPr>
          <a:lstStyle/>
          <a:p>
            <a:pPr fontAlgn="auto">
              <a:spcAft>
                <a:spcPts val="0"/>
              </a:spcAft>
              <a:buClr>
                <a:schemeClr val="accent3"/>
              </a:buClr>
              <a:buFont typeface="Georgia"/>
              <a:buNone/>
              <a:defRPr/>
            </a:pPr>
            <a:endParaRPr lang="pt-PT" dirty="0" smtClean="0"/>
          </a:p>
          <a:p>
            <a:pPr fontAlgn="auto">
              <a:spcAft>
                <a:spcPts val="0"/>
              </a:spcAft>
              <a:buClr>
                <a:schemeClr val="accent3"/>
              </a:buClr>
              <a:buFont typeface="Georgia"/>
              <a:buNone/>
              <a:defRPr/>
            </a:pPr>
            <a:r>
              <a:rPr lang="pt-PT" sz="2900" dirty="0" smtClean="0"/>
              <a:t>A influência crescente da TV é provavelmente o factor mais importante no desenvolvimento dos meios de comunicação nos últimos 30 anos. Se se mantiverem as tendências actuais de ver TV, cada criança nascida hoje, quando chegar aos 18 anos, terá passado mais tempo a ver televisão do que em qualquer outra actividade com a excepção de dormir.</a:t>
            </a:r>
            <a:endParaRPr lang="pt-PT" sz="2900" dirty="0"/>
          </a:p>
        </p:txBody>
      </p:sp>
      <p:sp>
        <p:nvSpPr>
          <p:cNvPr id="36867" name="Marcador de Posição do Rodapé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36868" name="Marcador de Posição do Número do Diapositivo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606FA6D-0F75-487D-9FA1-5D6F99B27E5F}" type="slidenum">
              <a:rPr lang="pt-PT"/>
              <a:pPr fontAlgn="base">
                <a:spcBef>
                  <a:spcPct val="0"/>
                </a:spcBef>
                <a:spcAft>
                  <a:spcPct val="0"/>
                </a:spcAft>
              </a:pPr>
              <a:t>12</a:t>
            </a:fld>
            <a:endParaRPr lang="pt-P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ítulo 8"/>
          <p:cNvSpPr>
            <a:spLocks noGrp="1"/>
          </p:cNvSpPr>
          <p:nvPr>
            <p:ph type="title"/>
          </p:nvPr>
        </p:nvSpPr>
        <p:spPr/>
        <p:txBody>
          <a:bodyPr/>
          <a:lstStyle/>
          <a:p>
            <a:r>
              <a:rPr lang="pt-PT" sz="2000" smtClean="0"/>
              <a:t>A TV faz parte integral das nossas vidas nos dias hoje e, como tal, questionar a sua legitimidade já não faz sentido. No entanto podemos e devemos questionar o seu lugar e o impacto que tem na realidade.</a:t>
            </a:r>
          </a:p>
        </p:txBody>
      </p:sp>
      <p:pic>
        <p:nvPicPr>
          <p:cNvPr id="38914" name="Marcador de Posição de Conteúdo 5" descr="tv guru.jpg"/>
          <p:cNvPicPr>
            <a:picLocks noGrp="1" noChangeAspect="1"/>
          </p:cNvPicPr>
          <p:nvPr>
            <p:ph idx="1"/>
          </p:nvPr>
        </p:nvPicPr>
        <p:blipFill>
          <a:blip r:embed="rId3"/>
          <a:srcRect/>
          <a:stretch>
            <a:fillRect/>
          </a:stretch>
        </p:blipFill>
        <p:spPr>
          <a:xfrm>
            <a:off x="214313" y="2341563"/>
            <a:ext cx="8643937" cy="4302125"/>
          </a:xfrm>
        </p:spPr>
      </p:pic>
      <p:sp>
        <p:nvSpPr>
          <p:cNvPr id="38915"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38916"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77D01C0-7921-4DAB-8128-24B802A07CF6}" type="slidenum">
              <a:rPr lang="pt-PT"/>
              <a:pPr fontAlgn="base">
                <a:spcBef>
                  <a:spcPct val="0"/>
                </a:spcBef>
                <a:spcAft>
                  <a:spcPct val="0"/>
                </a:spcAft>
              </a:pPr>
              <a:t>13</a:t>
            </a:fld>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313" y="714375"/>
            <a:ext cx="8229600" cy="78105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fontAlgn="auto">
              <a:spcAft>
                <a:spcPts val="0"/>
              </a:spcAft>
              <a:defRPr/>
            </a:pPr>
            <a:r>
              <a:rPr lang="pt-PT" sz="3200" b="1" dirty="0" smtClean="0"/>
              <a:t>Efeitos da TV sobre o comportamento</a:t>
            </a:r>
            <a:endParaRPr lang="pt-PT" sz="3200" b="1" dirty="0"/>
          </a:p>
        </p:txBody>
      </p:sp>
      <p:sp>
        <p:nvSpPr>
          <p:cNvPr id="3" name="Marcador de Posição de Conteúdo 2"/>
          <p:cNvSpPr>
            <a:spLocks noGrp="1"/>
          </p:cNvSpPr>
          <p:nvPr>
            <p:ph idx="1"/>
          </p:nvPr>
        </p:nvSpPr>
        <p:spPr>
          <a:xfrm>
            <a:off x="428625" y="1927225"/>
            <a:ext cx="8229600" cy="4930775"/>
          </a:xfrm>
        </p:spPr>
        <p:txBody>
          <a:bodyPr>
            <a:normAutofit fontScale="92500" lnSpcReduction="10000"/>
          </a:bodyPr>
          <a:lstStyle/>
          <a:p>
            <a:pPr marL="365760" indent="-256032" fontAlgn="auto">
              <a:spcAft>
                <a:spcPts val="0"/>
              </a:spcAft>
              <a:buClr>
                <a:schemeClr val="accent3"/>
              </a:buClr>
              <a:buFont typeface="Georgia"/>
              <a:buChar char="•"/>
              <a:defRPr/>
            </a:pPr>
            <a:r>
              <a:rPr lang="pt-PT" dirty="0" smtClean="0"/>
              <a:t>A maioria das pesquisas efectuadas neste campo centram-se nas crianças dadas as possíveis implicações para a socialização.</a:t>
            </a:r>
          </a:p>
          <a:p>
            <a:pPr marL="365760" indent="-256032" fontAlgn="auto">
              <a:spcAft>
                <a:spcPts val="0"/>
              </a:spcAft>
              <a:buClr>
                <a:schemeClr val="accent3"/>
              </a:buClr>
              <a:buFont typeface="Georgia"/>
              <a:buChar char="•"/>
              <a:defRPr/>
            </a:pPr>
            <a:r>
              <a:rPr lang="pt-PT" dirty="0" smtClean="0"/>
              <a:t>Os três tópicos mais comuns são:</a:t>
            </a:r>
          </a:p>
          <a:p>
            <a:pPr marL="658368" lvl="1" indent="-246888" fontAlgn="auto">
              <a:spcAft>
                <a:spcPts val="0"/>
              </a:spcAft>
              <a:buFont typeface="Georgia"/>
              <a:buChar char="▫"/>
              <a:defRPr/>
            </a:pPr>
            <a:r>
              <a:rPr lang="pt-PT" dirty="0" smtClean="0"/>
              <a:t>Impacto da TV na propensão para o crime e para a violência</a:t>
            </a:r>
          </a:p>
          <a:p>
            <a:pPr marL="658368" lvl="1" indent="-246888" fontAlgn="auto">
              <a:spcAft>
                <a:spcPts val="0"/>
              </a:spcAft>
              <a:buFont typeface="Georgia"/>
              <a:buChar char="▫"/>
              <a:defRPr/>
            </a:pPr>
            <a:r>
              <a:rPr lang="pt-PT" dirty="0" smtClean="0"/>
              <a:t>Efeitos da difusão de notícias</a:t>
            </a:r>
          </a:p>
          <a:p>
            <a:pPr marL="658368" lvl="1" indent="-246888" fontAlgn="auto">
              <a:spcAft>
                <a:spcPts val="0"/>
              </a:spcAft>
              <a:buFont typeface="Georgia"/>
              <a:buChar char="▫"/>
              <a:defRPr/>
            </a:pPr>
            <a:r>
              <a:rPr lang="pt-PT" dirty="0" smtClean="0"/>
              <a:t>Papel da TV na vida social e cultural</a:t>
            </a:r>
          </a:p>
          <a:p>
            <a:pPr marL="658368" lvl="1" indent="-246888" fontAlgn="auto">
              <a:spcAft>
                <a:spcPts val="0"/>
              </a:spcAft>
              <a:buFont typeface="Georgia"/>
              <a:buNone/>
              <a:defRPr/>
            </a:pPr>
            <a:endParaRPr lang="pt-PT" dirty="0" smtClean="0"/>
          </a:p>
          <a:p>
            <a:pPr marL="658368" lvl="1" indent="-246888" fontAlgn="auto">
              <a:spcAft>
                <a:spcPts val="0"/>
              </a:spcAft>
              <a:buFont typeface="Georgia"/>
              <a:buNone/>
              <a:defRPr/>
            </a:pPr>
            <a:r>
              <a:rPr lang="pt-PT" dirty="0" smtClean="0">
                <a:solidFill>
                  <a:schemeClr val="tx1"/>
                </a:solidFill>
              </a:rPr>
              <a:t>A violência neste âmbito é definida como a ameaça de força física, ou o seu uso, contra o próprio indivíduo ou outros, em que estão envolvidos danos físicos ou a própria vida.</a:t>
            </a:r>
          </a:p>
          <a:p>
            <a:pPr marL="658368" lvl="1" indent="-246888" fontAlgn="auto">
              <a:spcAft>
                <a:spcPts val="0"/>
              </a:spcAft>
              <a:buFont typeface="Georgia"/>
              <a:buNone/>
              <a:defRPr/>
            </a:pPr>
            <a:endParaRPr lang="pt-PT" dirty="0" smtClean="0"/>
          </a:p>
        </p:txBody>
      </p:sp>
      <p:sp>
        <p:nvSpPr>
          <p:cNvPr id="40963" name="Marcador de Posição do Rodapé 3"/>
          <p:cNvSpPr>
            <a:spLocks noGrp="1"/>
          </p:cNvSpPr>
          <p:nvPr>
            <p:ph type="ftr" sz="quarter" idx="11"/>
          </p:nvPr>
        </p:nvSpPr>
        <p:spPr bwMode="auto">
          <a:xfrm>
            <a:off x="5286375" y="0"/>
            <a:ext cx="2071688"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40964"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A5F422F-FD4B-45DE-9B5C-E7D1CF7C14E2}" type="slidenum">
              <a:rPr lang="pt-PT"/>
              <a:pPr fontAlgn="base">
                <a:spcBef>
                  <a:spcPct val="0"/>
                </a:spcBef>
                <a:spcAft>
                  <a:spcPct val="0"/>
                </a:spcAft>
              </a:pPr>
              <a:t>14</a:t>
            </a:fld>
            <a:endParaRPr lang="pt-P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571500"/>
            <a:ext cx="9144000" cy="1066800"/>
          </a:xfrm>
        </p:spPr>
        <p:txBody>
          <a:bodyPr>
            <a:normAutofit fontScale="90000"/>
          </a:bodyPr>
          <a:lstStyle/>
          <a:p>
            <a:pPr fontAlgn="auto">
              <a:spcAft>
                <a:spcPts val="0"/>
              </a:spcAft>
              <a:defRPr/>
            </a:pPr>
            <a:r>
              <a:rPr lang="pt-PT" sz="3600" b="1" dirty="0" smtClean="0"/>
              <a:t>De que forma a violência</a:t>
            </a:r>
            <a:br>
              <a:rPr lang="pt-PT" sz="3600" b="1" dirty="0" smtClean="0"/>
            </a:br>
            <a:r>
              <a:rPr lang="pt-PT" sz="3600" b="1" dirty="0" smtClean="0"/>
              <a:t> televisiva pode influenciar audiências?</a:t>
            </a:r>
            <a:endParaRPr lang="pt-PT" sz="3600" b="1" dirty="0"/>
          </a:p>
        </p:txBody>
      </p:sp>
      <p:sp>
        <p:nvSpPr>
          <p:cNvPr id="43010" name="Marcador de Posição de Conteúdo 2"/>
          <p:cNvSpPr>
            <a:spLocks noGrp="1"/>
          </p:cNvSpPr>
          <p:nvPr>
            <p:ph sz="half" idx="1"/>
          </p:nvPr>
        </p:nvSpPr>
        <p:spPr>
          <a:xfrm>
            <a:off x="142875" y="1643063"/>
            <a:ext cx="4572000" cy="4929187"/>
          </a:xfrm>
          <a:ln>
            <a:solidFill>
              <a:schemeClr val="tx1"/>
            </a:solidFill>
          </a:ln>
        </p:spPr>
        <p:txBody>
          <a:bodyPr/>
          <a:lstStyle/>
          <a:p>
            <a:endParaRPr lang="pt-PT" sz="1500" smtClean="0"/>
          </a:p>
          <a:p>
            <a:r>
              <a:rPr lang="pt-PT" sz="1500" smtClean="0"/>
              <a:t>Em geral, os estudos realizados têm tendência a tratar os telespectadores – adultos e crianças – como tendo reacções passivas e não discriminatórias sobre aquilo que vêem.</a:t>
            </a:r>
          </a:p>
          <a:p>
            <a:pPr>
              <a:buFont typeface="Georgia" pitchFamily="18" charset="0"/>
              <a:buNone/>
            </a:pPr>
            <a:endParaRPr lang="pt-PT" sz="1500" smtClean="0"/>
          </a:p>
          <a:p>
            <a:r>
              <a:rPr lang="pt-PT" sz="1500" smtClean="0"/>
              <a:t>É questionável dizer que a violência presente na TV, jogos de vídeo ou filmes, produz tendências violentas nos seus espectadores.</a:t>
            </a:r>
          </a:p>
          <a:p>
            <a:pPr>
              <a:buFont typeface="Georgia" pitchFamily="18" charset="0"/>
              <a:buNone/>
            </a:pPr>
            <a:endParaRPr lang="pt-PT" sz="1500" smtClean="0"/>
          </a:p>
          <a:p>
            <a:r>
              <a:rPr lang="pt-PT" sz="1500" smtClean="0"/>
              <a:t>Alguns autores sugerem que grande parte da pesquisa não tem em conta a complexidade dos processos mentais activados quando se assiste à TV.</a:t>
            </a:r>
          </a:p>
          <a:p>
            <a:pPr>
              <a:buFont typeface="Georgia" pitchFamily="18" charset="0"/>
              <a:buNone/>
            </a:pPr>
            <a:endParaRPr lang="pt-PT" sz="1500" smtClean="0"/>
          </a:p>
          <a:p>
            <a:r>
              <a:rPr lang="pt-PT" sz="1500" smtClean="0"/>
              <a:t>Dois investigadores, Hodge e Tripp, sugeriram que não será tanto a presença de violência nos programas de TV que afecta o comportamento, mas sim o quadro geral de atitudes no qual ela é apresentada e interpretada.</a:t>
            </a:r>
          </a:p>
        </p:txBody>
      </p:sp>
      <p:pic>
        <p:nvPicPr>
          <p:cNvPr id="43011" name="Marcador de Posição de Conteúdo 6" descr="vicious_media.jpg"/>
          <p:cNvPicPr>
            <a:picLocks noGrp="1" noChangeAspect="1"/>
          </p:cNvPicPr>
          <p:nvPr>
            <p:ph sz="half" idx="2"/>
          </p:nvPr>
        </p:nvPicPr>
        <p:blipFill>
          <a:blip r:embed="rId3"/>
          <a:srcRect/>
          <a:stretch>
            <a:fillRect/>
          </a:stretch>
        </p:blipFill>
        <p:spPr>
          <a:xfrm>
            <a:off x="4929188" y="1714500"/>
            <a:ext cx="4000500" cy="4786313"/>
          </a:xfrm>
          <a:ln>
            <a:solidFill>
              <a:schemeClr val="tx1"/>
            </a:solidFill>
          </a:ln>
        </p:spPr>
      </p:pic>
      <p:sp>
        <p:nvSpPr>
          <p:cNvPr id="43012"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43013"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11F4A69-88C9-4855-9EE4-A370B6B74082}" type="slidenum">
              <a:rPr lang="pt-PT"/>
              <a:pPr fontAlgn="base">
                <a:spcBef>
                  <a:spcPct val="0"/>
                </a:spcBef>
                <a:spcAft>
                  <a:spcPct val="0"/>
                </a:spcAft>
              </a:pPr>
              <a:t>15</a:t>
            </a:fld>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875" y="571500"/>
            <a:ext cx="8229600" cy="1643063"/>
          </a:xfrm>
        </p:spPr>
        <p:txBody>
          <a:bodyPr>
            <a:normAutofit fontScale="90000"/>
          </a:bodyPr>
          <a:lstStyle/>
          <a:p>
            <a:pPr fontAlgn="auto">
              <a:spcAft>
                <a:spcPts val="0"/>
              </a:spcAft>
              <a:defRPr/>
            </a:pPr>
            <a:r>
              <a:rPr lang="pt-PT" sz="2400" b="1" dirty="0" smtClean="0"/>
              <a:t>A telenovela foi inventada pela TV e</a:t>
            </a:r>
            <a:br>
              <a:rPr lang="pt-PT" sz="2400" b="1" dirty="0" smtClean="0"/>
            </a:br>
            <a:r>
              <a:rPr lang="pt-PT" sz="2400" b="1" dirty="0" smtClean="0"/>
              <a:t> é considerada o seu programa mais popular – exploram dilemas que muitos enfrentam e possivelmente podem ajudar os espectadores a pensar nas suas vidas de maneira mais criativa.</a:t>
            </a:r>
            <a:endParaRPr lang="pt-PT" sz="2400" b="1" dirty="0"/>
          </a:p>
        </p:txBody>
      </p:sp>
      <p:sp>
        <p:nvSpPr>
          <p:cNvPr id="3" name="Marcador de Posição de Conteúdo 2"/>
          <p:cNvSpPr>
            <a:spLocks noGrp="1"/>
          </p:cNvSpPr>
          <p:nvPr>
            <p:ph idx="1"/>
          </p:nvPr>
        </p:nvSpPr>
        <p:spPr>
          <a:xfrm>
            <a:off x="500063" y="2533650"/>
            <a:ext cx="8229600" cy="4324350"/>
          </a:xfrm>
        </p:spPr>
        <p:txBody>
          <a:bodyPr>
            <a:normAutofit fontScale="62500" lnSpcReduction="20000"/>
          </a:bodyPr>
          <a:lstStyle/>
          <a:p>
            <a:pPr marL="365760" indent="-256032" fontAlgn="auto">
              <a:spcAft>
                <a:spcPts val="0"/>
              </a:spcAft>
              <a:buClr>
                <a:schemeClr val="accent3"/>
              </a:buClr>
              <a:buFont typeface="Georgia"/>
              <a:buChar char="•"/>
              <a:defRPr/>
            </a:pPr>
            <a:r>
              <a:rPr lang="pt-PT" dirty="0" smtClean="0"/>
              <a:t>A TV é um fio contínuo, mas a sua programação é uma confusão. A ideia de géneros televisivos é importante para a compreensão e análise da natureza aparentemente caótica da programação televisiva.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Os programas são caracterizados em noticiários, telenovelas, programas musicais e filmes de acção e «</a:t>
            </a:r>
            <a:r>
              <a:rPr lang="pt-PT" dirty="0" err="1" smtClean="0"/>
              <a:t>suspense</a:t>
            </a:r>
            <a:r>
              <a:rPr lang="pt-PT" dirty="0" smtClean="0"/>
              <a:t>», documentários,  </a:t>
            </a:r>
            <a:r>
              <a:rPr lang="pt-PT" i="1" dirty="0" err="1" smtClean="0"/>
              <a:t>reality</a:t>
            </a:r>
            <a:r>
              <a:rPr lang="pt-PT" i="1" dirty="0" smtClean="0"/>
              <a:t> shows.</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O conteúdo de um programa determina em parte o seu género assim como os géneros suscitam igualmente expectativas muito diferentes.</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Os produtores conhecem as expectativas das audiências e operam de acordo com estes limites, o que permite alguma rotina.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As diferenças entre géneros nem sempre são nítidas e as suas divisões alteram-se ao longo do tempo em concordância com as convenções televisivas da produção e do visionamento.</a:t>
            </a:r>
            <a:endParaRPr lang="pt-PT" dirty="0"/>
          </a:p>
        </p:txBody>
      </p:sp>
      <p:sp>
        <p:nvSpPr>
          <p:cNvPr id="45059" name="Marcador de Posição do Rodapé 3"/>
          <p:cNvSpPr>
            <a:spLocks noGrp="1"/>
          </p:cNvSpPr>
          <p:nvPr>
            <p:ph type="ftr" sz="quarter" idx="11"/>
          </p:nvPr>
        </p:nvSpPr>
        <p:spPr bwMode="auto">
          <a:xfrm>
            <a:off x="5500688" y="0"/>
            <a:ext cx="1325562"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45060"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6FED4E4-1E38-4454-9A3E-0EE2C0DA89EA}" type="slidenum">
              <a:rPr lang="pt-PT"/>
              <a:pPr fontAlgn="base">
                <a:spcBef>
                  <a:spcPct val="0"/>
                </a:spcBef>
                <a:spcAft>
                  <a:spcPct val="0"/>
                </a:spcAft>
              </a:pPr>
              <a:t>16</a:t>
            </a:fld>
            <a:endParaRPr lang="pt-P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ítulo 7"/>
          <p:cNvSpPr>
            <a:spLocks noGrp="1"/>
          </p:cNvSpPr>
          <p:nvPr>
            <p:ph type="ctrTitle"/>
          </p:nvPr>
        </p:nvSpPr>
        <p:spPr>
          <a:xfrm>
            <a:off x="0" y="2143125"/>
            <a:ext cx="8915400" cy="1470025"/>
          </a:xfrm>
        </p:spPr>
        <p:txBody>
          <a:bodyPr/>
          <a:lstStyle/>
          <a:p>
            <a:r>
              <a:rPr lang="pt-PT" smtClean="0"/>
              <a:t>4.4. Teorias Dos Meios de Comunicação Social</a:t>
            </a:r>
          </a:p>
        </p:txBody>
      </p:sp>
      <p:sp>
        <p:nvSpPr>
          <p:cNvPr id="47106" name="Subtítulo 8"/>
          <p:cNvSpPr>
            <a:spLocks noGrp="1"/>
          </p:cNvSpPr>
          <p:nvPr>
            <p:ph type="subTitle" idx="1"/>
          </p:nvPr>
        </p:nvSpPr>
        <p:spPr>
          <a:xfrm>
            <a:off x="457200" y="3900488"/>
            <a:ext cx="4953000" cy="1752600"/>
          </a:xfrm>
        </p:spPr>
        <p:txBody>
          <a:bodyPr/>
          <a:lstStyle/>
          <a:p>
            <a:pPr marL="63500"/>
            <a:r>
              <a:rPr lang="pt-PT" smtClean="0"/>
              <a:t>De que forma se podem considerar as enormes implicações dos meios de comunicação?</a:t>
            </a:r>
          </a:p>
        </p:txBody>
      </p:sp>
      <p:sp>
        <p:nvSpPr>
          <p:cNvPr id="47107"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47108"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11B9D54-F1FC-42C2-9CFC-B45CD720C3B0}" type="slidenum">
              <a:rPr lang="pt-PT"/>
              <a:pPr fontAlgn="base">
                <a:spcBef>
                  <a:spcPct val="0"/>
                </a:spcBef>
                <a:spcAft>
                  <a:spcPct val="0"/>
                </a:spcAft>
              </a:pPr>
              <a:t>17</a:t>
            </a:fld>
            <a:endParaRPr lang="pt-P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ítulo 1"/>
          <p:cNvSpPr>
            <a:spLocks noGrp="1"/>
          </p:cNvSpPr>
          <p:nvPr>
            <p:ph type="title"/>
          </p:nvPr>
        </p:nvSpPr>
        <p:spPr>
          <a:xfrm>
            <a:off x="214313" y="285750"/>
            <a:ext cx="8229600" cy="1066800"/>
          </a:xfrm>
        </p:spPr>
        <p:txBody>
          <a:bodyPr/>
          <a:lstStyle/>
          <a:p>
            <a:r>
              <a:rPr lang="pt-PT" smtClean="0"/>
              <a:t>As primeiras teorias:</a:t>
            </a:r>
          </a:p>
        </p:txBody>
      </p:sp>
      <p:sp>
        <p:nvSpPr>
          <p:cNvPr id="3" name="Marcador de Posição de Conteúdo 2"/>
          <p:cNvSpPr>
            <a:spLocks noGrp="1"/>
          </p:cNvSpPr>
          <p:nvPr>
            <p:ph idx="1"/>
          </p:nvPr>
        </p:nvSpPr>
        <p:spPr>
          <a:xfrm>
            <a:off x="428625" y="1571625"/>
            <a:ext cx="8229600" cy="4786313"/>
          </a:xfrm>
        </p:spPr>
        <p:txBody>
          <a:bodyPr>
            <a:normAutofit fontScale="70000" lnSpcReduction="20000"/>
          </a:bodyPr>
          <a:lstStyle/>
          <a:p>
            <a:pPr marL="365760" indent="-256032" fontAlgn="auto">
              <a:spcAft>
                <a:spcPts val="0"/>
              </a:spcAft>
              <a:buClr>
                <a:schemeClr val="accent3"/>
              </a:buClr>
              <a:buFont typeface="Georgia"/>
              <a:buChar char="•"/>
              <a:defRPr/>
            </a:pPr>
            <a:r>
              <a:rPr lang="pt-PT" dirty="0" err="1" smtClean="0"/>
              <a:t>Innis</a:t>
            </a:r>
            <a:r>
              <a:rPr lang="pt-PT" dirty="0" smtClean="0"/>
              <a:t> e </a:t>
            </a:r>
            <a:r>
              <a:rPr lang="pt-PT" dirty="0" err="1" smtClean="0"/>
              <a:t>McLuhan</a:t>
            </a:r>
            <a:r>
              <a:rPr lang="pt-PT" dirty="0" smtClean="0"/>
              <a:t> foram dois dos primeiros e mais influentes teóricos da comunicação social e sustentavam que diferentes meios de comunicação social influenciam, fortemente, formas contrastantes de organização da sociedade em termos da sua expansão e desenvolvimento.</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b="1" dirty="0" smtClean="0"/>
              <a:t>A natureza dos meios de comunicação social que se podem encontrar numa determinada sociedade, influenciam muitos mais a estrutura dessa sociedade do que o conteúdo ou a mensagem, em si, veiculados pelos media.</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Char char="•"/>
              <a:defRPr/>
            </a:pPr>
            <a:r>
              <a:rPr lang="pt-PT" dirty="0" smtClean="0"/>
              <a:t>Um livro impresso é um meio de comunicação muito diferente da televisão que é electrónica e composta por imagens sucessivas.</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Char char="•"/>
              <a:defRPr/>
            </a:pPr>
            <a:r>
              <a:rPr lang="pt-PT" dirty="0" smtClean="0"/>
              <a:t>Uma sociedade em que televisão tem um papel preponderante vive um dia-a-dia diferente de uma sociedade que apenas dispõe do impresso.</a:t>
            </a:r>
          </a:p>
        </p:txBody>
      </p:sp>
      <p:sp>
        <p:nvSpPr>
          <p:cNvPr id="49155"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49156"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F529EE8-FB90-4CE5-BC1B-A3A06EF2CDA7}" type="slidenum">
              <a:rPr lang="pt-PT"/>
              <a:pPr fontAlgn="base">
                <a:spcBef>
                  <a:spcPct val="0"/>
                </a:spcBef>
                <a:spcAft>
                  <a:spcPct val="0"/>
                </a:spcAft>
              </a:pPr>
              <a:t>18</a:t>
            </a:fld>
            <a:endParaRPr lang="pt-P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rot="5400000">
            <a:off x="2475706" y="3667919"/>
            <a:ext cx="587375" cy="4681538"/>
          </a:xfrm>
        </p:spPr>
        <p:txBody>
          <a:bodyPr>
            <a:normAutofit/>
          </a:bodyPr>
          <a:lstStyle/>
          <a:p>
            <a:pPr fontAlgn="auto">
              <a:spcAft>
                <a:spcPts val="0"/>
              </a:spcAft>
              <a:defRPr/>
            </a:pPr>
            <a:endParaRPr lang="pt-PT" dirty="0"/>
          </a:p>
        </p:txBody>
      </p:sp>
      <p:pic>
        <p:nvPicPr>
          <p:cNvPr id="9" name="Marcador de Posição da Imagem 8" descr="global village.jpg"/>
          <p:cNvPicPr>
            <a:picLocks noGrp="1" noChangeAspect="1"/>
          </p:cNvPicPr>
          <p:nvPr>
            <p:ph type="pic" idx="1"/>
          </p:nvPr>
        </p:nvPicPr>
        <p:blipFill>
          <a:blip r:embed="rId3"/>
          <a:srcRect t="1429" b="1429"/>
          <a:stretch>
            <a:fillRect/>
          </a:stretch>
        </p:blipFill>
        <p:spPr>
          <a:xfrm>
            <a:off x="403671" y="1143000"/>
            <a:ext cx="4572000" cy="4000512"/>
          </a:xfrm>
        </p:spPr>
      </p:pic>
      <p:sp>
        <p:nvSpPr>
          <p:cNvPr id="51203" name="Marcador de Posição do Texto 7"/>
          <p:cNvSpPr>
            <a:spLocks noGrp="1"/>
          </p:cNvSpPr>
          <p:nvPr>
            <p:ph type="body" sz="half" idx="2"/>
          </p:nvPr>
        </p:nvSpPr>
        <p:spPr>
          <a:xfrm>
            <a:off x="5429250" y="1928813"/>
            <a:ext cx="3249613" cy="3862387"/>
          </a:xfrm>
          <a:solidFill>
            <a:schemeClr val="accent2"/>
          </a:solidFill>
        </p:spPr>
        <p:txBody>
          <a:bodyPr/>
          <a:lstStyle/>
          <a:p>
            <a:pPr>
              <a:spcBef>
                <a:spcPct val="0"/>
              </a:spcBef>
            </a:pPr>
            <a:endParaRPr lang="pt-PT" smtClean="0"/>
          </a:p>
          <a:p>
            <a:pPr>
              <a:spcBef>
                <a:spcPct val="0"/>
              </a:spcBef>
            </a:pPr>
            <a:r>
              <a:rPr lang="pt-PT" sz="2000" smtClean="0"/>
              <a:t> Segundo McLuhan, os meios de comunicação social electrónicos estão a criar o que ele chamava de </a:t>
            </a:r>
            <a:r>
              <a:rPr lang="pt-PT" sz="2000" b="1" smtClean="0"/>
              <a:t>Aldeia Global</a:t>
            </a:r>
            <a:r>
              <a:rPr lang="pt-PT" sz="2000" smtClean="0"/>
              <a:t> – as pessoas por todo o mundo vêem a divulgação das principais notícias e participam simultaneamente dos mesmos acontecimentos.</a:t>
            </a:r>
          </a:p>
          <a:p>
            <a:pPr>
              <a:spcBef>
                <a:spcPct val="0"/>
              </a:spcBef>
            </a:pPr>
            <a:endParaRPr lang="pt-PT" sz="2000" smtClean="0"/>
          </a:p>
        </p:txBody>
      </p:sp>
      <p:sp>
        <p:nvSpPr>
          <p:cNvPr id="51204" name="Marcador de Posição do Rodapé 3"/>
          <p:cNvSpPr>
            <a:spLocks noGrp="1"/>
          </p:cNvSpPr>
          <p:nvPr>
            <p:ph type="ftr" sz="quarter" idx="11"/>
          </p:nvPr>
        </p:nvSpPr>
        <p:spPr bwMode="auto">
          <a:xfrm>
            <a:off x="7215188" y="785813"/>
            <a:ext cx="1325562"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51205"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91A7785-54B3-4F03-B87F-A684173C1662}" type="slidenum">
              <a:rPr lang="pt-PT"/>
              <a:pPr fontAlgn="base">
                <a:spcBef>
                  <a:spcPct val="0"/>
                </a:spcBef>
                <a:spcAft>
                  <a:spcPct val="0"/>
                </a:spcAft>
              </a:pPr>
              <a:t>19</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6"/>
          <p:cNvSpPr>
            <a:spLocks noGrp="1"/>
          </p:cNvSpPr>
          <p:nvPr>
            <p:ph type="title"/>
          </p:nvPr>
        </p:nvSpPr>
        <p:spPr>
          <a:xfrm>
            <a:off x="0" y="714375"/>
            <a:ext cx="8229600" cy="1066800"/>
          </a:xfrm>
        </p:spPr>
        <p:txBody>
          <a:bodyPr/>
          <a:lstStyle/>
          <a:p>
            <a:r>
              <a:rPr lang="pt-PT" smtClean="0"/>
              <a:t>«O meio é a mensagem» </a:t>
            </a:r>
            <a:r>
              <a:rPr lang="pt-PT" sz="2000" smtClean="0"/>
              <a:t>Marshall McLuhan</a:t>
            </a:r>
            <a:endParaRPr lang="pt-PT" smtClean="0"/>
          </a:p>
        </p:txBody>
      </p:sp>
      <p:sp>
        <p:nvSpPr>
          <p:cNvPr id="16386" name="Marcador de Posição do Rodapé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16387" name="Marcador de Posição do Número do Diapositivo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75CDE72-A44D-420C-901F-FE1B4CC08753}" type="slidenum">
              <a:rPr lang="pt-PT"/>
              <a:pPr fontAlgn="base">
                <a:spcBef>
                  <a:spcPct val="0"/>
                </a:spcBef>
                <a:spcAft>
                  <a:spcPct val="0"/>
                </a:spcAft>
              </a:pPr>
              <a:t>2</a:t>
            </a:fld>
            <a:endParaRPr lang="pt-PT"/>
          </a:p>
        </p:txBody>
      </p:sp>
      <p:pic>
        <p:nvPicPr>
          <p:cNvPr id="16388" name="Marcador de Posição de Conteúdo 13" descr="scroll2.jpg"/>
          <p:cNvPicPr>
            <a:picLocks noGrp="1" noChangeAspect="1"/>
          </p:cNvPicPr>
          <p:nvPr>
            <p:ph idx="1"/>
          </p:nvPr>
        </p:nvPicPr>
        <p:blipFill>
          <a:blip r:embed="rId3"/>
          <a:srcRect/>
          <a:stretch>
            <a:fillRect/>
          </a:stretch>
        </p:blipFill>
        <p:spPr>
          <a:xfrm>
            <a:off x="714375" y="2143125"/>
            <a:ext cx="2679700" cy="4357688"/>
          </a:xfrm>
        </p:spPr>
      </p:pic>
      <p:pic>
        <p:nvPicPr>
          <p:cNvPr id="16389" name="Picture 2" descr="http://tbn0.google.com/images?q=tbn:7kMUh3GJwjJIfM:http://www.citifmonline.com/wp-content/uploads/2009/03/mobile-phones.jpg">
            <a:hlinkClick r:id="rId4"/>
          </p:cNvPr>
          <p:cNvPicPr>
            <a:picLocks noChangeAspect="1" noChangeArrowheads="1"/>
          </p:cNvPicPr>
          <p:nvPr/>
        </p:nvPicPr>
        <p:blipFill>
          <a:blip r:embed="rId5"/>
          <a:srcRect/>
          <a:stretch>
            <a:fillRect/>
          </a:stretch>
        </p:blipFill>
        <p:spPr bwMode="auto">
          <a:xfrm>
            <a:off x="6500813" y="4500563"/>
            <a:ext cx="2444750" cy="1928812"/>
          </a:xfrm>
          <a:prstGeom prst="rect">
            <a:avLst/>
          </a:prstGeom>
          <a:noFill/>
          <a:ln w="9525">
            <a:noFill/>
            <a:miter lim="800000"/>
            <a:headEnd/>
            <a:tailEnd/>
          </a:ln>
        </p:spPr>
      </p:pic>
      <p:pic>
        <p:nvPicPr>
          <p:cNvPr id="16390" name="Picture 4" descr="http://www.mikescomputerinfo.com/images/album.gif"/>
          <p:cNvPicPr>
            <a:picLocks noChangeAspect="1" noChangeArrowheads="1" noCrop="1"/>
          </p:cNvPicPr>
          <p:nvPr/>
        </p:nvPicPr>
        <p:blipFill>
          <a:blip r:embed="rId6"/>
          <a:srcRect/>
          <a:stretch>
            <a:fillRect/>
          </a:stretch>
        </p:blipFill>
        <p:spPr bwMode="auto">
          <a:xfrm>
            <a:off x="4643438" y="1643063"/>
            <a:ext cx="2714625" cy="2714625"/>
          </a:xfrm>
          <a:prstGeom prst="rect">
            <a:avLst/>
          </a:prstGeom>
          <a:noFill/>
          <a:ln w="9525">
            <a:solidFill>
              <a:schemeClr val="accent1"/>
            </a:solidFill>
            <a:miter lim="800000"/>
            <a:headEnd/>
            <a:tailEnd/>
          </a:ln>
        </p:spPr>
      </p:pic>
      <p:pic>
        <p:nvPicPr>
          <p:cNvPr id="16391" name="Picture 6" descr="http://tbn2.google.com/images?q=tbn:bCeywN-HYjFiUM:http://www.rtable.net/images/books1.jpg">
            <a:hlinkClick r:id="rId7"/>
          </p:cNvPr>
          <p:cNvPicPr>
            <a:picLocks noChangeAspect="1" noChangeArrowheads="1"/>
          </p:cNvPicPr>
          <p:nvPr/>
        </p:nvPicPr>
        <p:blipFill>
          <a:blip r:embed="rId8"/>
          <a:srcRect/>
          <a:stretch>
            <a:fillRect/>
          </a:stretch>
        </p:blipFill>
        <p:spPr bwMode="auto">
          <a:xfrm>
            <a:off x="3714750" y="4643438"/>
            <a:ext cx="1766888" cy="1766887"/>
          </a:xfrm>
          <a:prstGeom prst="rect">
            <a:avLst/>
          </a:prstGeom>
          <a:noFill/>
          <a:ln w="9525">
            <a:solidFill>
              <a:schemeClr val="accent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ítulo 1"/>
          <p:cNvSpPr>
            <a:spLocks noGrp="1"/>
          </p:cNvSpPr>
          <p:nvPr>
            <p:ph type="title"/>
          </p:nvPr>
        </p:nvSpPr>
        <p:spPr>
          <a:xfrm>
            <a:off x="214313" y="571500"/>
            <a:ext cx="8229600" cy="1066800"/>
          </a:xfrm>
        </p:spPr>
        <p:txBody>
          <a:bodyPr/>
          <a:lstStyle/>
          <a:p>
            <a:r>
              <a:rPr lang="pt-PT" smtClean="0"/>
              <a:t>Jurgen Habermas: A esfera pública</a:t>
            </a:r>
          </a:p>
        </p:txBody>
      </p:sp>
      <p:sp>
        <p:nvSpPr>
          <p:cNvPr id="3" name="Marcador de Posição de Conteúdo 2"/>
          <p:cNvSpPr>
            <a:spLocks noGrp="1"/>
          </p:cNvSpPr>
          <p:nvPr>
            <p:ph idx="1"/>
          </p:nvPr>
        </p:nvSpPr>
        <p:spPr>
          <a:xfrm>
            <a:off x="0" y="1857375"/>
            <a:ext cx="8729663" cy="5214938"/>
          </a:xfrm>
        </p:spPr>
        <p:txBody>
          <a:bodyPr>
            <a:normAutofit fontScale="70000" lnSpcReduction="20000"/>
          </a:bodyPr>
          <a:lstStyle/>
          <a:p>
            <a:pPr marL="365760" indent="-256032" fontAlgn="auto">
              <a:spcAft>
                <a:spcPts val="0"/>
              </a:spcAft>
              <a:buClr>
                <a:schemeClr val="accent3"/>
              </a:buClr>
              <a:buFont typeface="Georgia"/>
              <a:buChar char="•"/>
              <a:defRPr/>
            </a:pPr>
            <a:r>
              <a:rPr lang="pt-PT" sz="2900" dirty="0" err="1" smtClean="0"/>
              <a:t>Habermas</a:t>
            </a:r>
            <a:r>
              <a:rPr lang="pt-PT" sz="2900" dirty="0" smtClean="0"/>
              <a:t> analisou o desenvolvimento dos meios de comunicação social desde o início do </a:t>
            </a:r>
            <a:r>
              <a:rPr lang="pt-PT" sz="2900" dirty="0" err="1" smtClean="0"/>
              <a:t>sec.XVIII</a:t>
            </a:r>
            <a:r>
              <a:rPr lang="pt-PT" sz="2900" dirty="0" smtClean="0"/>
              <a:t> até ao presente, traçando o percurso do que denomina como </a:t>
            </a:r>
            <a:r>
              <a:rPr lang="pt-PT" sz="2900" b="1" dirty="0" smtClean="0"/>
              <a:t>«esfera pública» </a:t>
            </a:r>
            <a:r>
              <a:rPr lang="pt-PT" sz="2900" dirty="0" smtClean="0"/>
              <a:t>desde o seu aparecimento até ao seu declínio subsequente.</a:t>
            </a:r>
          </a:p>
          <a:p>
            <a:pPr marL="365760" indent="-256032" fontAlgn="auto">
              <a:spcAft>
                <a:spcPts val="0"/>
              </a:spcAft>
              <a:buClr>
                <a:schemeClr val="accent3"/>
              </a:buClr>
              <a:buFont typeface="Georgia"/>
              <a:buChar char="•"/>
              <a:defRPr/>
            </a:pPr>
            <a:endParaRPr lang="pt-PT" sz="2900" dirty="0" smtClean="0"/>
          </a:p>
          <a:p>
            <a:pPr marL="365760" indent="-256032" fontAlgn="auto">
              <a:spcAft>
                <a:spcPts val="0"/>
              </a:spcAft>
              <a:buClr>
                <a:schemeClr val="accent3"/>
              </a:buClr>
              <a:buFont typeface="Georgia"/>
              <a:buNone/>
              <a:defRPr/>
            </a:pPr>
            <a:endParaRPr lang="pt-PT" sz="2900" dirty="0" smtClean="0"/>
          </a:p>
          <a:p>
            <a:pPr marL="365760" indent="-256032" fontAlgn="auto">
              <a:spcAft>
                <a:spcPts val="0"/>
              </a:spcAft>
              <a:buClr>
                <a:schemeClr val="accent3"/>
              </a:buClr>
              <a:buFont typeface="Georgia"/>
              <a:buChar char="•"/>
              <a:defRPr/>
            </a:pPr>
            <a:r>
              <a:rPr lang="pt-PT" sz="2900" dirty="0" smtClean="0"/>
              <a:t>É um espaço de debate público onde se podem discutir questões de interesse geral e uma área na qual se podem formar opiniões.</a:t>
            </a:r>
          </a:p>
          <a:p>
            <a:pPr marL="365760" indent="-256032" fontAlgn="auto">
              <a:spcAft>
                <a:spcPts val="0"/>
              </a:spcAft>
              <a:buClr>
                <a:schemeClr val="accent3"/>
              </a:buClr>
              <a:buFont typeface="Georgia"/>
              <a:buChar char="•"/>
              <a:defRPr/>
            </a:pPr>
            <a:endParaRPr lang="pt-PT" sz="2900" b="1" dirty="0" smtClean="0"/>
          </a:p>
          <a:p>
            <a:pPr marL="365760" indent="-256032" fontAlgn="auto">
              <a:spcAft>
                <a:spcPts val="0"/>
              </a:spcAft>
              <a:buClr>
                <a:schemeClr val="accent3"/>
              </a:buClr>
              <a:buFont typeface="Georgia"/>
              <a:buNone/>
              <a:defRPr/>
            </a:pPr>
            <a:endParaRPr lang="pt-PT" sz="2900" b="1" dirty="0" smtClean="0"/>
          </a:p>
          <a:p>
            <a:pPr marL="365760" indent="-256032" fontAlgn="auto">
              <a:spcAft>
                <a:spcPts val="0"/>
              </a:spcAft>
              <a:buClr>
                <a:schemeClr val="accent3"/>
              </a:buClr>
              <a:buFont typeface="Georgia"/>
              <a:buChar char="•"/>
              <a:defRPr/>
            </a:pPr>
            <a:r>
              <a:rPr lang="pt-PT" sz="2900" dirty="0" smtClean="0"/>
              <a:t>A esfera pública desenvolveu-se, segundo </a:t>
            </a:r>
            <a:r>
              <a:rPr lang="pt-PT" sz="2900" dirty="0" err="1" smtClean="0"/>
              <a:t>Habermas</a:t>
            </a:r>
            <a:r>
              <a:rPr lang="pt-PT" sz="2900" dirty="0" smtClean="0"/>
              <a:t>, nos salões e cafés de Paris, Londres e outras cidades europeias onde as pessoas se encontravam para trocar ideias e debater questões da actualidade. O debate político tornou-se um assunto de particular importância pois possibilitava que os indivíduos se encontrassem de igual para igual num fórum de debate público.</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None/>
              <a:defRPr/>
            </a:pPr>
            <a:r>
              <a:rPr lang="pt-PT" dirty="0" smtClean="0"/>
              <a:t> </a:t>
            </a:r>
            <a:endParaRPr lang="pt-PT" dirty="0"/>
          </a:p>
        </p:txBody>
      </p:sp>
      <p:sp>
        <p:nvSpPr>
          <p:cNvPr id="53251"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53252"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7468E1B-5801-48CA-86D0-B3A90E66EFA6}" type="slidenum">
              <a:rPr lang="pt-PT"/>
              <a:pPr fontAlgn="base">
                <a:spcBef>
                  <a:spcPct val="0"/>
                </a:spcBef>
                <a:spcAft>
                  <a:spcPct val="0"/>
                </a:spcAft>
              </a:pPr>
              <a:t>20</a:t>
            </a:fld>
            <a:endParaRPr lang="pt-P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ítulo 1"/>
          <p:cNvSpPr>
            <a:spLocks noGrp="1"/>
          </p:cNvSpPr>
          <p:nvPr>
            <p:ph type="title"/>
          </p:nvPr>
        </p:nvSpPr>
        <p:spPr>
          <a:xfrm>
            <a:off x="428625" y="714375"/>
            <a:ext cx="8229600" cy="1066800"/>
          </a:xfrm>
        </p:spPr>
        <p:txBody>
          <a:bodyPr/>
          <a:lstStyle/>
          <a:p>
            <a:r>
              <a:rPr lang="pt-PT" smtClean="0"/>
              <a:t>Habermas (cont.)</a:t>
            </a:r>
          </a:p>
        </p:txBody>
      </p:sp>
      <p:sp>
        <p:nvSpPr>
          <p:cNvPr id="3" name="Marcador de Posição de Conteúdo 2"/>
          <p:cNvSpPr>
            <a:spLocks noGrp="1"/>
          </p:cNvSpPr>
          <p:nvPr>
            <p:ph idx="1"/>
          </p:nvPr>
        </p:nvSpPr>
        <p:spPr/>
        <p:txBody>
          <a:bodyPr>
            <a:normAutofit fontScale="77500" lnSpcReduction="20000"/>
          </a:bodyPr>
          <a:lstStyle/>
          <a:p>
            <a:pPr marL="365760" indent="-256032" fontAlgn="auto">
              <a:spcAft>
                <a:spcPts val="0"/>
              </a:spcAft>
              <a:buClr>
                <a:schemeClr val="accent3"/>
              </a:buClr>
              <a:buFont typeface="Georgia"/>
              <a:buChar char="•"/>
              <a:defRPr/>
            </a:pPr>
            <a:r>
              <a:rPr lang="pt-PT" dirty="0" smtClean="0"/>
              <a:t>No entanto, o que esperava deste desenvolvimento inicial não se realizou totalmente. Isto porque o debate democrático é abafado, nas sociedades modernas, pelo desenvolvimento da indústria da cultura.</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Char char="•"/>
              <a:defRPr/>
            </a:pPr>
            <a:r>
              <a:rPr lang="pt-PT" dirty="0" smtClean="0"/>
              <a:t>O desenvolvimento dos meios de comunicação social de massas e o entretenimento de massas leva a que a esfera pública se torne  um embuste e algo com dinâmicas artificiais e de carácter económico.</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Char char="•"/>
              <a:defRPr/>
            </a:pPr>
            <a:r>
              <a:rPr lang="pt-PT" dirty="0" smtClean="0"/>
              <a:t>Nesta óptica, a política é encenada no parlamento e nos meios de comunicação social, ao mesmo tempo que os interesses comerciais triunfam sobre os interesses do público.</a:t>
            </a:r>
          </a:p>
          <a:p>
            <a:pPr marL="365760" indent="-256032" fontAlgn="auto">
              <a:spcAft>
                <a:spcPts val="0"/>
              </a:spcAft>
              <a:buClr>
                <a:schemeClr val="accent3"/>
              </a:buClr>
              <a:buFont typeface="Georgia"/>
              <a:buNone/>
              <a:defRPr/>
            </a:pPr>
            <a:endParaRPr lang="pt-PT" dirty="0"/>
          </a:p>
        </p:txBody>
      </p:sp>
      <p:sp>
        <p:nvSpPr>
          <p:cNvPr id="55299"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55300"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79B000E-F8B9-42D9-A97A-49E567432B97}" type="slidenum">
              <a:rPr lang="pt-PT"/>
              <a:pPr fontAlgn="base">
                <a:spcBef>
                  <a:spcPct val="0"/>
                </a:spcBef>
                <a:spcAft>
                  <a:spcPct val="0"/>
                </a:spcAft>
              </a:pPr>
              <a:t>21</a:t>
            </a:fld>
            <a:endParaRPr lang="pt-P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313" y="642938"/>
            <a:ext cx="8472487" cy="1066800"/>
          </a:xfrm>
        </p:spPr>
        <p:txBody>
          <a:bodyPr>
            <a:normAutofit fontScale="90000"/>
          </a:bodyPr>
          <a:lstStyle/>
          <a:p>
            <a:pPr fontAlgn="auto">
              <a:spcAft>
                <a:spcPts val="0"/>
              </a:spcAft>
              <a:defRPr/>
            </a:pPr>
            <a:r>
              <a:rPr lang="pt-PT" dirty="0" err="1" smtClean="0"/>
              <a:t>Baudrillard</a:t>
            </a:r>
            <a:r>
              <a:rPr lang="pt-PT" dirty="0" smtClean="0"/>
              <a:t>: o mundo da hiper-realidade</a:t>
            </a:r>
            <a:endParaRPr lang="pt-PT" dirty="0"/>
          </a:p>
        </p:txBody>
      </p:sp>
      <p:sp>
        <p:nvSpPr>
          <p:cNvPr id="3" name="Marcador de Posição de Conteúdo 2"/>
          <p:cNvSpPr>
            <a:spLocks noGrp="1"/>
          </p:cNvSpPr>
          <p:nvPr>
            <p:ph idx="1"/>
          </p:nvPr>
        </p:nvSpPr>
        <p:spPr>
          <a:xfrm>
            <a:off x="214313" y="1962150"/>
            <a:ext cx="8643937" cy="4895850"/>
          </a:xfrm>
        </p:spPr>
        <p:txBody>
          <a:bodyPr>
            <a:normAutofit fontScale="70000" lnSpcReduction="20000"/>
          </a:bodyPr>
          <a:lstStyle/>
          <a:p>
            <a:pPr marL="365760" indent="-256032" fontAlgn="auto">
              <a:spcAft>
                <a:spcPts val="0"/>
              </a:spcAft>
              <a:buClr>
                <a:schemeClr val="accent3"/>
              </a:buClr>
              <a:buFont typeface="Georgia"/>
              <a:buChar char="•"/>
              <a:defRPr/>
            </a:pPr>
            <a:r>
              <a:rPr lang="pt-PT" dirty="0" err="1" smtClean="0"/>
              <a:t>Baudrillard</a:t>
            </a:r>
            <a:r>
              <a:rPr lang="pt-PT" dirty="0" smtClean="0"/>
              <a:t> considera que o impacto dos modernos meios de comunicação de massa é muito diferente e mais profundo, do que o de qualquer outra tecnologia.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A TV não nos «representa» só ao mundo, mas, de uma forma gradual, define o que é, realmente o mundo em que vivemos.</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Este autor sustenta que numa era em que os meios de comunicação social estão em todo o lado, criou-se, na verdade, uma nova realidade – </a:t>
            </a:r>
            <a:r>
              <a:rPr lang="pt-PT" b="1" dirty="0" smtClean="0"/>
              <a:t>hiper-realidade</a:t>
            </a:r>
            <a:r>
              <a:rPr lang="pt-PT" dirty="0" smtClean="0"/>
              <a:t> composta pela mistura do comportamento das pessoas com as imagens dos media.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O mundo da hiper-realidade é construído por </a:t>
            </a:r>
            <a:r>
              <a:rPr lang="pt-PT" b="1" dirty="0" smtClean="0"/>
              <a:t>simulacros</a:t>
            </a:r>
            <a:r>
              <a:rPr lang="pt-PT" dirty="0" smtClean="0"/>
              <a:t> – imagens que só ganham o seu significado a partir de outras imagens e que sendo assim não se fundamentam numa «realidade externa».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É o caso de muitas campanhas de marketing que utilizam estilos de vida e imagens que não correspondem à maioria da vida das pessoas.</a:t>
            </a:r>
            <a:endParaRPr lang="pt-PT" dirty="0"/>
          </a:p>
        </p:txBody>
      </p:sp>
      <p:sp>
        <p:nvSpPr>
          <p:cNvPr id="57347"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57348"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6D58F3F-CE03-47F7-95E4-F71AC405C829}" type="slidenum">
              <a:rPr lang="pt-PT"/>
              <a:pPr fontAlgn="base">
                <a:spcBef>
                  <a:spcPct val="0"/>
                </a:spcBef>
                <a:spcAft>
                  <a:spcPct val="0"/>
                </a:spcAft>
              </a:pPr>
              <a:t>22</a:t>
            </a:fld>
            <a:endParaRPr lang="pt-P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ítulo 1"/>
          <p:cNvSpPr>
            <a:spLocks noGrp="1"/>
          </p:cNvSpPr>
          <p:nvPr>
            <p:ph type="title"/>
          </p:nvPr>
        </p:nvSpPr>
        <p:spPr>
          <a:xfrm>
            <a:off x="428625" y="571500"/>
            <a:ext cx="8543925" cy="1066800"/>
          </a:xfrm>
        </p:spPr>
        <p:txBody>
          <a:bodyPr/>
          <a:lstStyle/>
          <a:p>
            <a:r>
              <a:rPr lang="pt-PT" sz="3200" b="1" smtClean="0"/>
              <a:t>John Thompson: </a:t>
            </a:r>
            <a:br>
              <a:rPr lang="pt-PT" sz="3200" b="1" smtClean="0"/>
            </a:br>
            <a:r>
              <a:rPr lang="pt-PT" sz="3200" b="1" smtClean="0"/>
              <a:t>os media e a sociedade moderna</a:t>
            </a:r>
          </a:p>
        </p:txBody>
      </p:sp>
      <p:sp>
        <p:nvSpPr>
          <p:cNvPr id="59394" name="Marcador de Posição de Conteúdo 2"/>
          <p:cNvSpPr>
            <a:spLocks noGrp="1"/>
          </p:cNvSpPr>
          <p:nvPr>
            <p:ph idx="1"/>
          </p:nvPr>
        </p:nvSpPr>
        <p:spPr>
          <a:xfrm>
            <a:off x="285750" y="1998663"/>
            <a:ext cx="8401050" cy="4859337"/>
          </a:xfrm>
        </p:spPr>
        <p:txBody>
          <a:bodyPr/>
          <a:lstStyle/>
          <a:p>
            <a:r>
              <a:rPr lang="pt-PT" sz="1800" smtClean="0"/>
              <a:t>Thompson analisou a relação entre os meios de comunicação social e o desenvolvimento das sociedades industriais.</a:t>
            </a:r>
          </a:p>
          <a:p>
            <a:pPr>
              <a:buFont typeface="Georgia" pitchFamily="18" charset="0"/>
              <a:buNone/>
            </a:pPr>
            <a:endParaRPr lang="pt-PT" sz="1800" smtClean="0"/>
          </a:p>
          <a:p>
            <a:r>
              <a:rPr lang="pt-PT" sz="1800" smtClean="0"/>
              <a:t>Ele concluiu que desde os primeiros tempos da impressão até à comunicação electrónica, os meios de comunicação social desempenharam um papel central no desenvolvimento das instituições modernas.</a:t>
            </a:r>
          </a:p>
          <a:p>
            <a:pPr>
              <a:buFont typeface="Georgia" pitchFamily="18" charset="0"/>
              <a:buNone/>
            </a:pPr>
            <a:endParaRPr lang="pt-PT" sz="1800" smtClean="0"/>
          </a:p>
          <a:p>
            <a:r>
              <a:rPr lang="pt-PT" sz="1800" smtClean="0"/>
              <a:t>‘As mensagens dos media são vulgarmente discutidas por indivíduos no acto da recepção e posteriormente…Essas mensagens são transformadas através de um processo subsequente de contar e recontar, de interpretar e reinterpretar, pelo comentário, pela anedota e pela crítica…Ao apoderarmo-nos dessas mensagens e ao incorporá-las de uma forma rotineira nas nossas vidas, estamos constantemente a moldar e a dar novos contornos às nossas capacidades e aos nossos conhecimentos, a testar os nossos sentimentos e preferências e a expandir os horizontes da nossa experiência.’ (Thompson, 1995, pp.42-3)</a:t>
            </a:r>
          </a:p>
          <a:p>
            <a:endParaRPr lang="pt-PT" sz="1800" smtClean="0"/>
          </a:p>
          <a:p>
            <a:pPr>
              <a:buFont typeface="Georgia" pitchFamily="18" charset="0"/>
              <a:buNone/>
            </a:pPr>
            <a:endParaRPr lang="pt-PT" sz="1800" smtClean="0"/>
          </a:p>
        </p:txBody>
      </p:sp>
      <p:sp>
        <p:nvSpPr>
          <p:cNvPr id="59395"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59396"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7BBA6A2-180C-49C7-993F-A41131C596E0}" type="slidenum">
              <a:rPr lang="pt-PT"/>
              <a:pPr fontAlgn="base">
                <a:spcBef>
                  <a:spcPct val="0"/>
                </a:spcBef>
                <a:spcAft>
                  <a:spcPct val="0"/>
                </a:spcAft>
              </a:pPr>
              <a:t>23</a:t>
            </a:fld>
            <a:endParaRPr lang="pt-P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643063"/>
            <a:ext cx="8229600" cy="4930775"/>
          </a:xfrm>
        </p:spPr>
        <p:txBody>
          <a:bodyPr>
            <a:normAutofit fontScale="55000" lnSpcReduction="20000"/>
          </a:bodyPr>
          <a:lstStyle/>
          <a:p>
            <a:pPr marL="365760" indent="-256032" fontAlgn="auto">
              <a:spcAft>
                <a:spcPts val="0"/>
              </a:spcAft>
              <a:buClr>
                <a:schemeClr val="accent3"/>
              </a:buClr>
              <a:buFont typeface="Georgia"/>
              <a:buChar char="•"/>
              <a:defRPr/>
            </a:pPr>
            <a:r>
              <a:rPr lang="pt-PT" sz="3100" dirty="0" smtClean="0"/>
              <a:t>A teoria de Thompson sobre os meios de comunicação depende da distinção entre três tipos de interacção:</a:t>
            </a:r>
          </a:p>
          <a:p>
            <a:pPr marL="365760" indent="-256032" fontAlgn="auto">
              <a:spcAft>
                <a:spcPts val="0"/>
              </a:spcAft>
              <a:buClr>
                <a:schemeClr val="accent3"/>
              </a:buClr>
              <a:buFont typeface="Georgia"/>
              <a:buChar char="•"/>
              <a:defRPr/>
            </a:pPr>
            <a:endParaRPr lang="pt-PT" sz="3100" dirty="0" smtClean="0"/>
          </a:p>
          <a:p>
            <a:pPr marL="658368" lvl="1" indent="-246888" fontAlgn="auto">
              <a:spcAft>
                <a:spcPts val="0"/>
              </a:spcAft>
              <a:buFont typeface="Georgia"/>
              <a:buChar char="▫"/>
              <a:defRPr/>
            </a:pPr>
            <a:r>
              <a:rPr lang="pt-PT" sz="3100" dirty="0" smtClean="0"/>
              <a:t>Interacção </a:t>
            </a:r>
            <a:r>
              <a:rPr lang="pt-PT" sz="3100" dirty="0" err="1" smtClean="0"/>
              <a:t>face-a-face</a:t>
            </a:r>
            <a:endParaRPr lang="pt-PT" sz="3100" dirty="0" smtClean="0"/>
          </a:p>
          <a:p>
            <a:pPr marL="658368" lvl="1" indent="-246888" fontAlgn="auto">
              <a:spcAft>
                <a:spcPts val="0"/>
              </a:spcAft>
              <a:buFont typeface="Georgia"/>
              <a:buChar char="▫"/>
              <a:defRPr/>
            </a:pPr>
            <a:r>
              <a:rPr lang="pt-PT" sz="3100" dirty="0" smtClean="0"/>
              <a:t>Interacção mediada</a:t>
            </a:r>
          </a:p>
          <a:p>
            <a:pPr marL="658368" lvl="1" indent="-246888" fontAlgn="auto">
              <a:spcAft>
                <a:spcPts val="0"/>
              </a:spcAft>
              <a:buFont typeface="Georgia"/>
              <a:buChar char="▫"/>
              <a:defRPr/>
            </a:pPr>
            <a:r>
              <a:rPr lang="pt-PT" sz="3100" dirty="0" err="1" smtClean="0"/>
              <a:t>Quase-interacção</a:t>
            </a:r>
            <a:r>
              <a:rPr lang="pt-PT" sz="3100" dirty="0" smtClean="0"/>
              <a:t> mediada</a:t>
            </a:r>
          </a:p>
          <a:p>
            <a:pPr marL="658368" lvl="1" indent="-246888" fontAlgn="auto">
              <a:spcAft>
                <a:spcPts val="0"/>
              </a:spcAft>
              <a:buFont typeface="Georgia"/>
              <a:buNone/>
              <a:defRPr/>
            </a:pPr>
            <a:endParaRPr lang="pt-PT" sz="3100" dirty="0" smtClean="0"/>
          </a:p>
          <a:p>
            <a:pPr marL="365760" indent="-256032" fontAlgn="auto">
              <a:spcAft>
                <a:spcPts val="0"/>
              </a:spcAft>
              <a:buClr>
                <a:schemeClr val="accent3"/>
              </a:buClr>
              <a:buFont typeface="Georgia"/>
              <a:buChar char="•"/>
              <a:defRPr/>
            </a:pPr>
            <a:r>
              <a:rPr lang="pt-PT" sz="3100" b="1" dirty="0" smtClean="0"/>
              <a:t>A interacção </a:t>
            </a:r>
            <a:r>
              <a:rPr lang="pt-PT" sz="3100" b="1" dirty="0" err="1" smtClean="0"/>
              <a:t>face-a-face</a:t>
            </a:r>
            <a:r>
              <a:rPr lang="pt-PT" sz="3100" b="1" dirty="0" smtClean="0"/>
              <a:t> </a:t>
            </a:r>
            <a:r>
              <a:rPr lang="pt-PT" sz="3100" dirty="0" smtClean="0"/>
              <a:t>(como conversas informais numa festa) é rica em pistas de que os indivíduos se servem para darem sentido ao que os outros dizem.</a:t>
            </a:r>
          </a:p>
          <a:p>
            <a:pPr marL="365760" indent="-256032" fontAlgn="auto">
              <a:spcAft>
                <a:spcPts val="0"/>
              </a:spcAft>
              <a:buClr>
                <a:schemeClr val="accent3"/>
              </a:buClr>
              <a:buFont typeface="Georgia"/>
              <a:buNone/>
              <a:defRPr/>
            </a:pPr>
            <a:endParaRPr lang="pt-PT" sz="3100" dirty="0" smtClean="0"/>
          </a:p>
          <a:p>
            <a:pPr marL="365760" indent="-256032" fontAlgn="auto">
              <a:spcAft>
                <a:spcPts val="0"/>
              </a:spcAft>
              <a:buClr>
                <a:schemeClr val="accent3"/>
              </a:buClr>
              <a:buFont typeface="Georgia"/>
              <a:buChar char="•"/>
              <a:defRPr/>
            </a:pPr>
            <a:r>
              <a:rPr lang="pt-PT" sz="3100" b="1" dirty="0" smtClean="0"/>
              <a:t>A interacção mediada </a:t>
            </a:r>
            <a:r>
              <a:rPr lang="pt-PT" sz="3100" dirty="0" smtClean="0"/>
              <a:t>envolve a utilização de um meio de comunicação social tecnológico pelo que pode estender-se no espaço e no tempo e ultrapassa em larga medida os contextos da interacção </a:t>
            </a:r>
            <a:r>
              <a:rPr lang="pt-PT" sz="3100" dirty="0" err="1" smtClean="0"/>
              <a:t>face-a-face</a:t>
            </a:r>
            <a:r>
              <a:rPr lang="pt-PT" sz="3100" dirty="0" smtClean="0"/>
              <a:t>. Continua a ser uma forma directa de comunicação entre indivíduos, mas não existe a mesma variedade de pistas como quando as pessoas estão frente a frente. Por exemplo uma conversa telefónica ou uma conversa na internet.</a:t>
            </a:r>
          </a:p>
          <a:p>
            <a:pPr marL="365760" indent="-256032" fontAlgn="auto">
              <a:spcAft>
                <a:spcPts val="0"/>
              </a:spcAft>
              <a:buClr>
                <a:schemeClr val="accent3"/>
              </a:buClr>
              <a:buFont typeface="Georgia"/>
              <a:buNone/>
              <a:defRPr/>
            </a:pPr>
            <a:endParaRPr lang="pt-PT" sz="3100" dirty="0" smtClean="0"/>
          </a:p>
          <a:p>
            <a:pPr marL="365760" indent="-256032" fontAlgn="auto">
              <a:spcAft>
                <a:spcPts val="0"/>
              </a:spcAft>
              <a:buClr>
                <a:schemeClr val="accent3"/>
              </a:buClr>
              <a:buFont typeface="Georgia"/>
              <a:buChar char="•"/>
              <a:defRPr/>
            </a:pPr>
            <a:r>
              <a:rPr lang="pt-PT" sz="3100" b="1" dirty="0" smtClean="0"/>
              <a:t>A </a:t>
            </a:r>
            <a:r>
              <a:rPr lang="pt-PT" sz="3100" b="1" dirty="0" err="1" smtClean="0"/>
              <a:t>quase-interacção</a:t>
            </a:r>
            <a:r>
              <a:rPr lang="pt-PT" sz="3100" b="1" dirty="0" smtClean="0"/>
              <a:t> mediada </a:t>
            </a:r>
            <a:r>
              <a:rPr lang="pt-PT" sz="3100" dirty="0" smtClean="0"/>
              <a:t>refere-se ao tipo de relações sociais criadas pelos meios de comunicação social de massas. Uma tal interacção estende-se através do tempo e dos espaço, mas não liga os indivíduos de uma forma directa.</a:t>
            </a:r>
          </a:p>
          <a:p>
            <a:pPr marL="658368" lvl="1" indent="-246888" fontAlgn="auto">
              <a:spcAft>
                <a:spcPts val="0"/>
              </a:spcAft>
              <a:buFont typeface="Georgia"/>
              <a:buNone/>
              <a:defRPr/>
            </a:pPr>
            <a:endParaRPr lang="pt-PT" dirty="0"/>
          </a:p>
        </p:txBody>
      </p:sp>
      <p:sp>
        <p:nvSpPr>
          <p:cNvPr id="61442"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61443"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2012B2A-6575-4C3A-BA22-240753B3CE30}" type="slidenum">
              <a:rPr lang="pt-PT"/>
              <a:pPr fontAlgn="base">
                <a:spcBef>
                  <a:spcPct val="0"/>
                </a:spcBef>
                <a:spcAft>
                  <a:spcPct val="0"/>
                </a:spcAft>
              </a:pPr>
              <a:t>24</a:t>
            </a:fld>
            <a:endParaRPr lang="pt-PT"/>
          </a:p>
        </p:txBody>
      </p:sp>
      <p:sp>
        <p:nvSpPr>
          <p:cNvPr id="61444" name="Título 1"/>
          <p:cNvSpPr>
            <a:spLocks noGrp="1"/>
          </p:cNvSpPr>
          <p:nvPr>
            <p:ph type="title"/>
          </p:nvPr>
        </p:nvSpPr>
        <p:spPr>
          <a:xfrm>
            <a:off x="0" y="428625"/>
            <a:ext cx="8229600" cy="1066800"/>
          </a:xfrm>
        </p:spPr>
        <p:txBody>
          <a:bodyPr/>
          <a:lstStyle/>
          <a:p>
            <a:r>
              <a:rPr lang="pt-PT" smtClean="0"/>
              <a:t>John Thompson (cont.)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ítulo 1"/>
          <p:cNvSpPr>
            <a:spLocks noGrp="1"/>
          </p:cNvSpPr>
          <p:nvPr>
            <p:ph type="title"/>
          </p:nvPr>
        </p:nvSpPr>
        <p:spPr>
          <a:xfrm>
            <a:off x="0" y="214313"/>
            <a:ext cx="8229600" cy="1066800"/>
          </a:xfrm>
        </p:spPr>
        <p:txBody>
          <a:bodyPr/>
          <a:lstStyle/>
          <a:p>
            <a:r>
              <a:rPr lang="pt-PT" smtClean="0"/>
              <a:t>John Thompson (cont.)</a:t>
            </a:r>
          </a:p>
        </p:txBody>
      </p:sp>
      <p:sp>
        <p:nvSpPr>
          <p:cNvPr id="3" name="Marcador de Posição de Conteúdo 2"/>
          <p:cNvSpPr>
            <a:spLocks noGrp="1"/>
          </p:cNvSpPr>
          <p:nvPr>
            <p:ph idx="1"/>
          </p:nvPr>
        </p:nvSpPr>
        <p:spPr>
          <a:xfrm>
            <a:off x="457200" y="1285875"/>
            <a:ext cx="8229600" cy="5287963"/>
          </a:xfrm>
        </p:spPr>
        <p:txBody>
          <a:bodyPr>
            <a:normAutofit fontScale="92500" lnSpcReduction="20000"/>
          </a:bodyPr>
          <a:lstStyle/>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sz="2200" dirty="0" smtClean="0"/>
              <a:t>Os dois primeiros tipos são </a:t>
            </a:r>
            <a:r>
              <a:rPr lang="pt-PT" sz="2200" b="1" dirty="0" smtClean="0"/>
              <a:t>«</a:t>
            </a:r>
            <a:r>
              <a:rPr lang="pt-PT" sz="2200" b="1" dirty="0" err="1" smtClean="0"/>
              <a:t>dialógicos</a:t>
            </a:r>
            <a:r>
              <a:rPr lang="pt-PT" sz="2200" b="1" dirty="0" smtClean="0"/>
              <a:t>»</a:t>
            </a:r>
            <a:r>
              <a:rPr lang="pt-PT" sz="2200" dirty="0" smtClean="0"/>
              <a:t>: os indivíduos comunicam de forma directa. O terceiro tipo é </a:t>
            </a:r>
            <a:r>
              <a:rPr lang="pt-PT" sz="2200" b="1" dirty="0" smtClean="0"/>
              <a:t>«monológico»</a:t>
            </a:r>
            <a:r>
              <a:rPr lang="pt-PT" sz="2200" dirty="0" smtClean="0"/>
              <a:t>: a forma de comunicação é unilateral, como é o caso de um programa de televisão.</a:t>
            </a:r>
          </a:p>
          <a:p>
            <a:pPr marL="365760" indent="-256032" fontAlgn="auto">
              <a:spcAft>
                <a:spcPts val="0"/>
              </a:spcAft>
              <a:buClr>
                <a:schemeClr val="accent3"/>
              </a:buClr>
              <a:buFont typeface="Georgia"/>
              <a:buNone/>
              <a:defRPr/>
            </a:pPr>
            <a:endParaRPr lang="pt-PT" sz="2200" dirty="0" smtClean="0"/>
          </a:p>
          <a:p>
            <a:pPr marL="365760" indent="-256032" fontAlgn="auto">
              <a:spcAft>
                <a:spcPts val="0"/>
              </a:spcAft>
              <a:buClr>
                <a:schemeClr val="accent3"/>
              </a:buClr>
              <a:buFont typeface="Georgia"/>
              <a:buNone/>
              <a:defRPr/>
            </a:pPr>
            <a:endParaRPr lang="pt-PT" sz="2200" dirty="0" smtClean="0"/>
          </a:p>
          <a:p>
            <a:pPr marL="365760" indent="-256032" fontAlgn="auto">
              <a:spcAft>
                <a:spcPts val="0"/>
              </a:spcAft>
              <a:buClr>
                <a:schemeClr val="accent3"/>
              </a:buClr>
              <a:buFont typeface="Georgia"/>
              <a:buChar char="•"/>
              <a:defRPr/>
            </a:pPr>
            <a:r>
              <a:rPr lang="pt-PT" sz="2200" dirty="0" smtClean="0"/>
              <a:t>Segundo Thompson os três tipos de interacção co-existem actualmente nas nossas vidas, pelo que os meios de comunicação social de massas alteram o equilíbrio entre o público e o privado nas nossas vidas.</a:t>
            </a:r>
          </a:p>
          <a:p>
            <a:pPr marL="365760" indent="-256032" fontAlgn="auto">
              <a:spcAft>
                <a:spcPts val="0"/>
              </a:spcAft>
              <a:buClr>
                <a:schemeClr val="accent3"/>
              </a:buClr>
              <a:buFont typeface="Georgia"/>
              <a:buChar char="•"/>
              <a:defRPr/>
            </a:pPr>
            <a:endParaRPr lang="pt-PT" sz="2200" dirty="0" smtClean="0"/>
          </a:p>
          <a:p>
            <a:pPr marL="365760" indent="-256032" fontAlgn="auto">
              <a:spcAft>
                <a:spcPts val="0"/>
              </a:spcAft>
              <a:buClr>
                <a:schemeClr val="accent3"/>
              </a:buClr>
              <a:buFont typeface="Georgia"/>
              <a:buNone/>
              <a:defRPr/>
            </a:pPr>
            <a:endParaRPr lang="pt-PT" sz="2200" dirty="0" smtClean="0"/>
          </a:p>
          <a:p>
            <a:pPr marL="365760" indent="-256032" fontAlgn="auto">
              <a:spcAft>
                <a:spcPts val="0"/>
              </a:spcAft>
              <a:buClr>
                <a:schemeClr val="accent3"/>
              </a:buClr>
              <a:buFont typeface="Georgia"/>
              <a:buChar char="•"/>
              <a:defRPr/>
            </a:pPr>
            <a:r>
              <a:rPr lang="pt-PT" sz="2200" dirty="0" smtClean="0"/>
              <a:t>Ao contrário do que diz </a:t>
            </a:r>
            <a:r>
              <a:rPr lang="pt-PT" sz="2200" dirty="0" err="1" smtClean="0"/>
              <a:t>Habermas</a:t>
            </a:r>
            <a:r>
              <a:rPr lang="pt-PT" sz="2200" dirty="0" smtClean="0"/>
              <a:t>, muito mais informação vem hoje até ao domínio público em comparação com o que acontecia no passado e isto leva, muito frequentemente, ao debate e à controvérsia que constituem elementos importantes da vida social e do desenvolvimento.</a:t>
            </a:r>
          </a:p>
          <a:p>
            <a:pPr marL="365760" indent="-256032" fontAlgn="auto">
              <a:spcAft>
                <a:spcPts val="0"/>
              </a:spcAft>
              <a:buClr>
                <a:schemeClr val="accent3"/>
              </a:buClr>
              <a:buFont typeface="Georgia"/>
              <a:buChar char="•"/>
              <a:defRPr/>
            </a:pPr>
            <a:endParaRPr lang="pt-PT" dirty="0" smtClean="0"/>
          </a:p>
          <a:p>
            <a:pPr marL="365760" indent="-256032" fontAlgn="auto">
              <a:spcAft>
                <a:spcPts val="0"/>
              </a:spcAft>
              <a:buClr>
                <a:schemeClr val="accent3"/>
              </a:buClr>
              <a:buFont typeface="Georgia"/>
              <a:buChar char="•"/>
              <a:defRPr/>
            </a:pPr>
            <a:endParaRPr lang="pt-PT" dirty="0"/>
          </a:p>
        </p:txBody>
      </p:sp>
      <p:sp>
        <p:nvSpPr>
          <p:cNvPr id="63491"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63492"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04033BA-9B0B-47A2-86A4-EDD3C2D642BA}" type="slidenum">
              <a:rPr lang="pt-PT"/>
              <a:pPr fontAlgn="base">
                <a:spcBef>
                  <a:spcPct val="0"/>
                </a:spcBef>
                <a:spcAft>
                  <a:spcPct val="0"/>
                </a:spcAft>
              </a:pPr>
              <a:t>25</a:t>
            </a:fld>
            <a:endParaRPr lang="pt-P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ítulo 5"/>
          <p:cNvSpPr>
            <a:spLocks noGrp="1"/>
          </p:cNvSpPr>
          <p:nvPr>
            <p:ph type="ctrTitle"/>
          </p:nvPr>
        </p:nvSpPr>
        <p:spPr>
          <a:xfrm>
            <a:off x="0" y="2286000"/>
            <a:ext cx="8915400" cy="1470025"/>
          </a:xfrm>
        </p:spPr>
        <p:txBody>
          <a:bodyPr/>
          <a:lstStyle/>
          <a:p>
            <a:r>
              <a:rPr lang="pt-PT" smtClean="0"/>
              <a:t>4.4. A Globalização dos Meios de Comunicação Social</a:t>
            </a:r>
          </a:p>
        </p:txBody>
      </p:sp>
      <p:sp>
        <p:nvSpPr>
          <p:cNvPr id="7" name="Subtítulo 6"/>
          <p:cNvSpPr>
            <a:spLocks noGrp="1"/>
          </p:cNvSpPr>
          <p:nvPr>
            <p:ph type="subTitle" idx="1"/>
          </p:nvPr>
        </p:nvSpPr>
        <p:spPr>
          <a:xfrm>
            <a:off x="457200" y="3900488"/>
            <a:ext cx="4953000" cy="1752600"/>
          </a:xfrm>
        </p:spPr>
        <p:txBody>
          <a:bodyPr>
            <a:normAutofit fontScale="92500" lnSpcReduction="20000"/>
          </a:bodyPr>
          <a:lstStyle/>
          <a:p>
            <a:pPr fontAlgn="auto">
              <a:spcAft>
                <a:spcPts val="0"/>
              </a:spcAft>
              <a:buClr>
                <a:schemeClr val="accent3"/>
              </a:buClr>
              <a:buFont typeface="Georgia"/>
              <a:buNone/>
              <a:defRPr/>
            </a:pPr>
            <a:r>
              <a:rPr lang="pt-PT" dirty="0" smtClean="0"/>
              <a:t>A posição privilegiada dos países desenvolvidos industrialmente, sobretudo no que se refere aos EUA, na produção e difusão dos meios de comunicação social levou à ideia de um </a:t>
            </a:r>
            <a:r>
              <a:rPr lang="pt-PT" b="1" i="1" dirty="0" smtClean="0"/>
              <a:t>Imperialismo dos Media</a:t>
            </a:r>
            <a:r>
              <a:rPr lang="pt-PT" dirty="0" smtClean="0"/>
              <a:t>.</a:t>
            </a:r>
          </a:p>
        </p:txBody>
      </p:sp>
      <p:sp>
        <p:nvSpPr>
          <p:cNvPr id="65539"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65540"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8BACE4C-26B1-4AFD-9A09-110E48BEF266}" type="slidenum">
              <a:rPr lang="pt-PT"/>
              <a:pPr fontAlgn="base">
                <a:spcBef>
                  <a:spcPct val="0"/>
                </a:spcBef>
                <a:spcAft>
                  <a:spcPct val="0"/>
                </a:spcAft>
              </a:pPr>
              <a:t>26</a:t>
            </a:fld>
            <a:endParaRPr lang="pt-PT"/>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ítulo 1"/>
          <p:cNvSpPr>
            <a:spLocks noGrp="1"/>
          </p:cNvSpPr>
          <p:nvPr>
            <p:ph type="title"/>
          </p:nvPr>
        </p:nvSpPr>
        <p:spPr>
          <a:xfrm>
            <a:off x="428625" y="714375"/>
            <a:ext cx="8229600" cy="1066800"/>
          </a:xfrm>
          <a:solidFill>
            <a:schemeClr val="accent2"/>
          </a:solidFill>
        </p:spPr>
        <p:txBody>
          <a:bodyPr/>
          <a:lstStyle/>
          <a:p>
            <a:pPr algn="ctr"/>
            <a:r>
              <a:rPr lang="pt-PT" sz="2800" b="1" smtClean="0"/>
              <a:t>IBM(EUA) Sony (Japão) Time-Warner (EUA) CBS (Japão) RCA (Alemanha) </a:t>
            </a:r>
          </a:p>
        </p:txBody>
      </p:sp>
      <p:sp>
        <p:nvSpPr>
          <p:cNvPr id="3" name="Marcador de Posição de Conteúdo 2"/>
          <p:cNvSpPr>
            <a:spLocks noGrp="1"/>
          </p:cNvSpPr>
          <p:nvPr>
            <p:ph idx="1"/>
          </p:nvPr>
        </p:nvSpPr>
        <p:spPr/>
        <p:txBody>
          <a:bodyPr>
            <a:normAutofit fontScale="77500" lnSpcReduction="20000"/>
          </a:bodyPr>
          <a:lstStyle/>
          <a:p>
            <a:pPr marL="365760" indent="-256032" fontAlgn="auto">
              <a:spcAft>
                <a:spcPts val="0"/>
              </a:spcAft>
              <a:buClr>
                <a:schemeClr val="accent3"/>
              </a:buClr>
              <a:buFont typeface="Georgia"/>
              <a:buChar char="•"/>
              <a:defRPr/>
            </a:pPr>
            <a:r>
              <a:rPr lang="pt-PT" dirty="0" smtClean="0"/>
              <a:t>Estamos todos conscientes de vivermos num «único mundo» que é o resultado do campo de acção internacional dos meios de comunicação social.</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Quando assistimos às notícias, por exemplo, estamos na verdade a ver apenas uma apresentação pré-organizada e trabalhada de alguns acontecimentos que tiveram lugar nesse dia ou recentemente em diferentes partes do mundo.</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Em termos de um sistema internacional de produção, distribuição e consumo de informação, há, tal como em outros aspectos da sociedade global, desigualdades e divisões entre países desenvolvidos e países do Terceiro Mundo.</a:t>
            </a:r>
            <a:endParaRPr lang="pt-PT" dirty="0"/>
          </a:p>
        </p:txBody>
      </p:sp>
      <p:sp>
        <p:nvSpPr>
          <p:cNvPr id="67587"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67588"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B043F4C-4250-4A06-9134-DEA82A0BA54E}" type="slidenum">
              <a:rPr lang="pt-PT"/>
              <a:pPr fontAlgn="base">
                <a:spcBef>
                  <a:spcPct val="0"/>
                </a:spcBef>
                <a:spcAft>
                  <a:spcPct val="0"/>
                </a:spcAft>
              </a:pPr>
              <a:t>27</a:t>
            </a:fld>
            <a:endParaRPr lang="pt-PT"/>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7250" y="500063"/>
            <a:ext cx="8229600" cy="1069975"/>
          </a:xfrm>
        </p:spPr>
        <p:txBody>
          <a:bodyPr>
            <a:normAutofit fontScale="90000"/>
          </a:bodyPr>
          <a:lstStyle/>
          <a:p>
            <a:pPr fontAlgn="auto">
              <a:spcAft>
                <a:spcPts val="0"/>
              </a:spcAft>
              <a:defRPr/>
            </a:pPr>
            <a:r>
              <a:rPr lang="pt-PT" b="1" dirty="0" smtClean="0"/>
              <a:t>	Distribuição</a:t>
            </a:r>
            <a:br>
              <a:rPr lang="pt-PT" b="1" dirty="0" smtClean="0"/>
            </a:br>
            <a:r>
              <a:rPr lang="pt-PT" b="1" dirty="0" smtClean="0"/>
              <a:t> 				da informação</a:t>
            </a:r>
            <a:endParaRPr lang="pt-PT" b="1" dirty="0"/>
          </a:p>
        </p:txBody>
      </p:sp>
      <p:sp>
        <p:nvSpPr>
          <p:cNvPr id="69634"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69635"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FE3FC55-4A68-40F7-ABF8-B72EE6831DBA}" type="slidenum">
              <a:rPr lang="pt-PT"/>
              <a:pPr fontAlgn="base">
                <a:spcBef>
                  <a:spcPct val="0"/>
                </a:spcBef>
                <a:spcAft>
                  <a:spcPct val="0"/>
                </a:spcAft>
              </a:pPr>
              <a:t>28</a:t>
            </a:fld>
            <a:endParaRPr lang="pt-PT"/>
          </a:p>
        </p:txBody>
      </p:sp>
      <p:sp>
        <p:nvSpPr>
          <p:cNvPr id="12" name="Rectângulo 11"/>
          <p:cNvSpPr/>
          <p:nvPr/>
        </p:nvSpPr>
        <p:spPr>
          <a:xfrm>
            <a:off x="285750" y="2571750"/>
            <a:ext cx="1914525" cy="214312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pt-PT" sz="1400" dirty="0">
                <a:solidFill>
                  <a:schemeClr val="tx1"/>
                </a:solidFill>
              </a:rPr>
              <a:t>Reuters – Reino Unido</a:t>
            </a:r>
          </a:p>
          <a:p>
            <a:pPr fontAlgn="auto">
              <a:spcBef>
                <a:spcPts val="0"/>
              </a:spcBef>
              <a:spcAft>
                <a:spcPts val="0"/>
              </a:spcAft>
              <a:defRPr/>
            </a:pPr>
            <a:r>
              <a:rPr lang="pt-PT" sz="1400" dirty="0" err="1">
                <a:solidFill>
                  <a:schemeClr val="tx1"/>
                </a:solidFill>
              </a:rPr>
              <a:t>Havas</a:t>
            </a:r>
            <a:r>
              <a:rPr lang="pt-PT" sz="1400" dirty="0">
                <a:solidFill>
                  <a:schemeClr val="tx1"/>
                </a:solidFill>
              </a:rPr>
              <a:t> (mais tarde </a:t>
            </a:r>
            <a:r>
              <a:rPr lang="pt-PT" sz="1400" dirty="0" err="1">
                <a:solidFill>
                  <a:schemeClr val="tx1"/>
                </a:solidFill>
              </a:rPr>
              <a:t>France</a:t>
            </a:r>
            <a:r>
              <a:rPr lang="pt-PT" sz="1400" dirty="0">
                <a:solidFill>
                  <a:schemeClr val="tx1"/>
                </a:solidFill>
              </a:rPr>
              <a:t> </a:t>
            </a:r>
            <a:r>
              <a:rPr lang="pt-PT" sz="1400" dirty="0" err="1">
                <a:solidFill>
                  <a:schemeClr val="tx1"/>
                </a:solidFill>
              </a:rPr>
              <a:t>Press</a:t>
            </a:r>
            <a:r>
              <a:rPr lang="pt-PT" sz="1400" dirty="0">
                <a:solidFill>
                  <a:schemeClr val="tx1"/>
                </a:solidFill>
              </a:rPr>
              <a:t>) – França</a:t>
            </a:r>
          </a:p>
          <a:p>
            <a:pPr fontAlgn="auto">
              <a:spcBef>
                <a:spcPts val="0"/>
              </a:spcBef>
              <a:spcAft>
                <a:spcPts val="0"/>
              </a:spcAft>
              <a:defRPr/>
            </a:pPr>
            <a:r>
              <a:rPr lang="pt-PT" sz="1400" dirty="0" err="1">
                <a:solidFill>
                  <a:schemeClr val="tx1"/>
                </a:solidFill>
              </a:rPr>
              <a:t>Associated</a:t>
            </a:r>
            <a:r>
              <a:rPr lang="pt-PT" sz="1400" dirty="0">
                <a:solidFill>
                  <a:schemeClr val="tx1"/>
                </a:solidFill>
              </a:rPr>
              <a:t> </a:t>
            </a:r>
            <a:r>
              <a:rPr lang="pt-PT" sz="1400" dirty="0" err="1">
                <a:solidFill>
                  <a:schemeClr val="tx1"/>
                </a:solidFill>
              </a:rPr>
              <a:t>Press</a:t>
            </a:r>
            <a:r>
              <a:rPr lang="pt-PT" sz="1400" dirty="0">
                <a:solidFill>
                  <a:schemeClr val="tx1"/>
                </a:solidFill>
              </a:rPr>
              <a:t> – EUA</a:t>
            </a:r>
          </a:p>
          <a:p>
            <a:pPr fontAlgn="auto">
              <a:spcBef>
                <a:spcPts val="0"/>
              </a:spcBef>
              <a:spcAft>
                <a:spcPts val="0"/>
              </a:spcAft>
              <a:defRPr/>
            </a:pPr>
            <a:r>
              <a:rPr lang="pt-PT" sz="1400" dirty="0" err="1">
                <a:solidFill>
                  <a:schemeClr val="tx1"/>
                </a:solidFill>
              </a:rPr>
              <a:t>United</a:t>
            </a:r>
            <a:r>
              <a:rPr lang="pt-PT" sz="1400" dirty="0">
                <a:solidFill>
                  <a:schemeClr val="tx1"/>
                </a:solidFill>
              </a:rPr>
              <a:t> </a:t>
            </a:r>
            <a:r>
              <a:rPr lang="pt-PT" sz="1400" dirty="0" err="1">
                <a:solidFill>
                  <a:schemeClr val="tx1"/>
                </a:solidFill>
              </a:rPr>
              <a:t>Press</a:t>
            </a:r>
            <a:r>
              <a:rPr lang="pt-PT" sz="1400" dirty="0">
                <a:solidFill>
                  <a:schemeClr val="tx1"/>
                </a:solidFill>
              </a:rPr>
              <a:t> </a:t>
            </a:r>
            <a:r>
              <a:rPr lang="pt-PT" sz="1400" dirty="0" err="1">
                <a:solidFill>
                  <a:schemeClr val="tx1"/>
                </a:solidFill>
              </a:rPr>
              <a:t>International</a:t>
            </a:r>
            <a:r>
              <a:rPr lang="pt-PT" sz="1400" dirty="0">
                <a:solidFill>
                  <a:schemeClr val="tx1"/>
                </a:solidFill>
              </a:rPr>
              <a:t> - EUA</a:t>
            </a:r>
            <a:endParaRPr lang="pt-PT" sz="1400" dirty="0">
              <a:solidFill>
                <a:schemeClr val="tx1"/>
              </a:solidFill>
            </a:endParaRPr>
          </a:p>
        </p:txBody>
      </p:sp>
      <p:sp>
        <p:nvSpPr>
          <p:cNvPr id="13" name="Rectângulo 12"/>
          <p:cNvSpPr/>
          <p:nvPr/>
        </p:nvSpPr>
        <p:spPr>
          <a:xfrm>
            <a:off x="214313" y="5000625"/>
            <a:ext cx="2000250" cy="1571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400" dirty="0">
                <a:solidFill>
                  <a:schemeClr val="tx1"/>
                </a:solidFill>
              </a:rPr>
              <a:t>No seu conjunto as 4 agências são responsáveis pela maior parte das notícias transmitidas internacionalmente</a:t>
            </a:r>
            <a:endParaRPr lang="pt-PT" sz="1400" dirty="0">
              <a:solidFill>
                <a:schemeClr val="tx1"/>
              </a:solidFill>
            </a:endParaRPr>
          </a:p>
        </p:txBody>
      </p:sp>
      <p:sp>
        <p:nvSpPr>
          <p:cNvPr id="14" name="Rectângulo 13"/>
          <p:cNvSpPr/>
          <p:nvPr/>
        </p:nvSpPr>
        <p:spPr>
          <a:xfrm>
            <a:off x="642938" y="1571625"/>
            <a:ext cx="1143000" cy="628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Notícias</a:t>
            </a:r>
            <a:endParaRPr lang="pt-PT" dirty="0">
              <a:solidFill>
                <a:schemeClr val="tx1"/>
              </a:solidFill>
            </a:endParaRPr>
          </a:p>
        </p:txBody>
      </p:sp>
      <p:sp>
        <p:nvSpPr>
          <p:cNvPr id="17" name="Rectângulo 16"/>
          <p:cNvSpPr/>
          <p:nvPr/>
        </p:nvSpPr>
        <p:spPr>
          <a:xfrm>
            <a:off x="6215063" y="2071688"/>
            <a:ext cx="2571750" cy="4572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pt-PT" sz="1400" dirty="0">
                <a:solidFill>
                  <a:schemeClr val="tx1"/>
                </a:solidFill>
              </a:rPr>
              <a:t>Desde os anos 20 que EUA dominam o mercado em termos de cinema. No Reino Unido, 40% dos filmes exibidos são americanos e no resto do mundo a proporção é muito mais alta. Por exemplo  é de 90% na Tailândia e 50% na América do Sul. </a:t>
            </a:r>
          </a:p>
          <a:p>
            <a:pPr fontAlgn="auto">
              <a:spcBef>
                <a:spcPts val="0"/>
              </a:spcBef>
              <a:spcAft>
                <a:spcPts val="0"/>
              </a:spcAft>
              <a:defRPr/>
            </a:pPr>
            <a:r>
              <a:rPr lang="pt-PT" sz="1400" dirty="0">
                <a:solidFill>
                  <a:schemeClr val="tx1"/>
                </a:solidFill>
              </a:rPr>
              <a:t>No que respeita a programas de TV, as companhias britânicas estão lado a lado com as americanas. Contudo, a maior parte dos programas britânicos são vendidos  precisamente para um único mercado, os próprios EUA.</a:t>
            </a:r>
            <a:endParaRPr lang="pt-PT" sz="1400" dirty="0">
              <a:solidFill>
                <a:schemeClr val="tx1"/>
              </a:solidFill>
            </a:endParaRPr>
          </a:p>
        </p:txBody>
      </p:sp>
      <p:sp>
        <p:nvSpPr>
          <p:cNvPr id="18" name="Rectângulo 17"/>
          <p:cNvSpPr/>
          <p:nvPr/>
        </p:nvSpPr>
        <p:spPr>
          <a:xfrm>
            <a:off x="3429000" y="2000250"/>
            <a:ext cx="1557338" cy="628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Publicidade</a:t>
            </a:r>
            <a:endParaRPr lang="pt-PT" dirty="0">
              <a:solidFill>
                <a:schemeClr val="tx1"/>
              </a:solidFill>
            </a:endParaRPr>
          </a:p>
        </p:txBody>
      </p:sp>
      <p:sp>
        <p:nvSpPr>
          <p:cNvPr id="19" name="Rectângulo 18"/>
          <p:cNvSpPr/>
          <p:nvPr/>
        </p:nvSpPr>
        <p:spPr>
          <a:xfrm>
            <a:off x="2928938" y="3357563"/>
            <a:ext cx="2571750" cy="292893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pt-PT" sz="1400" dirty="0">
                <a:solidFill>
                  <a:schemeClr val="tx1"/>
                </a:solidFill>
              </a:rPr>
              <a:t>Nove da dez maiores empresas mundiais de publicidade são norte americanas ou pertencem a companhias americanas. As dez agências de publicidade mais importantes são transnacionais e estas utilizam as mais pequenas para coordenar programas de publicidade exibidos, em simultâneo, em vários países.</a:t>
            </a:r>
            <a:endParaRPr lang="pt-PT" sz="1400" dirty="0">
              <a:solidFill>
                <a:schemeClr val="tx1"/>
              </a:solidFill>
            </a:endParaRPr>
          </a:p>
        </p:txBody>
      </p:sp>
      <p:sp>
        <p:nvSpPr>
          <p:cNvPr id="20" name="Rectângulo 19"/>
          <p:cNvSpPr/>
          <p:nvPr/>
        </p:nvSpPr>
        <p:spPr>
          <a:xfrm>
            <a:off x="6929438" y="785813"/>
            <a:ext cx="1143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Cinema e TV</a:t>
            </a:r>
            <a:endParaRPr lang="pt-PT" dirty="0">
              <a:solidFill>
                <a:schemeClr val="tx1"/>
              </a:solidFill>
            </a:endParaRPr>
          </a:p>
        </p:txBody>
      </p:sp>
      <p:cxnSp>
        <p:nvCxnSpPr>
          <p:cNvPr id="22" name="Conexão recta 21"/>
          <p:cNvCxnSpPr>
            <a:stCxn id="14" idx="2"/>
            <a:endCxn id="12" idx="0"/>
          </p:cNvCxnSpPr>
          <p:nvPr/>
        </p:nvCxnSpPr>
        <p:spPr>
          <a:xfrm rot="16200000" flipH="1">
            <a:off x="1042988" y="2371725"/>
            <a:ext cx="371475"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exão recta 23"/>
          <p:cNvCxnSpPr>
            <a:stCxn id="12" idx="2"/>
            <a:endCxn id="13" idx="0"/>
          </p:cNvCxnSpPr>
          <p:nvPr/>
        </p:nvCxnSpPr>
        <p:spPr>
          <a:xfrm rot="5400000">
            <a:off x="1085851" y="4843462"/>
            <a:ext cx="285750"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exão recta 25"/>
          <p:cNvCxnSpPr>
            <a:stCxn id="18" idx="2"/>
            <a:endCxn id="19" idx="0"/>
          </p:cNvCxnSpPr>
          <p:nvPr/>
        </p:nvCxnSpPr>
        <p:spPr>
          <a:xfrm rot="16200000" flipH="1">
            <a:off x="3846512" y="2989263"/>
            <a:ext cx="728663"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xão recta 27"/>
          <p:cNvCxnSpPr>
            <a:stCxn id="20" idx="2"/>
            <a:endCxn id="17" idx="0"/>
          </p:cNvCxnSpPr>
          <p:nvPr/>
        </p:nvCxnSpPr>
        <p:spPr>
          <a:xfrm rot="5400000">
            <a:off x="7315994" y="1885157"/>
            <a:ext cx="37147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785938"/>
            <a:ext cx="8229600" cy="4787900"/>
          </a:xfrm>
        </p:spPr>
        <p:txBody>
          <a:bodyPr>
            <a:normAutofit fontScale="70000" lnSpcReduction="20000"/>
          </a:bodyPr>
          <a:lstStyle/>
          <a:p>
            <a:pPr marL="365760" indent="-256032" fontAlgn="auto">
              <a:spcAft>
                <a:spcPts val="0"/>
              </a:spcAft>
              <a:buClr>
                <a:schemeClr val="accent3"/>
              </a:buClr>
              <a:buFont typeface="Georgia"/>
              <a:buChar char="•"/>
              <a:defRPr/>
            </a:pPr>
            <a:r>
              <a:rPr lang="pt-PT" dirty="0" smtClean="0"/>
              <a:t>Um fio condutor para uma regulamentação dos media seria o reconhecimento de que o domínio do mercado por duas ou três companhias dos meios de comunicação não se traduz numa competição justa e sã.</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Competitividade quer dizer pluralismo, o que em teoria é bom para a democracia, mas pode não ser suficiente porque há a questão da qualidade e rigor dos conteúdos.</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Muitos pensam que a solução estará em manter um saudável e forte sector público de transmissão, no entanto, quem irá regular os reguladores?</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Outra questão que complica a problemática da regulamentação é a velocidade muito rápida das alterações ao nível da tecnologia. Neste momento as mais importantes dizem respeito ao impacto dos multimédia e da internet.</a:t>
            </a:r>
            <a:endParaRPr lang="pt-PT" dirty="0"/>
          </a:p>
        </p:txBody>
      </p:sp>
      <p:sp>
        <p:nvSpPr>
          <p:cNvPr id="71682"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71683"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3EEFBB9-5D77-4CDE-A7E3-68D4E48DEAED}" type="slidenum">
              <a:rPr lang="pt-PT"/>
              <a:pPr fontAlgn="base">
                <a:spcBef>
                  <a:spcPct val="0"/>
                </a:spcBef>
                <a:spcAft>
                  <a:spcPct val="0"/>
                </a:spcAft>
              </a:pPr>
              <a:t>29</a:t>
            </a:fld>
            <a:endParaRPr lang="pt-PT"/>
          </a:p>
        </p:txBody>
      </p:sp>
      <p:sp>
        <p:nvSpPr>
          <p:cNvPr id="71684" name="Título 1"/>
          <p:cNvSpPr>
            <a:spLocks noGrp="1"/>
          </p:cNvSpPr>
          <p:nvPr>
            <p:ph type="title"/>
          </p:nvPr>
        </p:nvSpPr>
        <p:spPr>
          <a:xfrm>
            <a:off x="500063" y="785813"/>
            <a:ext cx="8229600" cy="709612"/>
          </a:xfrm>
          <a:solidFill>
            <a:schemeClr val="accent2"/>
          </a:solidFill>
        </p:spPr>
        <p:txBody>
          <a:bodyPr/>
          <a:lstStyle/>
          <a:p>
            <a:pPr algn="ctr"/>
            <a:r>
              <a:rPr lang="pt-PT" smtClean="0"/>
              <a:t>Regulamentação dos Media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ítulo 4"/>
          <p:cNvSpPr>
            <a:spLocks noGrp="1"/>
          </p:cNvSpPr>
          <p:nvPr>
            <p:ph type="ctrTitle"/>
          </p:nvPr>
        </p:nvSpPr>
        <p:spPr>
          <a:xfrm>
            <a:off x="428625" y="2143125"/>
            <a:ext cx="8458200" cy="1470025"/>
          </a:xfrm>
        </p:spPr>
        <p:txBody>
          <a:bodyPr/>
          <a:lstStyle/>
          <a:p>
            <a:r>
              <a:rPr lang="pt-PT" smtClean="0"/>
              <a:t>4.1. Conceitos Elementares</a:t>
            </a:r>
          </a:p>
        </p:txBody>
      </p:sp>
      <p:sp>
        <p:nvSpPr>
          <p:cNvPr id="7" name="Subtítulo 6"/>
          <p:cNvSpPr>
            <a:spLocks noGrp="1"/>
          </p:cNvSpPr>
          <p:nvPr>
            <p:ph type="subTitle" idx="1"/>
          </p:nvPr>
        </p:nvSpPr>
        <p:spPr>
          <a:xfrm>
            <a:off x="457200" y="3900488"/>
            <a:ext cx="4953000" cy="1752600"/>
          </a:xfrm>
        </p:spPr>
        <p:txBody>
          <a:bodyPr>
            <a:normAutofit lnSpcReduction="10000"/>
          </a:bodyPr>
          <a:lstStyle/>
          <a:p>
            <a:pPr fontAlgn="auto">
              <a:spcAft>
                <a:spcPts val="0"/>
              </a:spcAft>
              <a:buClr>
                <a:schemeClr val="accent3"/>
              </a:buClr>
              <a:buFont typeface="Georgia"/>
              <a:buNone/>
              <a:defRPr/>
            </a:pPr>
            <a:r>
              <a:rPr lang="pt-PT" b="1" dirty="0" smtClean="0"/>
              <a:t>Comunicação –</a:t>
            </a:r>
            <a:r>
              <a:rPr lang="pt-PT" dirty="0" smtClean="0"/>
              <a:t> refere-se à transferência de informação de um indivíduo ou grupo de indivíduos para outro, quer pela fala quer através de um outro meio.</a:t>
            </a:r>
            <a:endParaRPr lang="pt-PT" dirty="0"/>
          </a:p>
        </p:txBody>
      </p:sp>
      <p:sp>
        <p:nvSpPr>
          <p:cNvPr id="18435" name="Marcador de Posição do Número do Diapositivo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737D7FF-2374-47EC-AA6F-A477BA343228}" type="slidenum">
              <a:rPr lang="pt-PT"/>
              <a:pPr fontAlgn="base">
                <a:spcBef>
                  <a:spcPct val="0"/>
                </a:spcBef>
                <a:spcAft>
                  <a:spcPct val="0"/>
                </a:spcAft>
              </a:pPr>
              <a:t>3</a:t>
            </a:fld>
            <a:endParaRPr lang="pt-PT"/>
          </a:p>
        </p:txBody>
      </p:sp>
      <p:sp>
        <p:nvSpPr>
          <p:cNvPr id="18436" name="Marcador de Posição do Rodapé 8"/>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ítulo 1"/>
          <p:cNvSpPr>
            <a:spLocks noGrp="1"/>
          </p:cNvSpPr>
          <p:nvPr>
            <p:ph type="title"/>
          </p:nvPr>
        </p:nvSpPr>
        <p:spPr>
          <a:xfrm>
            <a:off x="500063" y="714375"/>
            <a:ext cx="3382962" cy="1020763"/>
          </a:xfrm>
          <a:solidFill>
            <a:schemeClr val="accent2"/>
          </a:solidFill>
        </p:spPr>
        <p:txBody>
          <a:bodyPr/>
          <a:lstStyle/>
          <a:p>
            <a:pPr algn="ctr"/>
            <a:r>
              <a:rPr lang="pt-PT" sz="2800" smtClean="0"/>
              <a:t>Regulamentação dos Media</a:t>
            </a:r>
          </a:p>
        </p:txBody>
      </p:sp>
      <p:sp>
        <p:nvSpPr>
          <p:cNvPr id="73730" name="Marcador de Posição do Texto 5"/>
          <p:cNvSpPr>
            <a:spLocks noGrp="1"/>
          </p:cNvSpPr>
          <p:nvPr>
            <p:ph type="body" idx="2"/>
          </p:nvPr>
        </p:nvSpPr>
        <p:spPr>
          <a:xfrm>
            <a:off x="4286250" y="1285875"/>
            <a:ext cx="4449763" cy="5341938"/>
          </a:xfrm>
          <a:ln>
            <a:solidFill>
              <a:schemeClr val="tx1"/>
            </a:solidFill>
          </a:ln>
        </p:spPr>
        <p:txBody>
          <a:bodyPr/>
          <a:lstStyle/>
          <a:p>
            <a:pPr marL="7938"/>
            <a:r>
              <a:rPr lang="pt-PT" sz="1800" smtClean="0"/>
              <a:t>Muitos estão preocupados com o aumento da influência dos empresários dos meios de comunicação social e das grandes companhias, sobretudo porque os seus proprietários não escondem as suas inclinações políticas.</a:t>
            </a:r>
          </a:p>
          <a:p>
            <a:pPr marL="7938"/>
            <a:endParaRPr lang="pt-PT" sz="1800" smtClean="0"/>
          </a:p>
          <a:p>
            <a:pPr marL="7938"/>
            <a:r>
              <a:rPr lang="pt-PT" sz="1800" smtClean="0"/>
              <a:t>A questão da regulamentação é complexa porque é do interesse público a existência de diversas organizações ligadas aos meios de comunicação social porque é a melhor forma de assegurar que muitos partidos e facções políticas sejam ouvidos.</a:t>
            </a:r>
          </a:p>
          <a:p>
            <a:pPr marL="7938"/>
            <a:endParaRPr lang="pt-PT" sz="1800" smtClean="0"/>
          </a:p>
          <a:p>
            <a:pPr marL="7938"/>
            <a:r>
              <a:rPr lang="pt-PT" sz="1800" smtClean="0"/>
              <a:t>Impor limites aos que detêm o controlo dessas empresas e às formas de tecnologia que utilizam pode afectar a prosperidade económica do sector.</a:t>
            </a:r>
          </a:p>
          <a:p>
            <a:pPr marL="7938"/>
            <a:endParaRPr lang="pt-PT" sz="1800" smtClean="0"/>
          </a:p>
        </p:txBody>
      </p:sp>
      <p:pic>
        <p:nvPicPr>
          <p:cNvPr id="73731" name="Marcador de Posição de Conteúdo 6" descr="net sex.jpg"/>
          <p:cNvPicPr>
            <a:picLocks noGrp="1" noChangeAspect="1"/>
          </p:cNvPicPr>
          <p:nvPr>
            <p:ph sz="half" idx="1"/>
          </p:nvPr>
        </p:nvPicPr>
        <p:blipFill>
          <a:blip r:embed="rId3"/>
          <a:srcRect/>
          <a:stretch>
            <a:fillRect/>
          </a:stretch>
        </p:blipFill>
        <p:spPr>
          <a:xfrm>
            <a:off x="500063" y="2214563"/>
            <a:ext cx="3260725" cy="2357437"/>
          </a:xfrm>
        </p:spPr>
      </p:pic>
      <p:sp>
        <p:nvSpPr>
          <p:cNvPr id="73732" name="Marcador de Posição do Rodapé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73733" name="Marcador de Posição do Número do Diapositivo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511E168-59FD-4980-8145-040EFB7F1659}" type="slidenum">
              <a:rPr lang="pt-PT"/>
              <a:pPr fontAlgn="base">
                <a:spcBef>
                  <a:spcPct val="0"/>
                </a:spcBef>
                <a:spcAft>
                  <a:spcPct val="0"/>
                </a:spcAft>
              </a:pPr>
              <a:t>30</a:t>
            </a:fld>
            <a:endParaRPr lang="pt-PT"/>
          </a:p>
        </p:txBody>
      </p:sp>
      <p:sp>
        <p:nvSpPr>
          <p:cNvPr id="73734" name="CaixaDeTexto 7"/>
          <p:cNvSpPr txBox="1">
            <a:spLocks noChangeArrowheads="1"/>
          </p:cNvSpPr>
          <p:nvPr/>
        </p:nvSpPr>
        <p:spPr bwMode="auto">
          <a:xfrm>
            <a:off x="357188" y="5143500"/>
            <a:ext cx="3571875" cy="1200150"/>
          </a:xfrm>
          <a:prstGeom prst="rect">
            <a:avLst/>
          </a:prstGeom>
          <a:solidFill>
            <a:schemeClr val="accent2"/>
          </a:solidFill>
          <a:ln w="9525">
            <a:noFill/>
            <a:miter lim="800000"/>
            <a:headEnd/>
            <a:tailEnd/>
          </a:ln>
        </p:spPr>
        <p:txBody>
          <a:bodyPr>
            <a:spAutoFit/>
          </a:bodyPr>
          <a:lstStyle/>
          <a:p>
            <a:pPr algn="ctr"/>
            <a:r>
              <a:rPr lang="pt-PT">
                <a:latin typeface="Georgia" pitchFamily="18" charset="0"/>
              </a:rPr>
              <a:t>«A rede é o computador» e o </a:t>
            </a:r>
            <a:r>
              <a:rPr lang="pt-PT" b="1">
                <a:latin typeface="Georgia" pitchFamily="18" charset="0"/>
              </a:rPr>
              <a:t>ciberespaço </a:t>
            </a:r>
            <a:r>
              <a:rPr lang="pt-PT">
                <a:latin typeface="Georgia" pitchFamily="18" charset="0"/>
              </a:rPr>
              <a:t>é a nova esfera pública.</a:t>
            </a:r>
          </a:p>
          <a:p>
            <a:pPr algn="ctr"/>
            <a:endParaRPr lang="pt-PT">
              <a:latin typeface="Georgia"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ítulo 1"/>
          <p:cNvSpPr>
            <a:spLocks noGrp="1"/>
          </p:cNvSpPr>
          <p:nvPr>
            <p:ph type="title"/>
          </p:nvPr>
        </p:nvSpPr>
        <p:spPr>
          <a:xfrm>
            <a:off x="500063" y="500063"/>
            <a:ext cx="8229600" cy="1066800"/>
          </a:xfrm>
        </p:spPr>
        <p:txBody>
          <a:bodyPr/>
          <a:lstStyle/>
          <a:p>
            <a:r>
              <a:rPr lang="pt-PT" b="1" smtClean="0"/>
              <a:t>Internet</a:t>
            </a:r>
          </a:p>
        </p:txBody>
      </p:sp>
      <p:sp>
        <p:nvSpPr>
          <p:cNvPr id="3" name="Marcador de Posição de Conteúdo 2"/>
          <p:cNvSpPr>
            <a:spLocks noGrp="1"/>
          </p:cNvSpPr>
          <p:nvPr>
            <p:ph idx="1"/>
          </p:nvPr>
        </p:nvSpPr>
        <p:spPr>
          <a:xfrm>
            <a:off x="214313" y="1500188"/>
            <a:ext cx="8443912" cy="5072062"/>
          </a:xfrm>
        </p:spPr>
        <p:txBody>
          <a:bodyPr>
            <a:normAutofit fontScale="85000" lnSpcReduction="10000"/>
          </a:bodyPr>
          <a:lstStyle/>
          <a:p>
            <a:pPr marL="365760" indent="-256032" fontAlgn="auto">
              <a:spcAft>
                <a:spcPts val="0"/>
              </a:spcAft>
              <a:buClr>
                <a:schemeClr val="accent3"/>
              </a:buClr>
              <a:buFont typeface="Georgia"/>
              <a:buChar char="•"/>
              <a:defRPr/>
            </a:pPr>
            <a:r>
              <a:rPr lang="pt-PT" dirty="0" smtClean="0"/>
              <a:t>Nos últimos anos, têm-se observado desenvolvimentos tecnológicos prodigiosos que abrem muitas questões éticas em termos de regulamentação, mas que também oferecem um potencial informativo nunca antes visto.</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Prevê-se que no futuro, a tendência será para a informação entrar e sair por um mesmo ponto com terminais de acesso. Ou seja, as tecnologias irão fundir-se e utilizar apenas a digitalização e fibra óptica.</a:t>
            </a:r>
          </a:p>
          <a:p>
            <a:pPr marL="365760" indent="-256032" fontAlgn="auto">
              <a:spcAft>
                <a:spcPts val="0"/>
              </a:spcAft>
              <a:buClr>
                <a:schemeClr val="accent3"/>
              </a:buClr>
              <a:buFont typeface="Georgia"/>
              <a:buNone/>
              <a:defRPr/>
            </a:pPr>
            <a:endParaRPr lang="pt-PT" dirty="0" smtClean="0"/>
          </a:p>
          <a:p>
            <a:pPr marL="365760" indent="-256032" fontAlgn="auto">
              <a:spcAft>
                <a:spcPts val="0"/>
              </a:spcAft>
              <a:buClr>
                <a:schemeClr val="accent3"/>
              </a:buClr>
              <a:buFont typeface="Georgia"/>
              <a:buChar char="•"/>
              <a:defRPr/>
            </a:pPr>
            <a:r>
              <a:rPr lang="pt-PT" dirty="0" smtClean="0"/>
              <a:t>A digitalização trás consigo a interactividade e o indivíduo agora mais que nunca deixa de ser passivo mediante a informação. Podendo não só ter acesso livre a ela, mas também contribuir para o seu desenvolvimento.</a:t>
            </a:r>
          </a:p>
          <a:p>
            <a:pPr marL="365760" indent="-256032" fontAlgn="auto">
              <a:spcAft>
                <a:spcPts val="0"/>
              </a:spcAft>
              <a:buClr>
                <a:schemeClr val="accent3"/>
              </a:buClr>
              <a:buFont typeface="Georgia"/>
              <a:buChar char="•"/>
              <a:defRPr/>
            </a:pPr>
            <a:endParaRPr lang="pt-PT" dirty="0" smtClean="0"/>
          </a:p>
        </p:txBody>
      </p:sp>
      <p:sp>
        <p:nvSpPr>
          <p:cNvPr id="75779" name="Marcador de Posição do Rodapé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75780"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138B2E0-298B-47BD-A6A6-3BFC0726350F}" type="slidenum">
              <a:rPr lang="pt-PT"/>
              <a:pPr fontAlgn="base">
                <a:spcBef>
                  <a:spcPct val="0"/>
                </a:spcBef>
                <a:spcAft>
                  <a:spcPct val="0"/>
                </a:spcAft>
              </a:pPr>
              <a:t>31</a:t>
            </a:fld>
            <a:endParaRPr lang="pt-P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ítulo 4"/>
          <p:cNvSpPr>
            <a:spLocks noGrp="1"/>
          </p:cNvSpPr>
          <p:nvPr>
            <p:ph type="title"/>
          </p:nvPr>
        </p:nvSpPr>
        <p:spPr>
          <a:xfrm>
            <a:off x="5353050" y="1101725"/>
            <a:ext cx="3382963" cy="877888"/>
          </a:xfrm>
          <a:solidFill>
            <a:schemeClr val="accent2"/>
          </a:solidFill>
        </p:spPr>
        <p:txBody>
          <a:bodyPr/>
          <a:lstStyle/>
          <a:p>
            <a:pPr algn="ctr"/>
            <a:r>
              <a:rPr lang="pt-PT" sz="2400" smtClean="0"/>
              <a:t>Hiper-realidade do Ciberespaço</a:t>
            </a:r>
          </a:p>
        </p:txBody>
      </p:sp>
      <p:sp>
        <p:nvSpPr>
          <p:cNvPr id="77826" name="Marcador de Posição do Texto 6"/>
          <p:cNvSpPr>
            <a:spLocks noGrp="1"/>
          </p:cNvSpPr>
          <p:nvPr>
            <p:ph type="body" idx="2"/>
          </p:nvPr>
        </p:nvSpPr>
        <p:spPr>
          <a:xfrm>
            <a:off x="5353050" y="2011363"/>
            <a:ext cx="3382963" cy="4616450"/>
          </a:xfrm>
        </p:spPr>
        <p:txBody>
          <a:bodyPr/>
          <a:lstStyle/>
          <a:p>
            <a:pPr marL="7938"/>
            <a:endParaRPr lang="pt-PT" smtClean="0"/>
          </a:p>
          <a:p>
            <a:pPr marL="7938"/>
            <a:endParaRPr lang="pt-PT" smtClean="0"/>
          </a:p>
          <a:p>
            <a:pPr marL="7938"/>
            <a:r>
              <a:rPr lang="pt-PT" sz="2000" smtClean="0"/>
              <a:t>Nas palavras de Baudrillard, na hiper-realidade do ciberespaço, deixamos de ser «pessoas» e tornamo-nos mensagens nos ecrãs uns dos outros e agora a questão que se impõe mais do que a regulamentação da informação, é a </a:t>
            </a:r>
            <a:r>
              <a:rPr lang="pt-PT" sz="2000" b="1" smtClean="0"/>
              <a:t>despersonalização pela comunicação</a:t>
            </a:r>
            <a:r>
              <a:rPr lang="pt-PT" sz="2000" smtClean="0"/>
              <a:t>.</a:t>
            </a:r>
          </a:p>
          <a:p>
            <a:pPr marL="7938"/>
            <a:endParaRPr lang="pt-PT" smtClean="0"/>
          </a:p>
        </p:txBody>
      </p:sp>
      <p:pic>
        <p:nvPicPr>
          <p:cNvPr id="77827" name="Marcador de Posição de Conteúdo 7" descr="net freaks.jpg"/>
          <p:cNvPicPr>
            <a:picLocks noGrp="1" noChangeAspect="1"/>
          </p:cNvPicPr>
          <p:nvPr>
            <p:ph sz="half" idx="1"/>
          </p:nvPr>
        </p:nvPicPr>
        <p:blipFill>
          <a:blip r:embed="rId3"/>
          <a:srcRect/>
          <a:stretch>
            <a:fillRect/>
          </a:stretch>
        </p:blipFill>
        <p:spPr>
          <a:xfrm>
            <a:off x="428625" y="1000125"/>
            <a:ext cx="4381500" cy="5429250"/>
          </a:xfrm>
          <a:ln>
            <a:solidFill>
              <a:schemeClr val="tx1"/>
            </a:solidFill>
          </a:ln>
        </p:spPr>
      </p:pic>
      <p:sp>
        <p:nvSpPr>
          <p:cNvPr id="77828" name="Marcador de Posição do Rodapé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77829" name="Marcador de Posição do Número do Diapositivo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8F5158B-19C6-4FCF-B5A5-1F4D4CEC29E8}" type="slidenum">
              <a:rPr lang="pt-PT"/>
              <a:pPr fontAlgn="base">
                <a:spcBef>
                  <a:spcPct val="0"/>
                </a:spcBef>
                <a:spcAft>
                  <a:spcPct val="0"/>
                </a:spcAft>
              </a:pPr>
              <a:t>32</a:t>
            </a:fld>
            <a:endParaRPr lang="pt-P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Marcador de Posição do Rodapé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79874" name="Marcador de Posição do Número do Diapositivo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E4AC8F8-9FCE-4463-8524-2D8AC1145AB0}" type="slidenum">
              <a:rPr lang="pt-PT"/>
              <a:pPr fontAlgn="base">
                <a:spcBef>
                  <a:spcPct val="0"/>
                </a:spcBef>
                <a:spcAft>
                  <a:spcPct val="0"/>
                </a:spcAft>
              </a:pPr>
              <a:t>33</a:t>
            </a:fld>
            <a:endParaRPr lang="pt-PT"/>
          </a:p>
        </p:txBody>
      </p:sp>
      <p:sp>
        <p:nvSpPr>
          <p:cNvPr id="79875" name="CaixaDeTexto 6"/>
          <p:cNvSpPr txBox="1">
            <a:spLocks noChangeArrowheads="1"/>
          </p:cNvSpPr>
          <p:nvPr/>
        </p:nvSpPr>
        <p:spPr bwMode="auto">
          <a:xfrm>
            <a:off x="1357313" y="1714500"/>
            <a:ext cx="6929437" cy="3416300"/>
          </a:xfrm>
          <a:prstGeom prst="rect">
            <a:avLst/>
          </a:prstGeom>
          <a:solidFill>
            <a:schemeClr val="accent2"/>
          </a:solidFill>
          <a:ln w="9525">
            <a:solidFill>
              <a:schemeClr val="tx1"/>
            </a:solidFill>
            <a:miter lim="800000"/>
            <a:headEnd/>
            <a:tailEnd/>
          </a:ln>
        </p:spPr>
        <p:txBody>
          <a:bodyPr>
            <a:spAutoFit/>
          </a:bodyPr>
          <a:lstStyle/>
          <a:p>
            <a:pPr algn="ctr"/>
            <a:r>
              <a:rPr lang="pt-PT" sz="3600">
                <a:latin typeface="Georgia" pitchFamily="18" charset="0"/>
              </a:rPr>
              <a:t>Os Media informam, mostram e discutem tudo e todos, mas será que, mais importante que tudo, possibilitam e privilegiam o desenvolvimento de um sentido crítico em cada um de nós?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ítulo 1"/>
          <p:cNvSpPr>
            <a:spLocks noGrp="1"/>
          </p:cNvSpPr>
          <p:nvPr>
            <p:ph type="title"/>
          </p:nvPr>
        </p:nvSpPr>
        <p:spPr>
          <a:xfrm>
            <a:off x="5353050" y="571500"/>
            <a:ext cx="3790950" cy="877888"/>
          </a:xfrm>
        </p:spPr>
        <p:txBody>
          <a:bodyPr/>
          <a:lstStyle/>
          <a:p>
            <a:r>
              <a:rPr lang="pt-PT" sz="2800" smtClean="0"/>
              <a:t>Mass Media incluem:</a:t>
            </a:r>
          </a:p>
        </p:txBody>
      </p:sp>
      <p:sp>
        <p:nvSpPr>
          <p:cNvPr id="20482" name="Marcador de Posição do Texto 3"/>
          <p:cNvSpPr>
            <a:spLocks noGrp="1"/>
          </p:cNvSpPr>
          <p:nvPr>
            <p:ph type="body" idx="2"/>
          </p:nvPr>
        </p:nvSpPr>
        <p:spPr>
          <a:xfrm>
            <a:off x="5353050" y="2011363"/>
            <a:ext cx="3382963" cy="4616450"/>
          </a:xfrm>
          <a:ln>
            <a:solidFill>
              <a:srgbClr val="92D050"/>
            </a:solidFill>
          </a:ln>
        </p:spPr>
        <p:txBody>
          <a:bodyPr/>
          <a:lstStyle/>
          <a:p>
            <a:pPr marL="7938"/>
            <a:r>
              <a:rPr lang="pt-PT" sz="2400" smtClean="0"/>
              <a:t>Jornais</a:t>
            </a:r>
          </a:p>
          <a:p>
            <a:pPr marL="7938"/>
            <a:r>
              <a:rPr lang="pt-PT" sz="2400" smtClean="0"/>
              <a:t>Televisão</a:t>
            </a:r>
          </a:p>
          <a:p>
            <a:pPr marL="7938"/>
            <a:r>
              <a:rPr lang="pt-PT" sz="2400" smtClean="0"/>
              <a:t>Jogos de Computador</a:t>
            </a:r>
          </a:p>
          <a:p>
            <a:pPr marL="7938"/>
            <a:r>
              <a:rPr lang="pt-PT" sz="2400" smtClean="0"/>
              <a:t>Internet</a:t>
            </a:r>
          </a:p>
          <a:p>
            <a:pPr marL="7938"/>
            <a:r>
              <a:rPr lang="pt-PT" sz="2400" smtClean="0"/>
              <a:t>Revistas</a:t>
            </a:r>
          </a:p>
          <a:p>
            <a:pPr marL="7938"/>
            <a:r>
              <a:rPr lang="pt-PT" sz="2400" smtClean="0"/>
              <a:t>Rádio</a:t>
            </a:r>
          </a:p>
          <a:p>
            <a:pPr marL="7938"/>
            <a:r>
              <a:rPr lang="pt-PT" sz="2400" smtClean="0"/>
              <a:t>Publicidade</a:t>
            </a:r>
          </a:p>
          <a:p>
            <a:pPr marL="7938"/>
            <a:r>
              <a:rPr lang="pt-PT" sz="2400" smtClean="0"/>
              <a:t>CDs</a:t>
            </a:r>
          </a:p>
          <a:p>
            <a:pPr marL="7938"/>
            <a:r>
              <a:rPr lang="pt-PT" sz="2400" smtClean="0"/>
              <a:t>DVDs</a:t>
            </a:r>
          </a:p>
          <a:p>
            <a:pPr marL="7938"/>
            <a:r>
              <a:rPr lang="pt-PT" sz="2400" smtClean="0"/>
              <a:t>Telemóveis (3ªger.)</a:t>
            </a:r>
          </a:p>
          <a:p>
            <a:pPr marL="7938"/>
            <a:r>
              <a:rPr lang="pt-PT" sz="2400" smtClean="0"/>
              <a:t>Etc…</a:t>
            </a:r>
          </a:p>
          <a:p>
            <a:pPr marL="7938"/>
            <a:endParaRPr lang="pt-PT" sz="2400" smtClean="0"/>
          </a:p>
        </p:txBody>
      </p:sp>
      <p:pic>
        <p:nvPicPr>
          <p:cNvPr id="20483" name="Marcador de Posição de Conteúdo 4" descr="media.jpg"/>
          <p:cNvPicPr>
            <a:picLocks noGrp="1" noChangeAspect="1"/>
          </p:cNvPicPr>
          <p:nvPr>
            <p:ph sz="half" idx="1"/>
          </p:nvPr>
        </p:nvPicPr>
        <p:blipFill>
          <a:blip r:embed="rId3"/>
          <a:srcRect/>
          <a:stretch>
            <a:fillRect/>
          </a:stretch>
        </p:blipFill>
        <p:spPr>
          <a:xfrm>
            <a:off x="152400" y="642938"/>
            <a:ext cx="5102225" cy="5929312"/>
          </a:xfrm>
          <a:ln>
            <a:solidFill>
              <a:srgbClr val="92D050"/>
            </a:solidFill>
          </a:ln>
        </p:spPr>
      </p:pic>
      <p:sp>
        <p:nvSpPr>
          <p:cNvPr id="20484" name="Marcador de Posição do Número do Diapositivo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F1DD75AB-1D23-4DBD-BB4D-6078D75F228C}" type="slidenum">
              <a:rPr lang="pt-PT"/>
              <a:pPr fontAlgn="base">
                <a:spcBef>
                  <a:spcPct val="0"/>
                </a:spcBef>
                <a:spcAft>
                  <a:spcPct val="0"/>
                </a:spcAft>
              </a:pPr>
              <a:t>4</a:t>
            </a:fld>
            <a:endParaRPr lang="pt-PT"/>
          </a:p>
        </p:txBody>
      </p:sp>
      <p:sp>
        <p:nvSpPr>
          <p:cNvPr id="20485" name="Marcador de Posição do Rodapé 6"/>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ítulo 4"/>
          <p:cNvSpPr>
            <a:spLocks noGrp="1"/>
          </p:cNvSpPr>
          <p:nvPr>
            <p:ph type="title"/>
          </p:nvPr>
        </p:nvSpPr>
        <p:spPr>
          <a:xfrm>
            <a:off x="357188" y="428625"/>
            <a:ext cx="8229600" cy="1066800"/>
          </a:xfrm>
        </p:spPr>
        <p:txBody>
          <a:bodyPr/>
          <a:lstStyle/>
          <a:p>
            <a:r>
              <a:rPr lang="pt-PT" sz="2800" b="1" smtClean="0"/>
              <a:t>Mass Media </a:t>
            </a:r>
            <a:r>
              <a:rPr lang="pt-PT" sz="2400" smtClean="0"/>
              <a:t>– todas as formas de comunicação escritas e de transmissão de informação ao público</a:t>
            </a:r>
          </a:p>
        </p:txBody>
      </p:sp>
      <p:sp>
        <p:nvSpPr>
          <p:cNvPr id="22530" name="Marcador de Posição de Conteúdo 5"/>
          <p:cNvSpPr>
            <a:spLocks noGrp="1"/>
          </p:cNvSpPr>
          <p:nvPr>
            <p:ph idx="1"/>
          </p:nvPr>
        </p:nvSpPr>
        <p:spPr>
          <a:xfrm>
            <a:off x="428625" y="1571625"/>
            <a:ext cx="8472488" cy="4857750"/>
          </a:xfrm>
        </p:spPr>
        <p:txBody>
          <a:bodyPr/>
          <a:lstStyle/>
          <a:p>
            <a:r>
              <a:rPr lang="pt-PT" sz="1500" smtClean="0"/>
              <a:t>Os primeiros grandes avanços dos meios de comunicação aconteceu no século XX devido a grandes inovações tecnológicas.</a:t>
            </a:r>
          </a:p>
          <a:p>
            <a:pPr>
              <a:buFont typeface="Georgia" pitchFamily="18" charset="0"/>
              <a:buNone/>
            </a:pPr>
            <a:endParaRPr lang="pt-PT" sz="1500" smtClean="0"/>
          </a:p>
          <a:p>
            <a:r>
              <a:rPr lang="pt-PT" sz="1500" smtClean="0"/>
              <a:t>Houve três principais eventos em termos de transmissão de informação:</a:t>
            </a:r>
          </a:p>
          <a:p>
            <a:pPr>
              <a:buFont typeface="Georgia" pitchFamily="18" charset="0"/>
              <a:buNone/>
            </a:pPr>
            <a:endParaRPr lang="pt-PT" sz="1500" smtClean="0"/>
          </a:p>
          <a:p>
            <a:pPr lvl="1"/>
            <a:r>
              <a:rPr lang="pt-PT" sz="1500" smtClean="0"/>
              <a:t>Transmissão por cabo</a:t>
            </a:r>
          </a:p>
          <a:p>
            <a:pPr lvl="1"/>
            <a:r>
              <a:rPr lang="pt-PT" sz="1500" smtClean="0"/>
              <a:t>Transmissão por satélite</a:t>
            </a:r>
          </a:p>
          <a:p>
            <a:pPr lvl="1"/>
            <a:r>
              <a:rPr lang="pt-PT" sz="1500" smtClean="0"/>
              <a:t>Transmissão digital</a:t>
            </a:r>
          </a:p>
          <a:p>
            <a:pPr>
              <a:buFont typeface="Georgia" pitchFamily="18" charset="0"/>
              <a:buNone/>
            </a:pPr>
            <a:endParaRPr lang="pt-PT" sz="1500" smtClean="0"/>
          </a:p>
          <a:p>
            <a:r>
              <a:rPr lang="pt-PT" sz="1500" smtClean="0"/>
              <a:t>Estas tecnologias possibilitaram o surgimento de muitas mais cadeias televisivas, por exemplo.</a:t>
            </a:r>
          </a:p>
          <a:p>
            <a:pPr>
              <a:buFont typeface="Georgia" pitchFamily="18" charset="0"/>
              <a:buNone/>
            </a:pPr>
            <a:endParaRPr lang="pt-PT" sz="1500" smtClean="0"/>
          </a:p>
          <a:p>
            <a:r>
              <a:rPr lang="pt-PT" sz="1500" smtClean="0"/>
              <a:t>Por seu lado este aumento significou um aumento da concorrência em termos de marketing e publicidade o que faz baixar o nível do produto oferecido e por outro lado os custos elevados de produção permitem apenas a grandes companhias entrar no mercado.</a:t>
            </a:r>
          </a:p>
          <a:p>
            <a:endParaRPr lang="pt-PT" sz="1500" smtClean="0"/>
          </a:p>
          <a:p>
            <a:r>
              <a:rPr lang="pt-PT" sz="1500" smtClean="0"/>
              <a:t>Verifica-se, como consequência, não o crescimento de interesses minoritários mas sim o desenrolar de guerras de audiências. O aparecimento da TV digital será determinante neste cenário porque envolve o espectador de forma individual através da interactividade.</a:t>
            </a:r>
          </a:p>
        </p:txBody>
      </p:sp>
      <p:sp>
        <p:nvSpPr>
          <p:cNvPr id="22531" name="Marcador de Posição do Número do Diapositivo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CEA4B7F-DD52-40E6-BEEC-6FC61C3F9E3C}" type="slidenum">
              <a:rPr lang="pt-PT"/>
              <a:pPr fontAlgn="base">
                <a:spcBef>
                  <a:spcPct val="0"/>
                </a:spcBef>
                <a:spcAft>
                  <a:spcPct val="0"/>
                </a:spcAft>
              </a:pPr>
              <a:t>5</a:t>
            </a:fld>
            <a:endParaRPr lang="pt-PT"/>
          </a:p>
        </p:txBody>
      </p:sp>
      <p:sp>
        <p:nvSpPr>
          <p:cNvPr id="22532" name="Marcador de Posição do Rodapé 7"/>
          <p:cNvSpPr>
            <a:spLocks noGrp="1"/>
          </p:cNvSpPr>
          <p:nvPr>
            <p:ph type="ftr" sz="quarter" idx="11"/>
          </p:nvPr>
        </p:nvSpPr>
        <p:spPr bwMode="auto">
          <a:xfrm>
            <a:off x="5000625" y="0"/>
            <a:ext cx="2500313"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ítulo 1"/>
          <p:cNvSpPr>
            <a:spLocks noGrp="1"/>
          </p:cNvSpPr>
          <p:nvPr>
            <p:ph type="title"/>
          </p:nvPr>
        </p:nvSpPr>
        <p:spPr>
          <a:xfrm>
            <a:off x="0" y="428625"/>
            <a:ext cx="8329613" cy="1069975"/>
          </a:xfrm>
        </p:spPr>
        <p:txBody>
          <a:bodyPr/>
          <a:lstStyle/>
          <a:p>
            <a:pPr algn="ctr"/>
            <a:r>
              <a:rPr lang="pt-PT" sz="2800" b="1" smtClean="0"/>
              <a:t>Os Meios de Comunicação são multifacetados:</a:t>
            </a:r>
          </a:p>
        </p:txBody>
      </p:sp>
      <p:sp>
        <p:nvSpPr>
          <p:cNvPr id="24578" name="Marcador de Posição do Rodapé 3"/>
          <p:cNvSpPr>
            <a:spLocks noGrp="1"/>
          </p:cNvSpPr>
          <p:nvPr>
            <p:ph type="ftr" sz="quarter" idx="11"/>
          </p:nvPr>
        </p:nvSpPr>
        <p:spPr bwMode="auto">
          <a:xfrm>
            <a:off x="5357813" y="0"/>
            <a:ext cx="2528887"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24579"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3F8B8F8-E710-4538-B649-BE939ACC81C1}" type="slidenum">
              <a:rPr lang="pt-PT"/>
              <a:pPr fontAlgn="base">
                <a:spcBef>
                  <a:spcPct val="0"/>
                </a:spcBef>
                <a:spcAft>
                  <a:spcPct val="0"/>
                </a:spcAft>
              </a:pPr>
              <a:t>6</a:t>
            </a:fld>
            <a:endParaRPr lang="pt-PT"/>
          </a:p>
        </p:txBody>
      </p:sp>
      <p:sp>
        <p:nvSpPr>
          <p:cNvPr id="6" name="CaixaDeTexto 5"/>
          <p:cNvSpPr txBox="1"/>
          <p:nvPr/>
        </p:nvSpPr>
        <p:spPr>
          <a:xfrm>
            <a:off x="214313" y="4286250"/>
            <a:ext cx="2278062" cy="1938338"/>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Janela para </a:t>
            </a:r>
          </a:p>
          <a:p>
            <a:pPr algn="ctr" fontAlgn="auto">
              <a:spcBef>
                <a:spcPts val="0"/>
              </a:spcBef>
              <a:spcAft>
                <a:spcPts val="0"/>
              </a:spcAft>
              <a:defRPr/>
            </a:pPr>
            <a:r>
              <a:rPr lang="pt-PT" b="1" dirty="0">
                <a:latin typeface="+mn-lt"/>
              </a:rPr>
              <a:t>o</a:t>
            </a:r>
            <a:r>
              <a:rPr lang="pt-PT" b="1" dirty="0">
                <a:latin typeface="+mn-lt"/>
              </a:rPr>
              <a:t> Mundo</a:t>
            </a:r>
          </a:p>
          <a:p>
            <a:pPr algn="ctr" fontAlgn="auto">
              <a:spcBef>
                <a:spcPts val="0"/>
              </a:spcBef>
              <a:spcAft>
                <a:spcPts val="0"/>
              </a:spcAft>
              <a:defRPr/>
            </a:pPr>
            <a:r>
              <a:rPr lang="pt-PT" sz="1400" dirty="0">
                <a:latin typeface="+mn-lt"/>
              </a:rPr>
              <a:t>A  TV e a escrita </a:t>
            </a:r>
          </a:p>
          <a:p>
            <a:pPr algn="ctr" fontAlgn="auto">
              <a:spcBef>
                <a:spcPts val="0"/>
              </a:spcBef>
              <a:spcAft>
                <a:spcPts val="0"/>
              </a:spcAft>
              <a:defRPr/>
            </a:pPr>
            <a:r>
              <a:rPr lang="pt-PT" sz="1400" dirty="0">
                <a:latin typeface="+mn-lt"/>
              </a:rPr>
              <a:t>Possibilitaram</a:t>
            </a:r>
          </a:p>
          <a:p>
            <a:pPr algn="ctr" fontAlgn="auto">
              <a:spcBef>
                <a:spcPts val="0"/>
              </a:spcBef>
              <a:spcAft>
                <a:spcPts val="0"/>
              </a:spcAft>
              <a:defRPr/>
            </a:pPr>
            <a:r>
              <a:rPr lang="pt-PT" sz="1400" dirty="0">
                <a:latin typeface="+mn-lt"/>
              </a:rPr>
              <a:t>Uma perspectiva mais</a:t>
            </a:r>
          </a:p>
          <a:p>
            <a:pPr algn="ctr" fontAlgn="auto">
              <a:spcBef>
                <a:spcPts val="0"/>
              </a:spcBef>
              <a:spcAft>
                <a:spcPts val="0"/>
              </a:spcAft>
              <a:defRPr/>
            </a:pPr>
            <a:r>
              <a:rPr lang="pt-PT" sz="1400" dirty="0">
                <a:latin typeface="+mn-lt"/>
              </a:rPr>
              <a:t> ampla do Mundo</a:t>
            </a:r>
          </a:p>
          <a:p>
            <a:pPr algn="ctr" fontAlgn="auto">
              <a:spcBef>
                <a:spcPts val="0"/>
              </a:spcBef>
              <a:spcAft>
                <a:spcPts val="0"/>
              </a:spcAft>
              <a:defRPr/>
            </a:pPr>
            <a:r>
              <a:rPr lang="pt-PT" sz="1400" dirty="0">
                <a:latin typeface="+mn-lt"/>
              </a:rPr>
              <a:t>À qual gerações anteriores</a:t>
            </a:r>
          </a:p>
          <a:p>
            <a:pPr algn="ctr" fontAlgn="auto">
              <a:spcBef>
                <a:spcPts val="0"/>
              </a:spcBef>
              <a:spcAft>
                <a:spcPts val="0"/>
              </a:spcAft>
              <a:defRPr/>
            </a:pPr>
            <a:r>
              <a:rPr lang="pt-PT" sz="1400" dirty="0">
                <a:latin typeface="+mn-lt"/>
              </a:rPr>
              <a:t>Não tinham acesso</a:t>
            </a:r>
          </a:p>
        </p:txBody>
      </p:sp>
      <p:sp>
        <p:nvSpPr>
          <p:cNvPr id="7" name="CaixaDeTexto 6"/>
          <p:cNvSpPr txBox="1"/>
          <p:nvPr/>
        </p:nvSpPr>
        <p:spPr>
          <a:xfrm>
            <a:off x="2357438" y="1214438"/>
            <a:ext cx="2411412" cy="1508125"/>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Link </a:t>
            </a:r>
          </a:p>
          <a:p>
            <a:pPr algn="ctr" fontAlgn="auto">
              <a:spcBef>
                <a:spcPts val="0"/>
              </a:spcBef>
              <a:spcAft>
                <a:spcPts val="0"/>
              </a:spcAft>
              <a:defRPr/>
            </a:pPr>
            <a:r>
              <a:rPr lang="pt-PT" b="1" dirty="0">
                <a:latin typeface="+mn-lt"/>
              </a:rPr>
              <a:t>Interactivo</a:t>
            </a:r>
          </a:p>
          <a:p>
            <a:pPr algn="ctr" fontAlgn="auto">
              <a:spcBef>
                <a:spcPts val="0"/>
              </a:spcBef>
              <a:spcAft>
                <a:spcPts val="0"/>
              </a:spcAft>
              <a:defRPr/>
            </a:pPr>
            <a:r>
              <a:rPr lang="pt-PT" sz="1400" dirty="0">
                <a:latin typeface="+mn-lt"/>
              </a:rPr>
              <a:t>A internet e os telemóveis </a:t>
            </a:r>
          </a:p>
          <a:p>
            <a:pPr algn="ctr" fontAlgn="auto">
              <a:spcBef>
                <a:spcPts val="0"/>
              </a:spcBef>
              <a:spcAft>
                <a:spcPts val="0"/>
              </a:spcAft>
              <a:defRPr/>
            </a:pPr>
            <a:r>
              <a:rPr lang="pt-PT" sz="1400" dirty="0">
                <a:latin typeface="+mn-lt"/>
              </a:rPr>
              <a:t>permitem-nos comunicar</a:t>
            </a:r>
          </a:p>
          <a:p>
            <a:pPr algn="ctr" fontAlgn="auto">
              <a:spcBef>
                <a:spcPts val="0"/>
              </a:spcBef>
              <a:spcAft>
                <a:spcPts val="0"/>
              </a:spcAft>
              <a:defRPr/>
            </a:pPr>
            <a:r>
              <a:rPr lang="pt-PT" sz="1400" dirty="0">
                <a:latin typeface="+mn-lt"/>
              </a:rPr>
              <a:t>Mais depressa</a:t>
            </a:r>
          </a:p>
          <a:p>
            <a:pPr algn="ctr" fontAlgn="auto">
              <a:spcBef>
                <a:spcPts val="0"/>
              </a:spcBef>
              <a:spcAft>
                <a:spcPts val="0"/>
              </a:spcAft>
              <a:defRPr/>
            </a:pPr>
            <a:r>
              <a:rPr lang="pt-PT" sz="1400" dirty="0">
                <a:latin typeface="+mn-lt"/>
              </a:rPr>
              <a:t>E de forma mais abrangente</a:t>
            </a:r>
            <a:endParaRPr lang="pt-PT" sz="1400" dirty="0">
              <a:latin typeface="+mn-lt"/>
            </a:endParaRPr>
          </a:p>
        </p:txBody>
      </p:sp>
      <p:sp>
        <p:nvSpPr>
          <p:cNvPr id="8" name="CaixaDeTexto 7"/>
          <p:cNvSpPr txBox="1"/>
          <p:nvPr/>
        </p:nvSpPr>
        <p:spPr>
          <a:xfrm>
            <a:off x="6286500" y="4429125"/>
            <a:ext cx="2339975" cy="2216150"/>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Meio</a:t>
            </a:r>
          </a:p>
          <a:p>
            <a:pPr algn="ctr" fontAlgn="auto">
              <a:spcBef>
                <a:spcPts val="0"/>
              </a:spcBef>
              <a:spcAft>
                <a:spcPts val="0"/>
              </a:spcAft>
              <a:defRPr/>
            </a:pPr>
            <a:r>
              <a:rPr lang="pt-PT" b="1" dirty="0">
                <a:latin typeface="+mn-lt"/>
              </a:rPr>
              <a:t>De</a:t>
            </a:r>
          </a:p>
          <a:p>
            <a:pPr algn="ctr" fontAlgn="auto">
              <a:spcBef>
                <a:spcPts val="0"/>
              </a:spcBef>
              <a:spcAft>
                <a:spcPts val="0"/>
              </a:spcAft>
              <a:defRPr/>
            </a:pPr>
            <a:r>
              <a:rPr lang="pt-PT" b="1" dirty="0">
                <a:latin typeface="+mn-lt"/>
              </a:rPr>
              <a:t>Informação</a:t>
            </a:r>
          </a:p>
          <a:p>
            <a:pPr algn="ctr" fontAlgn="auto">
              <a:spcBef>
                <a:spcPts val="0"/>
              </a:spcBef>
              <a:spcAft>
                <a:spcPts val="0"/>
              </a:spcAft>
              <a:defRPr/>
            </a:pPr>
            <a:r>
              <a:rPr lang="pt-PT" sz="1400" dirty="0">
                <a:latin typeface="+mn-lt"/>
              </a:rPr>
              <a:t>Os media educam-nos</a:t>
            </a:r>
          </a:p>
          <a:p>
            <a:pPr algn="ctr" fontAlgn="auto">
              <a:spcBef>
                <a:spcPts val="0"/>
              </a:spcBef>
              <a:spcAft>
                <a:spcPts val="0"/>
              </a:spcAft>
              <a:defRPr/>
            </a:pPr>
            <a:r>
              <a:rPr lang="pt-PT" sz="1400" dirty="0">
                <a:latin typeface="+mn-lt"/>
              </a:rPr>
              <a:t>Acerca de uma</a:t>
            </a:r>
          </a:p>
          <a:p>
            <a:pPr algn="ctr" fontAlgn="auto">
              <a:spcBef>
                <a:spcPts val="0"/>
              </a:spcBef>
              <a:spcAft>
                <a:spcPts val="0"/>
              </a:spcAft>
              <a:defRPr/>
            </a:pPr>
            <a:r>
              <a:rPr lang="pt-PT" sz="1400" dirty="0">
                <a:latin typeface="+mn-lt"/>
              </a:rPr>
              <a:t>Grande variedade de temas</a:t>
            </a:r>
          </a:p>
          <a:p>
            <a:pPr algn="ctr" fontAlgn="auto">
              <a:spcBef>
                <a:spcPts val="0"/>
              </a:spcBef>
              <a:spcAft>
                <a:spcPts val="0"/>
              </a:spcAft>
              <a:defRPr/>
            </a:pPr>
            <a:r>
              <a:rPr lang="pt-PT" sz="1400" dirty="0">
                <a:latin typeface="+mn-lt"/>
              </a:rPr>
              <a:t>Nunca antes disponíveis </a:t>
            </a:r>
          </a:p>
          <a:p>
            <a:pPr algn="ctr" fontAlgn="auto">
              <a:spcBef>
                <a:spcPts val="0"/>
              </a:spcBef>
              <a:spcAft>
                <a:spcPts val="0"/>
              </a:spcAft>
              <a:defRPr/>
            </a:pPr>
            <a:r>
              <a:rPr lang="pt-PT" sz="1400" dirty="0">
                <a:latin typeface="+mn-lt"/>
              </a:rPr>
              <a:t>A todos de</a:t>
            </a:r>
          </a:p>
          <a:p>
            <a:pPr algn="ctr" fontAlgn="auto">
              <a:spcBef>
                <a:spcPts val="0"/>
              </a:spcBef>
              <a:spcAft>
                <a:spcPts val="0"/>
              </a:spcAft>
              <a:defRPr/>
            </a:pPr>
            <a:r>
              <a:rPr lang="pt-PT" sz="1400" dirty="0">
                <a:latin typeface="+mn-lt"/>
              </a:rPr>
              <a:t>Igual modo</a:t>
            </a:r>
            <a:endParaRPr lang="pt-PT" sz="1400" dirty="0">
              <a:latin typeface="+mn-lt"/>
            </a:endParaRPr>
          </a:p>
        </p:txBody>
      </p:sp>
      <p:sp>
        <p:nvSpPr>
          <p:cNvPr id="9" name="CaixaDeTexto 8"/>
          <p:cNvSpPr txBox="1"/>
          <p:nvPr/>
        </p:nvSpPr>
        <p:spPr>
          <a:xfrm>
            <a:off x="6715125" y="2571750"/>
            <a:ext cx="2198688" cy="1446213"/>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Filtro</a:t>
            </a:r>
          </a:p>
          <a:p>
            <a:pPr algn="ctr" fontAlgn="auto">
              <a:spcBef>
                <a:spcPts val="0"/>
              </a:spcBef>
              <a:spcAft>
                <a:spcPts val="0"/>
              </a:spcAft>
              <a:defRPr/>
            </a:pPr>
            <a:r>
              <a:rPr lang="pt-PT" sz="1400" dirty="0">
                <a:latin typeface="+mn-lt"/>
              </a:rPr>
              <a:t>No entanto</a:t>
            </a:r>
          </a:p>
          <a:p>
            <a:pPr algn="ctr" fontAlgn="auto">
              <a:spcBef>
                <a:spcPts val="0"/>
              </a:spcBef>
              <a:spcAft>
                <a:spcPts val="0"/>
              </a:spcAft>
              <a:defRPr/>
            </a:pPr>
            <a:r>
              <a:rPr lang="pt-PT" sz="1400" dirty="0">
                <a:latin typeface="+mn-lt"/>
              </a:rPr>
              <a:t>Os media só nos dizem</a:t>
            </a:r>
          </a:p>
          <a:p>
            <a:pPr algn="ctr" fontAlgn="auto">
              <a:spcBef>
                <a:spcPts val="0"/>
              </a:spcBef>
              <a:spcAft>
                <a:spcPts val="0"/>
              </a:spcAft>
              <a:defRPr/>
            </a:pPr>
            <a:r>
              <a:rPr lang="pt-PT" sz="1400" dirty="0">
                <a:latin typeface="+mn-lt"/>
              </a:rPr>
              <a:t>Aquilo que eles próprios </a:t>
            </a:r>
          </a:p>
          <a:p>
            <a:pPr algn="ctr" fontAlgn="auto">
              <a:spcBef>
                <a:spcPts val="0"/>
              </a:spcBef>
              <a:spcAft>
                <a:spcPts val="0"/>
              </a:spcAft>
              <a:defRPr/>
            </a:pPr>
            <a:r>
              <a:rPr lang="pt-PT" sz="1400" dirty="0">
                <a:latin typeface="+mn-lt"/>
              </a:rPr>
              <a:t>Determinam como</a:t>
            </a:r>
          </a:p>
          <a:p>
            <a:pPr algn="ctr" fontAlgn="auto">
              <a:spcBef>
                <a:spcPts val="0"/>
              </a:spcBef>
              <a:spcAft>
                <a:spcPts val="0"/>
              </a:spcAft>
              <a:defRPr/>
            </a:pPr>
            <a:r>
              <a:rPr lang="pt-PT" sz="1400" dirty="0">
                <a:latin typeface="+mn-lt"/>
              </a:rPr>
              <a:t>significativo</a:t>
            </a:r>
            <a:endParaRPr lang="pt-PT" sz="1400" dirty="0">
              <a:latin typeface="+mn-lt"/>
            </a:endParaRPr>
          </a:p>
        </p:txBody>
      </p:sp>
      <p:sp>
        <p:nvSpPr>
          <p:cNvPr id="10" name="CaixaDeTexto 9"/>
          <p:cNvSpPr txBox="1"/>
          <p:nvPr/>
        </p:nvSpPr>
        <p:spPr>
          <a:xfrm>
            <a:off x="5214938" y="1285875"/>
            <a:ext cx="2379662" cy="1016000"/>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Intérprete</a:t>
            </a:r>
          </a:p>
          <a:p>
            <a:pPr algn="ctr" fontAlgn="auto">
              <a:spcBef>
                <a:spcPts val="0"/>
              </a:spcBef>
              <a:spcAft>
                <a:spcPts val="0"/>
              </a:spcAft>
              <a:defRPr/>
            </a:pPr>
            <a:r>
              <a:rPr lang="pt-PT" sz="1400" dirty="0">
                <a:latin typeface="+mn-lt"/>
              </a:rPr>
              <a:t>Os media interpretam </a:t>
            </a:r>
          </a:p>
          <a:p>
            <a:pPr algn="ctr" fontAlgn="auto">
              <a:spcBef>
                <a:spcPts val="0"/>
              </a:spcBef>
              <a:spcAft>
                <a:spcPts val="0"/>
              </a:spcAft>
              <a:defRPr/>
            </a:pPr>
            <a:r>
              <a:rPr lang="pt-PT" sz="1400" dirty="0">
                <a:latin typeface="+mn-lt"/>
              </a:rPr>
              <a:t>O Mundo e organizam-no</a:t>
            </a:r>
          </a:p>
          <a:p>
            <a:pPr algn="ctr" fontAlgn="auto">
              <a:spcBef>
                <a:spcPts val="0"/>
              </a:spcBef>
              <a:spcAft>
                <a:spcPts val="0"/>
              </a:spcAft>
              <a:defRPr/>
            </a:pPr>
            <a:r>
              <a:rPr lang="pt-PT" sz="1400" dirty="0">
                <a:latin typeface="+mn-lt"/>
              </a:rPr>
              <a:t>Para que o compreendamos</a:t>
            </a:r>
          </a:p>
        </p:txBody>
      </p:sp>
      <p:sp>
        <p:nvSpPr>
          <p:cNvPr id="11" name="CaixaDeTexto 10"/>
          <p:cNvSpPr txBox="1"/>
          <p:nvPr/>
        </p:nvSpPr>
        <p:spPr>
          <a:xfrm>
            <a:off x="214313" y="2214563"/>
            <a:ext cx="1817687" cy="1446212"/>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Espelho</a:t>
            </a:r>
          </a:p>
          <a:p>
            <a:pPr algn="ctr" fontAlgn="auto">
              <a:spcBef>
                <a:spcPts val="0"/>
              </a:spcBef>
              <a:spcAft>
                <a:spcPts val="0"/>
              </a:spcAft>
              <a:defRPr/>
            </a:pPr>
            <a:r>
              <a:rPr lang="pt-PT" sz="1400" dirty="0">
                <a:latin typeface="+mn-lt"/>
              </a:rPr>
              <a:t>Podemos observar a </a:t>
            </a:r>
          </a:p>
          <a:p>
            <a:pPr algn="ctr" fontAlgn="auto">
              <a:spcBef>
                <a:spcPts val="0"/>
              </a:spcBef>
              <a:spcAft>
                <a:spcPts val="0"/>
              </a:spcAft>
              <a:defRPr/>
            </a:pPr>
            <a:r>
              <a:rPr lang="pt-PT" sz="1400" dirty="0">
                <a:latin typeface="+mn-lt"/>
              </a:rPr>
              <a:t>Sociedade em que</a:t>
            </a:r>
          </a:p>
          <a:p>
            <a:pPr algn="ctr" fontAlgn="auto">
              <a:spcBef>
                <a:spcPts val="0"/>
              </a:spcBef>
              <a:spcAft>
                <a:spcPts val="0"/>
              </a:spcAft>
              <a:defRPr/>
            </a:pPr>
            <a:r>
              <a:rPr lang="pt-PT" sz="1400" dirty="0">
                <a:latin typeface="+mn-lt"/>
              </a:rPr>
              <a:t>Vivemos através dos</a:t>
            </a:r>
          </a:p>
          <a:p>
            <a:pPr algn="ctr" fontAlgn="auto">
              <a:spcBef>
                <a:spcPts val="0"/>
              </a:spcBef>
              <a:spcAft>
                <a:spcPts val="0"/>
              </a:spcAft>
              <a:defRPr/>
            </a:pPr>
            <a:r>
              <a:rPr lang="pt-PT" sz="1400" dirty="0">
                <a:latin typeface="+mn-lt"/>
              </a:rPr>
              <a:t> media bem como </a:t>
            </a:r>
          </a:p>
          <a:p>
            <a:pPr algn="ctr" fontAlgn="auto">
              <a:spcBef>
                <a:spcPts val="0"/>
              </a:spcBef>
              <a:spcAft>
                <a:spcPts val="0"/>
              </a:spcAft>
              <a:defRPr/>
            </a:pPr>
            <a:r>
              <a:rPr lang="pt-PT" sz="1400" dirty="0">
                <a:latin typeface="+mn-lt"/>
              </a:rPr>
              <a:t>O nosso lugar nela</a:t>
            </a:r>
            <a:endParaRPr lang="pt-PT" sz="1400" dirty="0">
              <a:latin typeface="+mn-lt"/>
            </a:endParaRPr>
          </a:p>
        </p:txBody>
      </p:sp>
      <p:sp>
        <p:nvSpPr>
          <p:cNvPr id="12" name="CaixaDeTexto 11"/>
          <p:cNvSpPr txBox="1"/>
          <p:nvPr/>
        </p:nvSpPr>
        <p:spPr>
          <a:xfrm>
            <a:off x="2928938" y="5214938"/>
            <a:ext cx="2413000" cy="1446212"/>
          </a:xfrm>
          <a:prstGeom prst="rect">
            <a:avLst/>
          </a:prstGeom>
          <a:solidFill>
            <a:schemeClr val="accent2">
              <a:lumMod val="60000"/>
              <a:lumOff val="40000"/>
            </a:schemeClr>
          </a:solidFill>
          <a:ln>
            <a:solidFill>
              <a:srgbClr val="92D050"/>
            </a:solidFill>
          </a:ln>
        </p:spPr>
        <p:txBody>
          <a:bodyPr wrap="none">
            <a:spAutoFit/>
          </a:bodyPr>
          <a:lstStyle/>
          <a:p>
            <a:pPr algn="ctr" fontAlgn="auto">
              <a:spcBef>
                <a:spcPts val="0"/>
              </a:spcBef>
              <a:spcAft>
                <a:spcPts val="0"/>
              </a:spcAft>
              <a:defRPr/>
            </a:pPr>
            <a:r>
              <a:rPr lang="pt-PT" b="1" dirty="0">
                <a:latin typeface="+mn-lt"/>
              </a:rPr>
              <a:t>Controlador</a:t>
            </a:r>
          </a:p>
          <a:p>
            <a:pPr algn="ctr" fontAlgn="auto">
              <a:spcBef>
                <a:spcPts val="0"/>
              </a:spcBef>
              <a:spcAft>
                <a:spcPts val="0"/>
              </a:spcAft>
              <a:defRPr/>
            </a:pPr>
            <a:r>
              <a:rPr lang="pt-PT" sz="1400" dirty="0">
                <a:latin typeface="+mn-lt"/>
              </a:rPr>
              <a:t>Os media é que determinam</a:t>
            </a:r>
          </a:p>
          <a:p>
            <a:pPr algn="ctr" fontAlgn="auto">
              <a:spcBef>
                <a:spcPts val="0"/>
              </a:spcBef>
              <a:spcAft>
                <a:spcPts val="0"/>
              </a:spcAft>
              <a:defRPr/>
            </a:pPr>
            <a:r>
              <a:rPr lang="pt-PT" sz="1400" dirty="0">
                <a:latin typeface="+mn-lt"/>
              </a:rPr>
              <a:t>Os valores que são</a:t>
            </a:r>
          </a:p>
          <a:p>
            <a:pPr algn="ctr" fontAlgn="auto">
              <a:spcBef>
                <a:spcPts val="0"/>
              </a:spcBef>
              <a:spcAft>
                <a:spcPts val="0"/>
              </a:spcAft>
              <a:defRPr/>
            </a:pPr>
            <a:r>
              <a:rPr lang="pt-PT" sz="1400" dirty="0">
                <a:latin typeface="+mn-lt"/>
              </a:rPr>
              <a:t>Aceitáveis e </a:t>
            </a:r>
          </a:p>
          <a:p>
            <a:pPr algn="ctr" fontAlgn="auto">
              <a:spcBef>
                <a:spcPts val="0"/>
              </a:spcBef>
              <a:spcAft>
                <a:spcPts val="0"/>
              </a:spcAft>
              <a:defRPr/>
            </a:pPr>
            <a:r>
              <a:rPr lang="pt-PT" sz="1400" dirty="0">
                <a:latin typeface="+mn-lt"/>
              </a:rPr>
              <a:t>Aqueles que</a:t>
            </a:r>
          </a:p>
          <a:p>
            <a:pPr algn="ctr" fontAlgn="auto">
              <a:spcBef>
                <a:spcPts val="0"/>
              </a:spcBef>
              <a:spcAft>
                <a:spcPts val="0"/>
              </a:spcAft>
              <a:defRPr/>
            </a:pPr>
            <a:r>
              <a:rPr lang="pt-PT" sz="1400" dirty="0">
                <a:latin typeface="+mn-lt"/>
              </a:rPr>
              <a:t>São desviantes</a:t>
            </a:r>
            <a:endParaRPr lang="pt-PT" sz="1400" dirty="0">
              <a:latin typeface="+mn-lt"/>
            </a:endParaRPr>
          </a:p>
        </p:txBody>
      </p:sp>
      <p:sp>
        <p:nvSpPr>
          <p:cNvPr id="13" name="Oval 12"/>
          <p:cNvSpPr/>
          <p:nvPr/>
        </p:nvSpPr>
        <p:spPr>
          <a:xfrm>
            <a:off x="3286125" y="3357563"/>
            <a:ext cx="2286000" cy="1271587"/>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b="1" i="1" dirty="0">
                <a:solidFill>
                  <a:schemeClr val="tx1"/>
                </a:solidFill>
              </a:rPr>
              <a:t>Mass Media</a:t>
            </a:r>
            <a:endParaRPr lang="pt-PT" b="1" i="1" dirty="0">
              <a:solidFill>
                <a:schemeClr val="tx1"/>
              </a:solidFill>
            </a:endParaRPr>
          </a:p>
        </p:txBody>
      </p:sp>
      <p:cxnSp>
        <p:nvCxnSpPr>
          <p:cNvPr id="24" name="Conexão recta unidireccional 23"/>
          <p:cNvCxnSpPr>
            <a:stCxn id="13" idx="7"/>
          </p:cNvCxnSpPr>
          <p:nvPr/>
        </p:nvCxnSpPr>
        <p:spPr>
          <a:xfrm rot="5400000" flipH="1" flipV="1">
            <a:off x="4847432" y="2747169"/>
            <a:ext cx="1185862" cy="406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exão recta unidireccional 25"/>
          <p:cNvCxnSpPr>
            <a:stCxn id="13" idx="6"/>
          </p:cNvCxnSpPr>
          <p:nvPr/>
        </p:nvCxnSpPr>
        <p:spPr>
          <a:xfrm flipV="1">
            <a:off x="5572125" y="3786188"/>
            <a:ext cx="1071563" cy="2079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exão recta unidireccional 27"/>
          <p:cNvCxnSpPr>
            <a:stCxn id="13" idx="5"/>
          </p:cNvCxnSpPr>
          <p:nvPr/>
        </p:nvCxnSpPr>
        <p:spPr>
          <a:xfrm rot="16200000" flipH="1">
            <a:off x="5197475" y="4483101"/>
            <a:ext cx="1057275" cy="977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exão recta unidireccional 29"/>
          <p:cNvCxnSpPr>
            <a:stCxn id="13" idx="4"/>
          </p:cNvCxnSpPr>
          <p:nvPr/>
        </p:nvCxnSpPr>
        <p:spPr>
          <a:xfrm rot="5400000">
            <a:off x="4171157" y="4887119"/>
            <a:ext cx="51435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exão recta unidireccional 31"/>
          <p:cNvCxnSpPr>
            <a:stCxn id="13" idx="3"/>
          </p:cNvCxnSpPr>
          <p:nvPr/>
        </p:nvCxnSpPr>
        <p:spPr>
          <a:xfrm rot="5400000">
            <a:off x="2746375" y="4268788"/>
            <a:ext cx="700087" cy="10493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exão recta unidireccional 33"/>
          <p:cNvCxnSpPr>
            <a:stCxn id="13" idx="2"/>
          </p:cNvCxnSpPr>
          <p:nvPr/>
        </p:nvCxnSpPr>
        <p:spPr>
          <a:xfrm rot="10800000">
            <a:off x="2143125" y="3143250"/>
            <a:ext cx="1143000" cy="8509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Conexão recta unidireccional 41"/>
          <p:cNvCxnSpPr/>
          <p:nvPr/>
        </p:nvCxnSpPr>
        <p:spPr>
          <a:xfrm rot="16200000" flipV="1">
            <a:off x="3393282" y="2893219"/>
            <a:ext cx="642937" cy="428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0125" y="714375"/>
            <a:ext cx="6829425" cy="85248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fontAlgn="auto">
              <a:spcAft>
                <a:spcPts val="0"/>
              </a:spcAft>
              <a:defRPr/>
            </a:pPr>
            <a:r>
              <a:rPr lang="pt-PT" dirty="0" smtClean="0"/>
              <a:t>Os Media e Controlo Social</a:t>
            </a:r>
            <a:endParaRPr lang="pt-PT" dirty="0"/>
          </a:p>
        </p:txBody>
      </p:sp>
      <p:sp>
        <p:nvSpPr>
          <p:cNvPr id="26626" name="Marcador de Posição de Conteúdo 2"/>
          <p:cNvSpPr>
            <a:spLocks noGrp="1"/>
          </p:cNvSpPr>
          <p:nvPr>
            <p:ph idx="1"/>
          </p:nvPr>
        </p:nvSpPr>
        <p:spPr>
          <a:xfrm>
            <a:off x="457200" y="2000250"/>
            <a:ext cx="8229600" cy="4573588"/>
          </a:xfrm>
        </p:spPr>
        <p:txBody>
          <a:bodyPr/>
          <a:lstStyle/>
          <a:p>
            <a:r>
              <a:rPr lang="pt-PT" sz="1500" smtClean="0"/>
              <a:t>Todas as sociedades precisam de ordem e de previsibilidade  para tal é necessária que persuadir os indivíduos a agirem de forma socialmente aceitável e punir aqueles que se recusam a fazê-lo. Este processo é </a:t>
            </a:r>
            <a:r>
              <a:rPr lang="pt-PT" sz="1500" b="1" smtClean="0"/>
              <a:t>controlo social</a:t>
            </a:r>
            <a:r>
              <a:rPr lang="pt-PT" sz="1500" smtClean="0"/>
              <a:t>.</a:t>
            </a:r>
          </a:p>
          <a:p>
            <a:endParaRPr lang="pt-PT" sz="1500" smtClean="0"/>
          </a:p>
          <a:p>
            <a:r>
              <a:rPr lang="pt-PT" sz="1500" smtClean="0"/>
              <a:t>Os media nem sempre agem como promotores sociais, também têm um papel crítico quanto às tendências actuais e emergentes da sociedade.</a:t>
            </a:r>
          </a:p>
          <a:p>
            <a:endParaRPr lang="pt-PT" sz="1500" smtClean="0"/>
          </a:p>
          <a:p>
            <a:r>
              <a:rPr lang="pt-PT" sz="1500" smtClean="0"/>
              <a:t>Os jornais e revistas podem promover valores inovativos e alternativos assim como podem ser tradicionalistas e conservadores.</a:t>
            </a:r>
          </a:p>
          <a:p>
            <a:endParaRPr lang="pt-PT" sz="1500" smtClean="0"/>
          </a:p>
          <a:p>
            <a:r>
              <a:rPr lang="pt-PT" sz="1500" smtClean="0"/>
              <a:t>É a variedade, bem como o alcance, das revistas, jornais e programas televisivos que nos permitem ter uma indicação clara das balizas do comportamento aceitável.</a:t>
            </a:r>
          </a:p>
          <a:p>
            <a:endParaRPr lang="pt-PT" sz="1500" smtClean="0"/>
          </a:p>
          <a:p>
            <a:r>
              <a:rPr lang="pt-PT" sz="1500" smtClean="0"/>
              <a:t>De igual modo, os media fornecem pistas acerca das mudanças de valores na sociedade. Para isso basta observar numa tabacaria que tipos de revistas estão mais disponíveis e em maior variedade e que diferenças se poderão notar na diversidade mas também na sua exposição (mais central ou mais resguardada) em relação há alguns anos atrás.</a:t>
            </a:r>
          </a:p>
        </p:txBody>
      </p:sp>
      <p:sp>
        <p:nvSpPr>
          <p:cNvPr id="26627" name="Marcador de Posição do Rodapé 3"/>
          <p:cNvSpPr>
            <a:spLocks noGrp="1"/>
          </p:cNvSpPr>
          <p:nvPr>
            <p:ph type="ftr" sz="quarter" idx="11"/>
          </p:nvPr>
        </p:nvSpPr>
        <p:spPr bwMode="auto">
          <a:xfrm>
            <a:off x="5643563" y="0"/>
            <a:ext cx="2000250"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26628"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3C6B8FD-2D41-43D0-A02F-60515F2CF5C0}" type="slidenum">
              <a:rPr lang="pt-PT"/>
              <a:pPr fontAlgn="base">
                <a:spcBef>
                  <a:spcPct val="0"/>
                </a:spcBef>
                <a:spcAft>
                  <a:spcPct val="0"/>
                </a:spcAft>
              </a:pPr>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Marcador de Posição do Rodapé 3"/>
          <p:cNvSpPr>
            <a:spLocks noGrp="1"/>
          </p:cNvSpPr>
          <p:nvPr>
            <p:ph type="ftr" sz="quarter" idx="11"/>
          </p:nvPr>
        </p:nvSpPr>
        <p:spPr bwMode="auto">
          <a:xfrm>
            <a:off x="5572125" y="0"/>
            <a:ext cx="1325563" cy="457200"/>
          </a:xfrm>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28674" name="Marcador de Posição do Número do Diapositivo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23864D0-5A95-4E65-8B09-A464D9A33401}" type="slidenum">
              <a:rPr lang="pt-PT"/>
              <a:pPr fontAlgn="base">
                <a:spcBef>
                  <a:spcPct val="0"/>
                </a:spcBef>
                <a:spcAft>
                  <a:spcPct val="0"/>
                </a:spcAft>
              </a:pPr>
              <a:t>8</a:t>
            </a:fld>
            <a:endParaRPr lang="pt-PT"/>
          </a:p>
        </p:txBody>
      </p:sp>
      <p:sp>
        <p:nvSpPr>
          <p:cNvPr id="6" name="Título 1"/>
          <p:cNvSpPr>
            <a:spLocks noGrp="1"/>
          </p:cNvSpPr>
          <p:nvPr>
            <p:ph type="title" idx="4294967295"/>
          </p:nvPr>
        </p:nvSpPr>
        <p:spPr>
          <a:xfrm>
            <a:off x="642938" y="642938"/>
            <a:ext cx="8229600" cy="638175"/>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fontAlgn="auto">
              <a:spcAft>
                <a:spcPts val="0"/>
              </a:spcAft>
              <a:defRPr/>
            </a:pPr>
            <a:r>
              <a:rPr lang="pt-PT" dirty="0" smtClean="0"/>
              <a:t>Os Media e o Controlo Social</a:t>
            </a:r>
            <a:endParaRPr lang="pt-PT" dirty="0"/>
          </a:p>
        </p:txBody>
      </p:sp>
      <p:sp>
        <p:nvSpPr>
          <p:cNvPr id="7" name="Oval 6"/>
          <p:cNvSpPr/>
          <p:nvPr/>
        </p:nvSpPr>
        <p:spPr>
          <a:xfrm>
            <a:off x="3000375" y="3643313"/>
            <a:ext cx="2928938" cy="10572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b="1" dirty="0">
                <a:solidFill>
                  <a:schemeClr val="tx1"/>
                </a:solidFill>
              </a:rPr>
              <a:t>Mecanismos de controlo social dos Media</a:t>
            </a:r>
            <a:endParaRPr lang="pt-PT" b="1" dirty="0">
              <a:solidFill>
                <a:schemeClr val="tx1"/>
              </a:solidFill>
            </a:endParaRPr>
          </a:p>
        </p:txBody>
      </p:sp>
      <p:sp>
        <p:nvSpPr>
          <p:cNvPr id="14" name="Rectângulo 13"/>
          <p:cNvSpPr/>
          <p:nvPr/>
        </p:nvSpPr>
        <p:spPr>
          <a:xfrm>
            <a:off x="3429000" y="1500188"/>
            <a:ext cx="2500313" cy="1128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Os valores sociais são muitas  vezes o pano de fundo dos relatos da informação  </a:t>
            </a:r>
            <a:endParaRPr lang="pt-PT" dirty="0">
              <a:solidFill>
                <a:schemeClr val="tx1"/>
              </a:solidFill>
            </a:endParaRPr>
          </a:p>
        </p:txBody>
      </p:sp>
      <p:sp>
        <p:nvSpPr>
          <p:cNvPr id="15" name="Rectângulo 14"/>
          <p:cNvSpPr/>
          <p:nvPr/>
        </p:nvSpPr>
        <p:spPr>
          <a:xfrm>
            <a:off x="6357938" y="2071688"/>
            <a:ext cx="2628900" cy="20716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Relatos sensacionalizam de forma humilhante aqueles que desviam da norma quer sexualmente quer financeiramente</a:t>
            </a:r>
            <a:endParaRPr lang="pt-PT" dirty="0">
              <a:solidFill>
                <a:schemeClr val="tx1"/>
              </a:solidFill>
            </a:endParaRPr>
          </a:p>
        </p:txBody>
      </p:sp>
      <p:sp>
        <p:nvSpPr>
          <p:cNvPr id="16" name="Rectângulo 15"/>
          <p:cNvSpPr/>
          <p:nvPr/>
        </p:nvSpPr>
        <p:spPr>
          <a:xfrm>
            <a:off x="5000625" y="5643563"/>
            <a:ext cx="3000375" cy="10001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Nos filmes e na TV geralmente o ‘bom da fita’ é vitorioso e recompensado</a:t>
            </a:r>
            <a:endParaRPr lang="pt-PT" dirty="0">
              <a:solidFill>
                <a:schemeClr val="tx1"/>
              </a:solidFill>
            </a:endParaRPr>
          </a:p>
        </p:txBody>
      </p:sp>
      <p:sp>
        <p:nvSpPr>
          <p:cNvPr id="17" name="Rectângulo 16"/>
          <p:cNvSpPr/>
          <p:nvPr/>
        </p:nvSpPr>
        <p:spPr>
          <a:xfrm>
            <a:off x="357188" y="5429250"/>
            <a:ext cx="3057525" cy="11287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Indivíduos desviantes são retratados como sendo maus/perigosos e diferentes das pessoas normais</a:t>
            </a:r>
            <a:endParaRPr lang="pt-PT" dirty="0">
              <a:solidFill>
                <a:schemeClr val="tx1"/>
              </a:solidFill>
            </a:endParaRPr>
          </a:p>
        </p:txBody>
      </p:sp>
      <p:sp>
        <p:nvSpPr>
          <p:cNvPr id="18" name="Rectângulo 17"/>
          <p:cNvSpPr/>
          <p:nvPr/>
        </p:nvSpPr>
        <p:spPr>
          <a:xfrm>
            <a:off x="214313" y="1857375"/>
            <a:ext cx="2714625" cy="1857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dirty="0">
                <a:solidFill>
                  <a:schemeClr val="tx1"/>
                </a:solidFill>
              </a:rPr>
              <a:t>Enfatização do crime, escândalos sexuais e desastres naturais ou causados pelo Homem, transmitem a ideia de um mundo perigoso</a:t>
            </a:r>
            <a:endParaRPr lang="pt-PT" dirty="0"/>
          </a:p>
        </p:txBody>
      </p:sp>
      <p:cxnSp>
        <p:nvCxnSpPr>
          <p:cNvPr id="22" name="Conexão recta 21"/>
          <p:cNvCxnSpPr>
            <a:stCxn id="7" idx="0"/>
          </p:cNvCxnSpPr>
          <p:nvPr/>
        </p:nvCxnSpPr>
        <p:spPr>
          <a:xfrm rot="5400000" flipH="1" flipV="1">
            <a:off x="3982244" y="3124994"/>
            <a:ext cx="1000125" cy="36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exão recta 23"/>
          <p:cNvCxnSpPr>
            <a:stCxn id="7" idx="1"/>
          </p:cNvCxnSpPr>
          <p:nvPr/>
        </p:nvCxnSpPr>
        <p:spPr>
          <a:xfrm rot="16200000" flipV="1">
            <a:off x="2815431" y="3185320"/>
            <a:ext cx="727075" cy="5000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exão recta 25"/>
          <p:cNvCxnSpPr>
            <a:stCxn id="7" idx="7"/>
            <a:endCxn id="15" idx="1"/>
          </p:cNvCxnSpPr>
          <p:nvPr/>
        </p:nvCxnSpPr>
        <p:spPr>
          <a:xfrm rot="5400000" flipH="1" flipV="1">
            <a:off x="5583238" y="3024188"/>
            <a:ext cx="692150" cy="857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xão recta 27"/>
          <p:cNvCxnSpPr>
            <a:stCxn id="7" idx="5"/>
          </p:cNvCxnSpPr>
          <p:nvPr/>
        </p:nvCxnSpPr>
        <p:spPr>
          <a:xfrm rot="16200000" flipH="1">
            <a:off x="5165726" y="4879975"/>
            <a:ext cx="1098550" cy="4286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xão recta 29"/>
          <p:cNvCxnSpPr>
            <a:stCxn id="7" idx="3"/>
          </p:cNvCxnSpPr>
          <p:nvPr/>
        </p:nvCxnSpPr>
        <p:spPr>
          <a:xfrm rot="5400000">
            <a:off x="2558256" y="4558507"/>
            <a:ext cx="884237" cy="857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3"/>
          <p:cNvSpPr>
            <a:spLocks noGrp="1"/>
          </p:cNvSpPr>
          <p:nvPr>
            <p:ph type="title"/>
          </p:nvPr>
        </p:nvSpPr>
        <p:spPr>
          <a:xfrm>
            <a:off x="-1428750" y="285750"/>
            <a:ext cx="8229600" cy="1069975"/>
          </a:xfrm>
        </p:spPr>
        <p:txBody>
          <a:bodyPr/>
          <a:lstStyle/>
          <a:p>
            <a:pPr algn="ctr"/>
            <a:r>
              <a:rPr lang="pt-PT" smtClean="0"/>
              <a:t>Importância dos Media</a:t>
            </a:r>
          </a:p>
        </p:txBody>
      </p:sp>
      <p:sp>
        <p:nvSpPr>
          <p:cNvPr id="30722" name="Marcador de Posição do Rodapé 1"/>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r>
              <a:rPr lang="pt-PT"/>
              <a:t>Tânia Konvalina-Simas      ISMAI 2008/2009</a:t>
            </a:r>
          </a:p>
        </p:txBody>
      </p:sp>
      <p:sp>
        <p:nvSpPr>
          <p:cNvPr id="30723" name="Marcador de Posição do Número do Diapositivo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B904E48-415F-459C-B5F8-53B464FE6827}" type="slidenum">
              <a:rPr lang="pt-PT"/>
              <a:pPr fontAlgn="base">
                <a:spcBef>
                  <a:spcPct val="0"/>
                </a:spcBef>
                <a:spcAft>
                  <a:spcPct val="0"/>
                </a:spcAft>
              </a:pPr>
              <a:t>9</a:t>
            </a:fld>
            <a:endParaRPr lang="pt-PT"/>
          </a:p>
        </p:txBody>
      </p:sp>
      <p:sp>
        <p:nvSpPr>
          <p:cNvPr id="5" name="Oval 4"/>
          <p:cNvSpPr/>
          <p:nvPr/>
        </p:nvSpPr>
        <p:spPr>
          <a:xfrm>
            <a:off x="3071813" y="3071813"/>
            <a:ext cx="2500312" cy="914400"/>
          </a:xfrm>
          <a:prstGeom prst="ellipse">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b="1" dirty="0">
                <a:solidFill>
                  <a:schemeClr val="tx1"/>
                </a:solidFill>
              </a:rPr>
              <a:t>Importância dos Media</a:t>
            </a:r>
            <a:endParaRPr lang="pt-PT" b="1" dirty="0"/>
          </a:p>
        </p:txBody>
      </p:sp>
      <p:sp>
        <p:nvSpPr>
          <p:cNvPr id="6" name="Oval 5"/>
          <p:cNvSpPr/>
          <p:nvPr/>
        </p:nvSpPr>
        <p:spPr>
          <a:xfrm>
            <a:off x="1857375" y="1285875"/>
            <a:ext cx="1771650" cy="1071563"/>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400" dirty="0">
                <a:solidFill>
                  <a:schemeClr val="tx1"/>
                </a:solidFill>
              </a:rPr>
              <a:t>Gera necessidades através da publicidade</a:t>
            </a:r>
            <a:endParaRPr lang="pt-PT" sz="1400" dirty="0">
              <a:solidFill>
                <a:schemeClr val="tx1"/>
              </a:solidFill>
            </a:endParaRPr>
          </a:p>
        </p:txBody>
      </p:sp>
      <p:sp>
        <p:nvSpPr>
          <p:cNvPr id="7" name="Oval 6"/>
          <p:cNvSpPr/>
          <p:nvPr/>
        </p:nvSpPr>
        <p:spPr>
          <a:xfrm>
            <a:off x="4643438" y="1285875"/>
            <a:ext cx="1571625" cy="914400"/>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Actividade de Lazer</a:t>
            </a:r>
            <a:endParaRPr lang="pt-PT" sz="1200" dirty="0">
              <a:solidFill>
                <a:schemeClr val="tx1"/>
              </a:solidFill>
            </a:endParaRPr>
          </a:p>
        </p:txBody>
      </p:sp>
      <p:sp>
        <p:nvSpPr>
          <p:cNvPr id="8" name="Oval 7"/>
          <p:cNvSpPr/>
          <p:nvPr/>
        </p:nvSpPr>
        <p:spPr>
          <a:xfrm>
            <a:off x="6858000" y="2214563"/>
            <a:ext cx="2057400" cy="914400"/>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Permite e facilita a comunicação entre pessoas</a:t>
            </a:r>
            <a:endParaRPr lang="pt-PT" sz="1200" dirty="0">
              <a:solidFill>
                <a:schemeClr val="tx1"/>
              </a:solidFill>
            </a:endParaRPr>
          </a:p>
        </p:txBody>
      </p:sp>
      <p:sp>
        <p:nvSpPr>
          <p:cNvPr id="9" name="Oval 8"/>
          <p:cNvSpPr/>
          <p:nvPr/>
        </p:nvSpPr>
        <p:spPr>
          <a:xfrm>
            <a:off x="7000875" y="4143375"/>
            <a:ext cx="1857375" cy="914400"/>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Influência o Comportamento</a:t>
            </a:r>
            <a:endParaRPr lang="pt-PT" sz="1200" dirty="0">
              <a:solidFill>
                <a:schemeClr val="tx1"/>
              </a:solidFill>
            </a:endParaRPr>
          </a:p>
        </p:txBody>
      </p:sp>
      <p:sp>
        <p:nvSpPr>
          <p:cNvPr id="10" name="Oval 9"/>
          <p:cNvSpPr/>
          <p:nvPr/>
        </p:nvSpPr>
        <p:spPr>
          <a:xfrm>
            <a:off x="5500688" y="5572125"/>
            <a:ext cx="1985962" cy="985838"/>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Educa as pessoas  disponibilizando uma visão do Mundo</a:t>
            </a:r>
            <a:endParaRPr lang="pt-PT" sz="1200" dirty="0">
              <a:solidFill>
                <a:schemeClr val="tx1"/>
              </a:solidFill>
            </a:endParaRPr>
          </a:p>
        </p:txBody>
      </p:sp>
      <p:sp>
        <p:nvSpPr>
          <p:cNvPr id="11" name="Oval 10"/>
          <p:cNvSpPr/>
          <p:nvPr/>
        </p:nvSpPr>
        <p:spPr>
          <a:xfrm>
            <a:off x="1928813" y="5643563"/>
            <a:ext cx="2428875" cy="985837"/>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Facilita  o debate de plataformas políticas diversas promovendo a democracia</a:t>
            </a:r>
            <a:endParaRPr lang="pt-PT" sz="1200" dirty="0">
              <a:solidFill>
                <a:schemeClr val="tx1"/>
              </a:solidFill>
            </a:endParaRPr>
          </a:p>
        </p:txBody>
      </p:sp>
      <p:sp>
        <p:nvSpPr>
          <p:cNvPr id="12" name="Oval 11"/>
          <p:cNvSpPr/>
          <p:nvPr/>
        </p:nvSpPr>
        <p:spPr>
          <a:xfrm>
            <a:off x="357188" y="4357688"/>
            <a:ext cx="1485900" cy="914400"/>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Promove emprego e lucro</a:t>
            </a:r>
            <a:endParaRPr lang="pt-PT" sz="1200" dirty="0">
              <a:solidFill>
                <a:schemeClr val="tx1"/>
              </a:solidFill>
            </a:endParaRPr>
          </a:p>
        </p:txBody>
      </p:sp>
      <p:sp>
        <p:nvSpPr>
          <p:cNvPr id="13" name="Oval 12"/>
          <p:cNvSpPr/>
          <p:nvPr/>
        </p:nvSpPr>
        <p:spPr>
          <a:xfrm>
            <a:off x="500063" y="2643188"/>
            <a:ext cx="1285875" cy="914400"/>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pt-PT" sz="1200" dirty="0">
                <a:solidFill>
                  <a:schemeClr val="tx1"/>
                </a:solidFill>
              </a:rPr>
              <a:t>Transmite valores</a:t>
            </a:r>
            <a:endParaRPr lang="pt-PT" sz="1200" dirty="0">
              <a:solidFill>
                <a:schemeClr val="tx1"/>
              </a:solidFill>
            </a:endParaRPr>
          </a:p>
        </p:txBody>
      </p:sp>
      <p:sp>
        <p:nvSpPr>
          <p:cNvPr id="15" name="Seta para baixo 14"/>
          <p:cNvSpPr/>
          <p:nvPr/>
        </p:nvSpPr>
        <p:spPr>
          <a:xfrm rot="11923320">
            <a:off x="4699000" y="2219325"/>
            <a:ext cx="312738" cy="72707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16" name="Seta para baixo 15"/>
          <p:cNvSpPr/>
          <p:nvPr/>
        </p:nvSpPr>
        <p:spPr>
          <a:xfrm rot="14644856">
            <a:off x="5993607" y="2348706"/>
            <a:ext cx="317500" cy="1296987"/>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17" name="Seta para baixo 16"/>
          <p:cNvSpPr/>
          <p:nvPr/>
        </p:nvSpPr>
        <p:spPr>
          <a:xfrm rot="19431226">
            <a:off x="5275263" y="3957638"/>
            <a:ext cx="296862" cy="175577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19" name="Seta para baixo 18"/>
          <p:cNvSpPr/>
          <p:nvPr/>
        </p:nvSpPr>
        <p:spPr>
          <a:xfrm rot="3995596">
            <a:off x="2359819" y="3382169"/>
            <a:ext cx="225425" cy="1443037"/>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20" name="Seta para baixo 19"/>
          <p:cNvSpPr/>
          <p:nvPr/>
        </p:nvSpPr>
        <p:spPr>
          <a:xfrm rot="6063531">
            <a:off x="2245519" y="2796382"/>
            <a:ext cx="295275" cy="979487"/>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21" name="Seta para baixo 20"/>
          <p:cNvSpPr/>
          <p:nvPr/>
        </p:nvSpPr>
        <p:spPr>
          <a:xfrm rot="8971582">
            <a:off x="3263900" y="2308225"/>
            <a:ext cx="306388" cy="798513"/>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22" name="Seta para baixo 21"/>
          <p:cNvSpPr/>
          <p:nvPr/>
        </p:nvSpPr>
        <p:spPr>
          <a:xfrm rot="17643080">
            <a:off x="6115051" y="3422650"/>
            <a:ext cx="296862" cy="1538287"/>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
        <p:nvSpPr>
          <p:cNvPr id="23" name="Seta para baixo 22"/>
          <p:cNvSpPr/>
          <p:nvPr/>
        </p:nvSpPr>
        <p:spPr>
          <a:xfrm rot="1114230">
            <a:off x="3495675" y="4019550"/>
            <a:ext cx="309563" cy="151447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2063</TotalTime>
  <Words>3107</Words>
  <Application>Microsoft Office PowerPoint</Application>
  <PresentationFormat>Apresentação no Ecrã (4:3)</PresentationFormat>
  <Paragraphs>363</Paragraphs>
  <Slides>33</Slides>
  <Notes>33</Notes>
  <HiddenSlides>0</HiddenSlides>
  <MMClips>0</MMClips>
  <ScaleCrop>false</ScaleCrop>
  <HeadingPairs>
    <vt:vector size="6" baseType="variant">
      <vt:variant>
        <vt:lpstr>Tipos de letra usados</vt:lpstr>
      </vt:variant>
      <vt:variant>
        <vt:i4>5</vt:i4>
      </vt:variant>
      <vt:variant>
        <vt:lpstr>Modelo de apresentação</vt:lpstr>
      </vt:variant>
      <vt:variant>
        <vt:i4>4</vt:i4>
      </vt:variant>
      <vt:variant>
        <vt:lpstr>Títulos dos diapositivos</vt:lpstr>
      </vt:variant>
      <vt:variant>
        <vt:i4>33</vt:i4>
      </vt:variant>
    </vt:vector>
  </HeadingPairs>
  <TitlesOfParts>
    <vt:vector size="42" baseType="lpstr">
      <vt:lpstr>Georgia</vt:lpstr>
      <vt:lpstr>Arial</vt:lpstr>
      <vt:lpstr>Trebuchet MS</vt:lpstr>
      <vt:lpstr>Wingdings 2</vt:lpstr>
      <vt:lpstr>Calibri</vt:lpstr>
      <vt:lpstr>Urbano</vt:lpstr>
      <vt:lpstr>Urbano</vt:lpstr>
      <vt:lpstr>Urbano</vt:lpstr>
      <vt:lpstr>Urbano</vt:lpstr>
      <vt:lpstr>4. Meios de Comunicação de Massa e Cultura Popular</vt:lpstr>
      <vt:lpstr>«O meio é a mensagem» Marshall McLuhan</vt:lpstr>
      <vt:lpstr>4.1. Conceitos Elementares</vt:lpstr>
      <vt:lpstr>Mass Media incluem:</vt:lpstr>
      <vt:lpstr>Mass Media – todas as formas de comunicação escritas e de transmissão de informação ao público</vt:lpstr>
      <vt:lpstr>Os Meios de Comunicação são multifacetados:</vt:lpstr>
      <vt:lpstr>Os Media e Controlo Social</vt:lpstr>
      <vt:lpstr>Os Media e o Controlo Social</vt:lpstr>
      <vt:lpstr>Importância dos Media</vt:lpstr>
      <vt:lpstr>4.2. Os Primeiros Meios de Comunicação Social em Massa: Jornais</vt:lpstr>
      <vt:lpstr>A edição dos jornais</vt:lpstr>
      <vt:lpstr>4.3. O Impacto da Televisão</vt:lpstr>
      <vt:lpstr>A TV faz parte integral das nossas vidas nos dias hoje e, como tal, questionar a sua legitimidade já não faz sentido. No entanto podemos e devemos questionar o seu lugar e o impacto que tem na realidade.</vt:lpstr>
      <vt:lpstr>Efeitos da TV sobre o comportamento</vt:lpstr>
      <vt:lpstr>De que forma a violência  televisiva pode influenciar audiências?</vt:lpstr>
      <vt:lpstr>A telenovela foi inventada pela TV e  é considerada o seu programa mais popular – exploram dilemas que muitos enfrentam e possivelmente podem ajudar os espectadores a pensar nas suas vidas de maneira mais criativa.</vt:lpstr>
      <vt:lpstr>4.4. Teorias Dos Meios de Comunicação Social</vt:lpstr>
      <vt:lpstr>As primeiras teorias:</vt:lpstr>
      <vt:lpstr>Diapositivo 19</vt:lpstr>
      <vt:lpstr>Jurgen Habermas: A esfera pública</vt:lpstr>
      <vt:lpstr>Habermas (cont.)</vt:lpstr>
      <vt:lpstr>Baudrillard: o mundo da hiper-realidade</vt:lpstr>
      <vt:lpstr>John Thompson:  os media e a sociedade moderna</vt:lpstr>
      <vt:lpstr>John Thompson (cont.)</vt:lpstr>
      <vt:lpstr>John Thompson (cont.)</vt:lpstr>
      <vt:lpstr>4.4. A Globalização dos Meios de Comunicação Social</vt:lpstr>
      <vt:lpstr>IBM(EUA) Sony (Japão) Time-Warner (EUA) CBS (Japão) RCA (Alemanha) </vt:lpstr>
      <vt:lpstr> Distribuição      da informação</vt:lpstr>
      <vt:lpstr>Regulamentação dos Media</vt:lpstr>
      <vt:lpstr>Regulamentação dos Media</vt:lpstr>
      <vt:lpstr>Internet</vt:lpstr>
      <vt:lpstr>Hiper-realidade do Ciberespaço</vt:lpstr>
      <vt:lpstr>Diapositivo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Meios de Comunicação de Massa e Cultura Popular</dc:title>
  <dc:creator>Jedigeisha</dc:creator>
  <cp:lastModifiedBy>Marcela</cp:lastModifiedBy>
  <cp:revision>85</cp:revision>
  <dcterms:created xsi:type="dcterms:W3CDTF">2009-03-19T10:25:09Z</dcterms:created>
  <dcterms:modified xsi:type="dcterms:W3CDTF">2009-04-01T21:35:00Z</dcterms:modified>
</cp:coreProperties>
</file>