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411D27-22C7-4573-9C29-D5BDA8C11D5D}" type="datetimeFigureOut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7C4FD7-D823-4E66-9A30-C08829288BD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536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0E8A47-6827-4DB1-ACD0-02772739DAE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379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1D59B8-6DA7-456B-8B9D-8B6FCCC3D5BC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584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F1ADC6-C71A-4A6E-A533-5CDA51F1395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789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C2A2D6-341B-4A77-870D-35F601A3178D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993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5F5A70-9EB6-4EF9-80C8-4BD83CEF4827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198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804793-837D-4C49-890B-9B7678E4A884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403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90DE04-0E12-41F2-BA37-7D52DBF88323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608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848606-47FC-44A7-B272-2CB15F67DC1D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4813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AFC66A-42D1-411B-BD07-2422978FF8F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741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BCED2C-94DF-49B0-BBF9-4DC9B697CAE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1945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BE307C-AA51-4164-85B4-0E4ED14E1DD0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150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7C9024-C433-4298-A684-29E1EDB5FB8B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3555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4E8183-C121-409B-8FB0-9A0D2259583E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5603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EA6263-BFF6-451D-989B-C6C600640B6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7651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11AABD-FC9D-40C9-9A84-A65993E960E9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9699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CF4830-2B86-4818-9266-2E24208D89D9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31747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D27BCC-4A0E-4EE6-87BE-07A97195FF2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isósceles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5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9D2D6B50-2E8F-41A0-ADC6-C080F3F1C672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 smtClean="0"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7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01190E-BFC8-46E1-8982-98792CD422A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F1EB-0FCB-408B-A398-EB47F95CE00C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8DB6-1B9C-427E-8DB2-CF222D648A1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94908-A556-49C0-B836-466EB514B748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0AB14-E655-4EC2-AEAD-B901CA8D1AC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58CBC-6F6B-46B2-B184-F2E52EF9328B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3E8BA-E31F-4E57-B72F-55037AFFFAC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ctângulo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iângulo isósceles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Conexão recta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cta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3928-A797-4B44-95B9-5BC37E9ECDB2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9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10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64A02-4EB8-4A15-9670-3C421B8A1F7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DA11-0C58-4BDE-9638-46B84AD08141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5191-E5AE-4A47-A699-F843BA2755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3C67-3AD6-49EA-8A4A-56861552B37B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11D9F78-ADA9-4F03-B60E-6E60FE9CAE8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7CC1-2B23-44A3-BE05-284381A35F8D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4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5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8009D-2201-4730-BE0B-E14D6A7CD46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23193-3128-48DD-99E4-01E03C241553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</a:p>
        </p:txBody>
      </p:sp>
      <p:sp>
        <p:nvSpPr>
          <p:cNvPr id="4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F71A-0446-45FA-9F7D-E1AD4F4D25F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A34F2A3-4F67-46AA-87B1-2A4CEF1E1963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AD22885-D31C-4F15-AE94-95B9227413A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ACD410E-2A61-449A-A1E7-B44E90C29AE0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7338CB65-F57E-4D63-8CF3-33ADBF431D4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ctângulo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xão recta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30" name="Marcador de Posição do Texto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0E6FAB8-EF78-4091-95E3-26FDD0B70F95}" type="datetime1">
              <a:rPr lang="pt-PT"/>
              <a:pPr>
                <a:defRPr/>
              </a:pPr>
              <a:t>15-03-2009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PT"/>
              <a:t>Tânia Konvalina-Simas ISMAI 2008/2009</a:t>
            </a:r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6DD6170-BB3B-46C3-8A1F-C18FC0C9F32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3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hf hdr="0" dt="0"/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39903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5300" b="1" dirty="0" smtClean="0">
                <a:latin typeface="Aharoni" pitchFamily="2" charset="-79"/>
                <a:cs typeface="Aharoni" pitchFamily="2" charset="-79"/>
              </a:rPr>
              <a:t>APRESENTAÇÃO</a:t>
            </a:r>
            <a:r>
              <a:rPr lang="pt-PT" sz="4400" b="1" dirty="0" smtClean="0"/>
              <a:t/>
            </a:r>
            <a:br>
              <a:rPr lang="pt-PT" sz="4400" b="1" dirty="0" smtClean="0"/>
            </a:br>
            <a:endParaRPr lang="pt-PT" dirty="0"/>
          </a:p>
        </p:txBody>
      </p:sp>
      <p:sp>
        <p:nvSpPr>
          <p:cNvPr id="14338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FE2705-04A8-4885-BA4C-04D3F4FAE888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PT"/>
          </a:p>
        </p:txBody>
      </p:sp>
      <p:sp>
        <p:nvSpPr>
          <p:cNvPr id="14339" name="Marcador de Posição do Rodapé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32770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B8FDB4-6057-4D14-AEA3-20C04080BA50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PT" sz="4400" dirty="0" smtClean="0">
                <a:effectLst/>
                <a:latin typeface="Aharoni" pitchFamily="2" charset="-79"/>
                <a:cs typeface="Aharoni" pitchFamily="2" charset="-79"/>
              </a:rPr>
              <a:t>4.Calendarização</a:t>
            </a:r>
            <a:endParaRPr lang="pt-PT" sz="44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57188" y="2357438"/>
            <a:ext cx="5976937" cy="2286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Dia 24 de Abril – 1º teste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sz="32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200" b="1" smtClean="0">
                <a:latin typeface="Arial" pitchFamily="34" charset="0"/>
                <a:cs typeface="Arial" pitchFamily="34" charset="0"/>
              </a:rPr>
              <a:t>Dia 19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de Junho – 2º teste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4400" b="1" dirty="0" smtClean="0">
                <a:effectLst/>
                <a:latin typeface="Aharoni" pitchFamily="2" charset="-79"/>
                <a:cs typeface="Aharoni" pitchFamily="2" charset="-79"/>
              </a:rPr>
              <a:t>4.Objectivos</a:t>
            </a:r>
            <a:endParaRPr lang="pt-PT" sz="44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4818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34819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876D19-1DB0-42C5-92DE-A9C8F6528ECB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PT"/>
          </a:p>
        </p:txBody>
      </p:sp>
      <p:sp>
        <p:nvSpPr>
          <p:cNvPr id="34820" name="Rectângulo 4"/>
          <p:cNvSpPr>
            <a:spLocks noChangeArrowheads="1"/>
          </p:cNvSpPr>
          <p:nvPr/>
        </p:nvSpPr>
        <p:spPr bwMode="auto">
          <a:xfrm>
            <a:off x="642938" y="2136775"/>
            <a:ext cx="8286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>
                <a:cs typeface="Arial" charset="0"/>
              </a:rPr>
              <a:t>.Proporcionar aos alunos a oportunidade de aprendizagem activa das teorias explicativas da estrutura e funcionamento das sociedades modernas e dos fenómenos/factos sociais.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.Compreender os métodos de avaliação e explicação sociológicas mais relevantes.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.Compreender como o indivíduo é condicionado e influenciado pelo seu contexto social e como, por sua vez, molda e afecta o mesmo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.Compreender a importância da Sociologia no contexto da Criminologia, enquanto sistema vivo em que o indivíduo se desenvolve, age e move.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6143668" cy="50006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pt-PT" sz="3600" b="1" dirty="0" smtClean="0">
                <a:effectLst/>
                <a:latin typeface="Aharoni" pitchFamily="2" charset="-79"/>
                <a:cs typeface="Aharoni" pitchFamily="2" charset="-79"/>
              </a:rPr>
              <a:t>5.Elementos de Estudo</a:t>
            </a:r>
            <a:endParaRPr lang="pt-PT" sz="36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88" y="785813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/>
              <a:t> </a:t>
            </a:r>
            <a:endParaRPr lang="pt-PT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Berger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P.,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Luckmann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T. (1973).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A Construção Social da Realidade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13ªEd.Petropolis: Editora Voz Lda.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Costa, A.F. (2001).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Sociologia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3ªEd.Lisboa: Quimera.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Dadoun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R. (1998).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A Violência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Lisboa: Publicações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Europa-América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Lda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Étienne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J.,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et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al. (2008).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Dicionário de Sociologia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2ºEd.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Lisboa:Plátano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Editora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Giddens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A. (2006). 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Sociology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Fifth Ed. UK: Polity Press.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Giddens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A. (2004).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Sociologia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4ªEd. Lisboa: Fundação Calouste Gulbenkian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Grafmeyer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Y. (1994).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Sociologia Urbana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Lisboa: Publicações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Europa-América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Lda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Macionis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J.(1989). </a:t>
            </a:r>
            <a:r>
              <a:rPr lang="pt-PT" sz="4400" i="1" dirty="0" err="1" smtClean="0">
                <a:latin typeface="Arial" pitchFamily="34" charset="0"/>
                <a:cs typeface="Arial" pitchFamily="34" charset="0"/>
              </a:rPr>
              <a:t>Sociology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2nd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Ed.USA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Prentice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Hall.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Malinowksi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B.(1976).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Crime e costume na sociedade selvagem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Lisboa: Editora Meridiano.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Mele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C., Lin, J. Ed.(2005). 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The Urban Sociology Reader.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New York: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Routledge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 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Moore, S. (2001). 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Sociology Alive!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Third Ed. UK: Nelson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Thornes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Ltd.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Rubington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E., Weinberg, M. (2003). 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The Study of Social Problems: Seven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Perspectives. Sixth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Ed.New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York: Oxford University Press.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Schaefer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R. (2006).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Sociologia. 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6ª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Ed.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Brasil: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McGraw-Hill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Interamericana do Brasil Lda.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Thompson, J. (1982). </a:t>
            </a:r>
            <a:r>
              <a:rPr lang="pt-PT" sz="4400" i="1" dirty="0" err="1" smtClean="0">
                <a:latin typeface="Arial" pitchFamily="34" charset="0"/>
                <a:cs typeface="Arial" pitchFamily="34" charset="0"/>
              </a:rPr>
              <a:t>Sociology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UK: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Simple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Books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_ Shaw, M. (1994). 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Global Society and International Relations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Cambridge: Polity Press.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 </a:t>
            </a:r>
            <a:endParaRPr lang="pt-PT" sz="4400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4400" dirty="0" smtClean="0">
                <a:latin typeface="Arial" pitchFamily="34" charset="0"/>
                <a:cs typeface="Arial" pitchFamily="34" charset="0"/>
              </a:rPr>
              <a:t>_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Worsley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, P.(1983). </a:t>
            </a:r>
            <a:r>
              <a:rPr lang="pt-PT" sz="4400" i="1" dirty="0" smtClean="0">
                <a:latin typeface="Arial" pitchFamily="34" charset="0"/>
                <a:cs typeface="Arial" pitchFamily="34" charset="0"/>
              </a:rPr>
              <a:t>Introdução à Sociologia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 5ºEd.Lisboa: Publicações </a:t>
            </a:r>
            <a:r>
              <a:rPr lang="pt-PT" sz="4400" dirty="0" err="1" smtClean="0">
                <a:latin typeface="Arial" pitchFamily="34" charset="0"/>
                <a:cs typeface="Arial" pitchFamily="34" charset="0"/>
              </a:rPr>
              <a:t>D.Quixote</a:t>
            </a:r>
            <a:r>
              <a:rPr lang="pt-PT" sz="4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dirty="0"/>
          </a:p>
        </p:txBody>
      </p:sp>
      <p:sp>
        <p:nvSpPr>
          <p:cNvPr id="36867" name="Marcador de Posição do Rodapé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36868" name="Marcador de Posição do Número do Diapositivo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78472C-6F7C-4D37-BC5B-688745AB8948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062912" cy="92869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3200" b="1" dirty="0" smtClean="0">
                <a:effectLst/>
                <a:latin typeface="Aharoni" pitchFamily="2" charset="-79"/>
                <a:cs typeface="Aharoni" pitchFamily="2" charset="-79"/>
              </a:rPr>
              <a:t>6.Mètodos de Ensino e Aprendizagem</a:t>
            </a:r>
            <a:endParaRPr lang="pt-PT" sz="32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393298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.As aulas serão teórico-práticas, de 3 horas cada uma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endParaRPr lang="pt-PT" sz="2400" b="1" dirty="0" smtClean="0"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.Nas duas primeiras horas haverá exposição de matéria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endParaRPr lang="pt-PT" sz="2400" b="1" dirty="0" smtClean="0"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.Na terceira hora haverá a apresentação de um trabalho de grupo</a:t>
            </a:r>
            <a:endParaRPr lang="pt-PT" sz="2400" b="1" dirty="0"/>
          </a:p>
        </p:txBody>
      </p:sp>
      <p:sp>
        <p:nvSpPr>
          <p:cNvPr id="38915" name="Marcador de Posição do Rodapé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38916" name="Marcador de Posição do Número do Diapositivo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ACFCBB-DBDC-435B-BE4D-968B3505026D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40962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9A01B7-5357-4CFB-85D4-CC2E4B9F765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PT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81000" y="271465"/>
            <a:ext cx="3476620" cy="80008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PT" dirty="0" smtClean="0">
                <a:effectLst/>
                <a:latin typeface="Aharoni" pitchFamily="2" charset="-79"/>
                <a:cs typeface="Aharoni" pitchFamily="2" charset="-79"/>
              </a:rPr>
              <a:t>7.Avaliação</a:t>
            </a:r>
            <a:endParaRPr lang="pt-PT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7620000" cy="39385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u="sng" dirty="0" smtClean="0">
                <a:latin typeface="Arial" pitchFamily="34" charset="0"/>
                <a:cs typeface="Arial" pitchFamily="34" charset="0"/>
              </a:rPr>
              <a:t>Avaliação contínua: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.Realização de dois testes intercalares (30% cada um)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.Apresentação de trabalhos de grupo (30%)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.Assiduidade e participação (10%)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u="sng" dirty="0" smtClean="0">
                <a:latin typeface="Arial" pitchFamily="34" charset="0"/>
                <a:cs typeface="Arial" pitchFamily="34" charset="0"/>
              </a:rPr>
              <a:t>Avaliação final: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>
                <a:latin typeface="Arial" pitchFamily="34" charset="0"/>
                <a:cs typeface="Arial" pitchFamily="34" charset="0"/>
              </a:rPr>
              <a:t>	.Exame</a:t>
            </a:r>
            <a:endParaRPr lang="pt-PT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95217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3200" b="1" dirty="0" smtClean="0">
                <a:effectLst/>
                <a:latin typeface="Aharoni" pitchFamily="2" charset="-79"/>
                <a:cs typeface="Aharoni" pitchFamily="2" charset="-79"/>
              </a:rPr>
              <a:t>8.</a:t>
            </a:r>
            <a:r>
              <a:rPr lang="pt-PT" sz="3200" b="1" dirty="0" smtClean="0"/>
              <a:t> </a:t>
            </a:r>
            <a:r>
              <a:rPr lang="pt-PT" sz="2800" b="1" dirty="0" smtClean="0">
                <a:latin typeface="Aharoni" pitchFamily="2" charset="-79"/>
                <a:cs typeface="Aharoni" pitchFamily="2" charset="-79"/>
              </a:rPr>
              <a:t>Apresentação de Trabalhos para Avaliação:</a:t>
            </a:r>
            <a:br>
              <a:rPr lang="pt-PT" sz="2800" b="1" dirty="0" smtClean="0">
                <a:latin typeface="Aharoni" pitchFamily="2" charset="-79"/>
                <a:cs typeface="Aharoni" pitchFamily="2" charset="-79"/>
              </a:rPr>
            </a:br>
            <a:r>
              <a:rPr lang="pt-PT" sz="2800" b="1" dirty="0" smtClean="0">
                <a:latin typeface="Aharoni" pitchFamily="2" charset="-79"/>
                <a:cs typeface="Aharoni" pitchFamily="2" charset="-79"/>
              </a:rPr>
              <a:t>Objectivos </a:t>
            </a:r>
            <a:endParaRPr lang="pt-PT" sz="28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3010" name="Marcador de Posição do Rodapé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43011" name="Marcador de Posição do Número do Diapositivo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C4826E-5DF6-49B0-A1BC-E2D327C9A9F6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PT"/>
          </a:p>
        </p:txBody>
      </p:sp>
      <p:sp>
        <p:nvSpPr>
          <p:cNvPr id="7" name="Subtítulo 6"/>
          <p:cNvSpPr>
            <a:spLocks noGrp="1"/>
          </p:cNvSpPr>
          <p:nvPr>
            <p:ph type="subTitle" idx="4294967295"/>
          </p:nvPr>
        </p:nvSpPr>
        <p:spPr>
          <a:xfrm>
            <a:off x="214313" y="1214438"/>
            <a:ext cx="8786812" cy="4643437"/>
          </a:xfrm>
        </p:spPr>
        <p:txBody>
          <a:bodyPr>
            <a:no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pt-PT" sz="1600" u="sng" dirty="0" smtClean="0">
              <a:latin typeface="Arial" pitchFamily="34" charset="0"/>
              <a:cs typeface="Arial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1.Desenvolver a capacidade de pesquisa de informação, de selecção e de estruturação da informação seleccionada.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2.Utilização e compreensão de terminologias e conceitos da Sociologia de forma operante em diversos contextos.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3.Sensibilização para e compreensão da diversidade das variáveis que  condicionam  e influenciam o comportamento humano enquanto membro de um grupo, integrado numa cultura e numa sociedade.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4. Desenvolver a capacidade para reflectir sobre e debater as causas, assim como as implicações e manifestações, de diversos fenómenos e tendências sociais 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PT" sz="1600" dirty="0" smtClean="0">
                <a:latin typeface="Arial" pitchFamily="34" charset="0"/>
                <a:cs typeface="Arial" pitchFamily="34" charset="0"/>
              </a:rPr>
              <a:t>5. Desenvolver capacidade de expressão individual, de debate e de deliberação acerca das questões sociológicas relevantes da actualidade.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pt-PT" sz="105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92869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2800" b="1" dirty="0" smtClean="0">
                <a:effectLst/>
                <a:latin typeface="Aharoni" pitchFamily="2" charset="-79"/>
                <a:cs typeface="Aharoni" pitchFamily="2" charset="-79"/>
              </a:rPr>
              <a:t>8.</a:t>
            </a:r>
            <a:r>
              <a:rPr lang="pt-PT" sz="2800" b="1" dirty="0" smtClean="0"/>
              <a:t> </a:t>
            </a:r>
            <a:r>
              <a:rPr lang="pt-PT" sz="2800" b="1" dirty="0" smtClean="0">
                <a:latin typeface="Aharoni" pitchFamily="2" charset="-79"/>
                <a:cs typeface="Aharoni" pitchFamily="2" charset="-79"/>
              </a:rPr>
              <a:t>Apresentação de Trabalhos para Avaliação:</a:t>
            </a:r>
            <a:br>
              <a:rPr lang="pt-PT" sz="2800" b="1" dirty="0" smtClean="0">
                <a:latin typeface="Aharoni" pitchFamily="2" charset="-79"/>
                <a:cs typeface="Aharoni" pitchFamily="2" charset="-79"/>
              </a:rPr>
            </a:br>
            <a:r>
              <a:rPr lang="pt-PT" sz="2800" b="1" dirty="0" smtClean="0">
                <a:latin typeface="Aharoni" pitchFamily="2" charset="-79"/>
                <a:cs typeface="Aharoni" pitchFamily="2" charset="-79"/>
              </a:rPr>
              <a:t>Metodologia </a:t>
            </a:r>
            <a:endParaRPr lang="pt-PT" sz="2800" dirty="0"/>
          </a:p>
        </p:txBody>
      </p:sp>
      <p:sp>
        <p:nvSpPr>
          <p:cNvPr id="45058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45059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E83624-AD14-417E-AD0F-2EB8DD1038E5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PT"/>
          </a:p>
        </p:txBody>
      </p:sp>
      <p:sp>
        <p:nvSpPr>
          <p:cNvPr id="45060" name="Rectângulo 4"/>
          <p:cNvSpPr>
            <a:spLocks noChangeArrowheads="1"/>
          </p:cNvSpPr>
          <p:nvPr/>
        </p:nvSpPr>
        <p:spPr bwMode="auto">
          <a:xfrm>
            <a:off x="642938" y="1500188"/>
            <a:ext cx="8001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 u="sng">
              <a:latin typeface="Century Gothic" pitchFamily="34" charset="0"/>
            </a:endParaRPr>
          </a:p>
          <a:p>
            <a:r>
              <a:rPr lang="pt-PT">
                <a:latin typeface="Century Gothic" pitchFamily="34" charset="0"/>
              </a:rPr>
              <a:t> </a:t>
            </a:r>
          </a:p>
          <a:p>
            <a:r>
              <a:rPr lang="pt-PT" b="1">
                <a:cs typeface="Arial" charset="0"/>
              </a:rPr>
              <a:t>.Apresentação oral na terceira hora de aula. 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.Tempo: 50 minutos (25m para apresentação e 25m para discussão e/ou actividades).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.Um tema por semana em grupo ou individual.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.Constituirá 30% da avaliação contínua.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.Poderão utilizar todo o tipo de material assim como recorrer à apresentação de casos específicos dentro do tema.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.Será avaliada a qualidade da apresentação do material assim como a capacidade para estimular discussão no grupo.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2400" b="1" dirty="0" smtClean="0">
                <a:effectLst/>
                <a:latin typeface="Aharoni" pitchFamily="2" charset="-79"/>
                <a:cs typeface="Aharoni" pitchFamily="2" charset="-79"/>
              </a:rPr>
              <a:t>8.</a:t>
            </a:r>
            <a:r>
              <a:rPr lang="pt-PT" sz="2400" b="1" dirty="0" smtClean="0"/>
              <a:t> </a:t>
            </a:r>
            <a:r>
              <a:rPr lang="pt-PT" sz="2400" b="1" dirty="0" smtClean="0">
                <a:latin typeface="Aharoni" pitchFamily="2" charset="-79"/>
                <a:cs typeface="Aharoni" pitchFamily="2" charset="-79"/>
              </a:rPr>
              <a:t>Apresentação de Trabalhos para Avaliação: Temas</a:t>
            </a:r>
            <a:endParaRPr lang="pt-PT" sz="2400" dirty="0"/>
          </a:p>
        </p:txBody>
      </p:sp>
      <p:sp>
        <p:nvSpPr>
          <p:cNvPr id="47106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47107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741D7F-1330-4BDC-AFE1-082D6921DFA4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PT"/>
          </a:p>
        </p:txBody>
      </p:sp>
      <p:sp>
        <p:nvSpPr>
          <p:cNvPr id="47108" name="CaixaDeTexto 4"/>
          <p:cNvSpPr txBox="1">
            <a:spLocks noChangeArrowheads="1"/>
          </p:cNvSpPr>
          <p:nvPr/>
        </p:nvSpPr>
        <p:spPr bwMode="auto">
          <a:xfrm>
            <a:off x="857250" y="1857375"/>
            <a:ext cx="8113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PT" sz="2400">
                <a:cs typeface="Arial" charset="0"/>
              </a:rPr>
              <a:t>Sugeridos pelos alunos a partir de cada item do programa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500034" y="214290"/>
            <a:ext cx="8062912" cy="100013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4400" b="1" dirty="0" smtClean="0">
                <a:latin typeface="Aharoni" pitchFamily="2" charset="-79"/>
                <a:cs typeface="Aharoni" pitchFamily="2" charset="-79"/>
              </a:rPr>
              <a:t>Sumário</a:t>
            </a:r>
            <a:endParaRPr lang="pt-PT" sz="4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386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16387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616240-07E9-43A3-A944-97E6DE4E60A0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PT"/>
          </a:p>
        </p:txBody>
      </p:sp>
      <p:sp>
        <p:nvSpPr>
          <p:cNvPr id="16388" name="CaixaDeTexto 4"/>
          <p:cNvSpPr txBox="1">
            <a:spLocks noChangeArrowheads="1"/>
          </p:cNvSpPr>
          <p:nvPr/>
        </p:nvSpPr>
        <p:spPr bwMode="auto">
          <a:xfrm>
            <a:off x="714375" y="1357313"/>
            <a:ext cx="75723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>
                <a:cs typeface="Arial" charset="0"/>
              </a:rPr>
              <a:t>1.Equipa docente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2. Programa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3. Calendarização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4. Objectivos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5. Elementos de estudo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6. Métodos de ensino e de aprendizagem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7. Avaliação</a:t>
            </a:r>
          </a:p>
          <a:p>
            <a:endParaRPr lang="pt-PT" b="1">
              <a:cs typeface="Arial" charset="0"/>
            </a:endParaRPr>
          </a:p>
          <a:p>
            <a:r>
              <a:rPr lang="pt-PT" b="1">
                <a:cs typeface="Arial" charset="0"/>
              </a:rPr>
              <a:t>8. Apresentação de Trabalhos para Avaliação: Objectivos, Metodologia e Temas</a:t>
            </a:r>
          </a:p>
          <a:p>
            <a:endParaRPr lang="pt-PT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18434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BE2618-16D4-487B-9A2B-941339D9C4E7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PT" sz="4400" dirty="0" smtClean="0">
                <a:latin typeface="Aharoni" pitchFamily="2" charset="-79"/>
                <a:cs typeface="Aharoni" pitchFamily="2" charset="-79"/>
              </a:rPr>
              <a:t>1. Equipa Docente</a:t>
            </a:r>
            <a:endParaRPr lang="pt-PT" sz="4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428625" y="1928813"/>
            <a:ext cx="4786313" cy="2286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err="1" smtClean="0">
                <a:latin typeface="Arial" pitchFamily="34" charset="0"/>
                <a:cs typeface="Arial" pitchFamily="34" charset="0"/>
              </a:rPr>
              <a:t>Dr</a:t>
            </a: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Agostinho Almeida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Tânia </a:t>
            </a:r>
            <a:r>
              <a:rPr lang="pt-PT" sz="2400" b="1" dirty="0" err="1" smtClean="0">
                <a:latin typeface="Arial" pitchFamily="34" charset="0"/>
                <a:cs typeface="Arial" pitchFamily="34" charset="0"/>
              </a:rPr>
              <a:t>Konvalina-Simas</a:t>
            </a:r>
            <a:endParaRPr lang="pt-PT" sz="2400" b="1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2400" b="1" dirty="0" err="1" smtClean="0">
                <a:latin typeface="Arial" pitchFamily="34" charset="0"/>
                <a:cs typeface="Arial" pitchFamily="34" charset="0"/>
              </a:rPr>
              <a:t>Drª</a:t>
            </a: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Cecília Gama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257676" cy="101836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4400" b="1" dirty="0" smtClean="0">
                <a:latin typeface="Aharoni" pitchFamily="2" charset="-79"/>
                <a:cs typeface="Aharoni" pitchFamily="2" charset="-79"/>
              </a:rPr>
              <a:t>2. Programa</a:t>
            </a:r>
            <a:endParaRPr lang="pt-PT" sz="4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482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20483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70F633-C307-4677-82FC-CF8DDADB773F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PT"/>
          </a:p>
        </p:txBody>
      </p:sp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357188" y="1428750"/>
            <a:ext cx="8501062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PT" sz="2000" b="1">
                <a:ea typeface="Calibri" pitchFamily="34" charset="0"/>
                <a:cs typeface="Arial" charset="0"/>
              </a:rPr>
              <a:t>APRESENTAÇÃO E REVISÃO de conceitos base</a:t>
            </a:r>
          </a:p>
          <a:p>
            <a:pPr>
              <a:tabLst>
                <a:tab pos="409575" algn="l"/>
              </a:tabLst>
            </a:pPr>
            <a:r>
              <a:rPr lang="pt-PT" sz="2000" b="1">
                <a:ea typeface="Calibri" pitchFamily="34" charset="0"/>
                <a:cs typeface="Arial" charset="0"/>
              </a:rPr>
              <a:t>	 		</a:t>
            </a:r>
            <a:endParaRPr lang="pt-PT" sz="2000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 b="1">
                <a:ea typeface="Calibri" pitchFamily="34" charset="0"/>
                <a:cs typeface="Arial" charset="0"/>
              </a:rPr>
              <a:t>1.Sexualidade e género						</a:t>
            </a:r>
            <a:endParaRPr lang="pt-PT" sz="2000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Calibri" pitchFamily="34" charset="0"/>
                <a:cs typeface="Arial" charset="0"/>
              </a:rPr>
              <a:t>	1.1.Sexo, género e biologia</a:t>
            </a: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Calibri" pitchFamily="34" charset="0"/>
                <a:cs typeface="Arial" charset="0"/>
              </a:rPr>
              <a:t>	1.2.Socialização de género</a:t>
            </a: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Calibri" pitchFamily="34" charset="0"/>
                <a:cs typeface="Arial" charset="0"/>
              </a:rPr>
              <a:t>	1.3.Identidade de género e sexualidade</a:t>
            </a: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Calibri" pitchFamily="34" charset="0"/>
                <a:cs typeface="Arial" charset="0"/>
              </a:rPr>
              <a:t>	1.4.Sexualidade humana</a:t>
            </a: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Calibri" pitchFamily="34" charset="0"/>
                <a:cs typeface="Arial" charset="0"/>
              </a:rPr>
              <a:t>	1.5.Género, sexualidade e desigualdade</a:t>
            </a:r>
          </a:p>
          <a:p>
            <a:pPr eaLnBrk="0" hangingPunct="0">
              <a:tabLst>
                <a:tab pos="409575" algn="l"/>
              </a:tabLst>
            </a:pPr>
            <a:endParaRPr lang="pt-PT">
              <a:ea typeface="Calibri" pitchFamily="34" charset="0"/>
              <a:cs typeface="Arial" charset="0"/>
            </a:endParaRPr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-142875" y="4500563"/>
            <a:ext cx="87153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>
              <a:tabLst>
                <a:tab pos="409575" algn="l"/>
              </a:tabLst>
            </a:pPr>
            <a:r>
              <a:rPr lang="pt-PT" sz="2000" b="1">
                <a:ea typeface="Calibri" pitchFamily="34" charset="0"/>
                <a:cs typeface="Arial" charset="0"/>
              </a:rPr>
              <a:t>2.Raça, etnia e migrações						</a:t>
            </a:r>
            <a:endParaRPr lang="pt-PT" sz="2000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ea typeface="Times New Roman" pitchFamily="18" charset="0"/>
                <a:cs typeface="Arial" charset="0"/>
              </a:rPr>
              <a:t>		2.1.Etnicidade</a:t>
            </a:r>
            <a:endParaRPr lang="pt-PT" sz="2000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cs typeface="Times New Roman" pitchFamily="18" charset="0"/>
              </a:rPr>
              <a:t>		2.2.Preconceito e discriminação</a:t>
            </a:r>
            <a:endParaRPr lang="pt-PT" sz="2000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cs typeface="Times New Roman" pitchFamily="18" charset="0"/>
              </a:rPr>
              <a:t>		2.3.Conflitos e relações étnicos: uma perspectiva histórica</a:t>
            </a:r>
            <a:endParaRPr lang="pt-PT" sz="2000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sz="2000">
                <a:cs typeface="Times New Roman" pitchFamily="18" charset="0"/>
              </a:rPr>
              <a:t>		2.4.Projecções do desenvolvimento nas relações étnicas</a:t>
            </a:r>
            <a:endParaRPr lang="pt-PT" sz="200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4686304" cy="59498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pt-PT" sz="4400" b="1" dirty="0" smtClean="0">
                <a:effectLst/>
                <a:latin typeface="Aharoni" pitchFamily="2" charset="-79"/>
                <a:cs typeface="Aharoni" pitchFamily="2" charset="-79"/>
              </a:rPr>
              <a:t>Programa (cont.)</a:t>
            </a:r>
            <a:endParaRPr lang="pt-PT" sz="44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530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22531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982B07-BDA5-40DA-A41A-4B61249A20E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PT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642938" y="1071563"/>
            <a:ext cx="81438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3.Religião e sociedade moderna	</a:t>
            </a:r>
          </a:p>
          <a:p>
            <a:pPr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				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3.1.Definição e variedades de religião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3.3.Teorias da religião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3.4.Tipos de organização religiosa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3.5.Género e religião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3.6.Movimentos milenaristas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3.7.Desenvolvimentos recentes na religião: a revolução islâmica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3.8.A religião no Reino Unido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3.9.A religião nos EUA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3.10.Religião, secularização e mudança social</a:t>
            </a:r>
          </a:p>
          <a:p>
            <a:pPr eaLnBrk="0" hangingPunct="0">
              <a:tabLst>
                <a:tab pos="409575" algn="l"/>
              </a:tabLst>
            </a:pP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4.Os media								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Times New Roman" pitchFamily="18" charset="0"/>
              </a:rPr>
              <a:t>4.1.Os primeiros </a:t>
            </a:r>
            <a:r>
              <a:rPr lang="pt-PT" i="1">
                <a:ea typeface="Calibri" pitchFamily="34" charset="0"/>
                <a:cs typeface="Times New Roman" pitchFamily="18" charset="0"/>
              </a:rPr>
              <a:t>mass media</a:t>
            </a:r>
            <a:r>
              <a:rPr lang="pt-PT">
                <a:ea typeface="Calibri" pitchFamily="34" charset="0"/>
                <a:cs typeface="Times New Roman" pitchFamily="18" charset="0"/>
              </a:rPr>
              <a:t>: os jornais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Times New Roman" pitchFamily="18" charset="0"/>
              </a:rPr>
              <a:t>4.2.O impacto da televisão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Times New Roman" pitchFamily="18" charset="0"/>
              </a:rPr>
              <a:t>4.3.Teoria dos </a:t>
            </a:r>
            <a:r>
              <a:rPr lang="pt-PT" i="1">
                <a:ea typeface="Calibri" pitchFamily="34" charset="0"/>
                <a:cs typeface="Times New Roman" pitchFamily="18" charset="0"/>
              </a:rPr>
              <a:t>media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Times New Roman" pitchFamily="18" charset="0"/>
              </a:rPr>
              <a:t>4.4.A globalização dos meios de comunicação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Times New Roman" pitchFamily="18" charset="0"/>
              </a:rPr>
              <a:t>4.5.Questões da regulamentação dos </a:t>
            </a:r>
            <a:r>
              <a:rPr lang="pt-PT" i="1">
                <a:ea typeface="Calibri" pitchFamily="34" charset="0"/>
                <a:cs typeface="Times New Roman" pitchFamily="18" charset="0"/>
              </a:rPr>
              <a:t>media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757742" cy="5715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pt-PT" sz="4400" b="1" dirty="0" smtClean="0">
                <a:effectLst/>
                <a:latin typeface="Aharoni" pitchFamily="2" charset="-79"/>
                <a:cs typeface="Aharoni" pitchFamily="2" charset="-79"/>
              </a:rPr>
              <a:t>Programa (cont.)</a:t>
            </a:r>
            <a:endParaRPr lang="pt-PT" sz="44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4578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24579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2F7ACF-764B-4147-9141-6460E2B98C57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PT"/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357188" y="1214438"/>
            <a:ext cx="8358187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5.Organizações e rede</a:t>
            </a:r>
          </a:p>
          <a:p>
            <a:pPr eaLnBrk="0" hangingPunct="0"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						</a:t>
            </a: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/>
              <a:t>	5.1.As organizações e a vida moderna</a:t>
            </a: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/>
              <a:t>	5.2.Teorias das organizações</a:t>
            </a: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/>
              <a:t>	5.3.Questões da burocracia</a:t>
            </a: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/>
              <a:t>	5.4.A influência das grandes empresas</a:t>
            </a: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/>
              <a:t>	5.5.O reordenamento da tecnologia e das organizações modernas</a:t>
            </a: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endParaRPr lang="pt-PT">
              <a:cs typeface="Arial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357188" y="3571875"/>
            <a:ext cx="778668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6.Educação								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6.1.O desenvolvimento da literacia e da escolarização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6.2.Comparação de sistemas escolares no mundo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6.3.Educação superior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6.4.Teorias da escolarização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6.5.Educação e reprodução cultural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6.6.Educação e desigualdade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6.7.Inteligênica e desigualdade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6.8.O futuro da educação </a:t>
            </a:r>
          </a:p>
          <a:p>
            <a:pPr eaLnBrk="0" hangingPunct="0">
              <a:tabLst>
                <a:tab pos="409575" algn="l"/>
              </a:tabLst>
            </a:pPr>
            <a:r>
              <a:rPr lang="pt-PT" sz="1200">
                <a:ea typeface="Calibri" pitchFamily="34" charset="0"/>
                <a:cs typeface="Arial" charset="0"/>
              </a:rPr>
              <a:t>	</a:t>
            </a:r>
            <a:endParaRPr lang="pt-PT"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4686304" cy="57150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3600" b="1" dirty="0" smtClean="0">
                <a:effectLst/>
                <a:latin typeface="Aharoni" pitchFamily="2" charset="-79"/>
                <a:cs typeface="Aharoni" pitchFamily="2" charset="-79"/>
              </a:rPr>
              <a:t>Programa (cont.)</a:t>
            </a:r>
            <a:endParaRPr lang="pt-PT" sz="36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6626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26627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F8C061-115F-4D21-969F-C4593155648A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PT"/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285750" y="785813"/>
            <a:ext cx="8358188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7.Trabalho e vida económica</a:t>
            </a:r>
          </a:p>
          <a:p>
            <a:pPr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					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7.1.O trabalho renumerado e o trabalho não renumerado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7.2.A divisão do trabalho e a dependência económica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7.3.Tendências do sistema ocupacional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7.4.Os sindicatos e o conflito industrial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7.5.As mulheres e o trabalho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7.6.O desemprego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7.7.O futuro do trabalho</a:t>
            </a:r>
          </a:p>
          <a:p>
            <a:pPr eaLnBrk="0" hangingPunct="0">
              <a:tabLst>
                <a:tab pos="409575" algn="l"/>
              </a:tabLst>
            </a:pP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8.Crime e desvio	</a:t>
            </a:r>
          </a:p>
          <a:p>
            <a:pPr eaLnBrk="0" hangingPunct="0">
              <a:tabLst>
                <a:tab pos="409575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						</a:t>
            </a: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8.1.O estudo do comportamento desviante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8.2.Teorias sobre o crime e o desvio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8.3.Crimes e estatísticas criminais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8.4.Prisões e punições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8.5.Género e crime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8.6.As vítimas do crime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8.7.Crimes dos abastados e poderosos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8.8.Crime organizado</a:t>
            </a:r>
          </a:p>
          <a:p>
            <a:pPr eaLnBrk="0" hangingPunct="0">
              <a:tabLst>
                <a:tab pos="409575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8.9.Crime, desvio e ordem social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686304" cy="58973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pt-PT" sz="4400" b="1" dirty="0" smtClean="0">
                <a:effectLst/>
                <a:latin typeface="Aharoni" pitchFamily="2" charset="-79"/>
                <a:cs typeface="Aharoni" pitchFamily="2" charset="-79"/>
              </a:rPr>
              <a:t>Programa (cont.)</a:t>
            </a:r>
            <a:endParaRPr lang="pt-PT" sz="44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8674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28675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2DE64C-1922-494B-A044-4B9928EE3634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PT"/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357188" y="1071563"/>
            <a:ext cx="8501062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928938" algn="ctr"/>
              </a:tabLst>
            </a:pPr>
            <a:r>
              <a:rPr lang="pt-PT" b="1">
                <a:ea typeface="Calibri" pitchFamily="34" charset="0"/>
                <a:cs typeface="Arial" charset="0"/>
              </a:rPr>
              <a:t>9.Política, governo e terrorismo 					</a:t>
            </a:r>
            <a:endParaRPr lang="pt-PT" b="1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>
              <a:tabLst>
                <a:tab pos="2928938" algn="ctr"/>
              </a:tabLst>
            </a:pP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9.1.O poder e a autoridade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9.2.O conceito de estado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9.3.A democracia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9.4.Os partidos políticos e o sufrágio nos países ocidentais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9.5.A participação política das mulheres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9.6.Forças globais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9.7.A guerra e o poder militar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9.8.Um mundo sem guerra</a:t>
            </a:r>
          </a:p>
          <a:p>
            <a:pPr eaLnBrk="0" hangingPunct="0">
              <a:tabLst>
                <a:tab pos="2928938" algn="ctr"/>
              </a:tabLst>
            </a:pP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2928938" algn="ctr"/>
              </a:tabLst>
            </a:pPr>
            <a:r>
              <a:rPr lang="pt-PT" b="1">
                <a:ea typeface="Calibri" pitchFamily="34" charset="0"/>
                <a:cs typeface="Arial" charset="0"/>
              </a:rPr>
              <a:t>10.Cidades e espaços urbanos					</a:t>
            </a:r>
            <a:endParaRPr lang="pt-PT" b="1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  <a:tabLst>
                <a:tab pos="2928938" algn="ctr"/>
              </a:tabLst>
            </a:pPr>
            <a:endParaRPr lang="pt-PT">
              <a:ea typeface="Calibri" pitchFamily="34" charset="0"/>
              <a:cs typeface="Arial" charset="0"/>
            </a:endParaRP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10.1.A cidade tradicional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10.2.Características do urbanismo moderno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10.3.Teorias do urbanismo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10.4.Padrões de desenvolvimento urbano ocidental no pós-guerra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10.5.O urbanismo e as influências internacionais</a:t>
            </a:r>
          </a:p>
          <a:p>
            <a:pPr eaLnBrk="0" hangingPunct="0">
              <a:tabLst>
                <a:tab pos="2928938" algn="ctr"/>
              </a:tabLst>
            </a:pPr>
            <a:r>
              <a:rPr lang="pt-PT">
                <a:ea typeface="Calibri" pitchFamily="34" charset="0"/>
                <a:cs typeface="Arial" charset="0"/>
              </a:rPr>
              <a:t>    10.6.A urbanização do terceiro mundo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4786346" cy="58973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pt-PT" sz="4400" b="1" dirty="0" smtClean="0">
                <a:effectLst/>
                <a:latin typeface="Aharoni" pitchFamily="2" charset="-79"/>
                <a:cs typeface="Aharoni" pitchFamily="2" charset="-79"/>
              </a:rPr>
              <a:t>Programa (cont.)</a:t>
            </a:r>
            <a:endParaRPr lang="pt-PT" sz="4400" b="1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0722" name="Marcador de Posição do Rodapé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/>
              <a:t>Tânia Konvalina-Simas ISMAI 2008/2009</a:t>
            </a:r>
          </a:p>
        </p:txBody>
      </p:sp>
      <p:sp>
        <p:nvSpPr>
          <p:cNvPr id="30723" name="Marcador de Posição do Número do Diapositivo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6511D7-CCCD-4011-A0B1-4389EA2E8673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PT"/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214313" y="1285875"/>
            <a:ext cx="85725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>
              <a:tabLst>
                <a:tab pos="228600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11.O Ambiente e os riscos de degradação ambiental		</a:t>
            </a:r>
            <a:endParaRPr lang="pt-PT">
              <a:ea typeface="Calibri" pitchFamily="34" charset="0"/>
              <a:cs typeface="Arial" charset="0"/>
            </a:endParaRPr>
          </a:p>
          <a:p>
            <a:pPr indent="449263" eaLnBrk="0" hangingPunct="0">
              <a:tabLst>
                <a:tab pos="228600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11.1.Definição de mudança global</a:t>
            </a:r>
          </a:p>
          <a:p>
            <a:pPr indent="449263" eaLnBrk="0" hangingPunct="0">
              <a:tabLst>
                <a:tab pos="228600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11.2.Influências na mudança social</a:t>
            </a:r>
          </a:p>
          <a:p>
            <a:pPr indent="449263" eaLnBrk="0" hangingPunct="0">
              <a:tabLst>
                <a:tab pos="228600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11.3.Mudança actuais e perspectivas futuras		</a:t>
            </a:r>
          </a:p>
          <a:p>
            <a:pPr indent="449263" eaLnBrk="0" hangingPunct="0">
              <a:tabLst>
                <a:tab pos="228600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11.4.Ameaças ao ambiente global</a:t>
            </a:r>
          </a:p>
          <a:p>
            <a:pPr indent="449263" eaLnBrk="0" hangingPunct="0">
              <a:tabLst>
                <a:tab pos="228600" algn="l"/>
              </a:tabLst>
            </a:pPr>
            <a:r>
              <a:rPr lang="pt-PT">
                <a:ea typeface="Calibri" pitchFamily="34" charset="0"/>
                <a:cs typeface="Arial" charset="0"/>
              </a:rPr>
              <a:t>		</a:t>
            </a:r>
          </a:p>
          <a:p>
            <a:pPr indent="449263" eaLnBrk="0" hangingPunct="0">
              <a:tabLst>
                <a:tab pos="228600" algn="l"/>
              </a:tabLst>
            </a:pPr>
            <a:r>
              <a:rPr lang="pt-PT" b="1">
                <a:ea typeface="Calibri" pitchFamily="34" charset="0"/>
                <a:cs typeface="Arial" charset="0"/>
              </a:rPr>
              <a:t>SOBRAM 2 AULAS PARA AVALIAÇÃO</a:t>
            </a:r>
            <a:endParaRPr lang="pt-PT"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ia">
  <a:themeElements>
    <a:clrScheme name="Energia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i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ia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155</TotalTime>
  <Words>957</Words>
  <Application>Microsoft Office PowerPoint</Application>
  <PresentationFormat>Apresentação no Ecrã (4:3)</PresentationFormat>
  <Paragraphs>245</Paragraphs>
  <Slides>17</Slides>
  <Notes>17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Modelo de apresentação</vt:lpstr>
      </vt:variant>
      <vt:variant>
        <vt:i4>8</vt:i4>
      </vt:variant>
      <vt:variant>
        <vt:lpstr>Títulos dos diapositivos</vt:lpstr>
      </vt:variant>
      <vt:variant>
        <vt:i4>17</vt:i4>
      </vt:variant>
    </vt:vector>
  </HeadingPairs>
  <TitlesOfParts>
    <vt:vector size="31" baseType="lpstr">
      <vt:lpstr>Century Gothic</vt:lpstr>
      <vt:lpstr>Arial</vt:lpstr>
      <vt:lpstr>Wingdings 2</vt:lpstr>
      <vt:lpstr>Verdana</vt:lpstr>
      <vt:lpstr>Calibri</vt:lpstr>
      <vt:lpstr>Times New Roman</vt:lpstr>
      <vt:lpstr>Energia</vt:lpstr>
      <vt:lpstr>Energia</vt:lpstr>
      <vt:lpstr>Energia</vt:lpstr>
      <vt:lpstr>Energia</vt:lpstr>
      <vt:lpstr>Energia</vt:lpstr>
      <vt:lpstr>Energia</vt:lpstr>
      <vt:lpstr>Energia</vt:lpstr>
      <vt:lpstr>Energia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</dc:title>
  <dc:creator>Jedigeisha</dc:creator>
  <cp:lastModifiedBy>Marcela</cp:lastModifiedBy>
  <cp:revision>20</cp:revision>
  <dcterms:created xsi:type="dcterms:W3CDTF">2009-02-18T23:20:41Z</dcterms:created>
  <dcterms:modified xsi:type="dcterms:W3CDTF">2009-03-15T20:53:31Z</dcterms:modified>
</cp:coreProperties>
</file>