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76" r:id="rId12"/>
    <p:sldId id="265" r:id="rId13"/>
    <p:sldId id="274" r:id="rId14"/>
    <p:sldId id="275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2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5FDDD9-40C8-482E-B8F4-A00E49A202DC}" type="datetimeFigureOut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  <a:endParaRPr lang="pt-PT" noProof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71864B6-A274-4792-8A5E-A4645E50AD8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15363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EFCBFB-05A7-4038-AFF6-23B6C3792B12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33795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0C7075-C7D6-47CE-A47E-8A94004985F2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35843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1D113F-40B8-4C7A-9C00-7679470B11E9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37891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3B349B-C673-4600-BB03-ABFA938E2E62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39939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BF4568-EDAE-4FD8-9CB8-8EF6055E20A5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t-P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41987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A1AF6B-FC92-4A05-8F4F-6EAF5A334E3E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t-P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44035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BBB956-B56D-49A3-A008-85E40AFF0947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t-P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46083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FF72A3-DA36-40EC-9309-B3BA33E3685F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pt-P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48131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785E34-B001-49BB-A4DC-E14FDEA2575A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t-P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50179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220EA8-F47E-414A-AFED-11B0EF1FAC4E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17411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535CBB-FFCF-4D02-B48B-484E1F640745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19459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A493AC-E96F-4C16-8323-16C95AE919A9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1507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6D2047-BF64-452D-8D70-B05523C306F0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3555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F0D5B1-75DD-433B-876D-449152047B51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5603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CA31C5-AF0C-43EE-B5F7-93C6E943C95E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7651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AE27C3-AC53-4C15-9607-3E9362070EBA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9699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212EC7-02FA-4561-B721-7C71E5CEE42C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31747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639D59-8562-469B-95D9-14008E915ECF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vre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6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B6D2-0196-4CA4-989D-723375B3628C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7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8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696F5-8C44-4E4C-B96C-5E1941E451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F5E56-6820-46FA-8226-14D880B4C298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5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6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0A80F-907A-437C-B1DC-E50787CE953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3C533-E228-4DBB-A0C3-1CDFD5EC875A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5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6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9082F-9437-462D-A9E5-15CC1B8C5BC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0A588-3E06-470D-AFDB-029271865DC7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5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6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A3251-22BC-4E82-80C7-7F5967E5BD1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vre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49B3C-8982-4B4A-8515-CFDF0FD8EBED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7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8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EAAFC-B0CF-4714-ABEB-1E702514CDB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7F15A-EF64-4AAE-9648-45834DDD9FFB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6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7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F62B6-77CF-448C-AACA-F883058A69A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FD0F5-9A10-4D82-80F0-8FD425990252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BB12C-2F87-478B-9D85-36D88F56F4D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79270-8D73-4E2F-8C6D-7266BAEC6870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4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5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57D0E-B0A0-4C56-8CD1-AF022F6547E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24329-1903-4329-86A2-0B4616CC7768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3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4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9C79D-8895-427C-BA11-E95510FD65D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E7692-38D0-4718-B5BA-2526DE0CFDF6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8537A-7AD1-46E3-AAD5-B8A730A86F8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PT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52B3-D4EF-4998-84BD-1125F5FDFD56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D56EB-7876-4861-B0E2-7F5BEC40C52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Marcador de Posição do Título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  <a:endParaRPr lang="en-US" smtClean="0"/>
          </a:p>
        </p:txBody>
      </p:sp>
      <p:sp>
        <p:nvSpPr>
          <p:cNvPr id="1029" name="Marcador de Posição do Texto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smtClean="0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75337E-171C-45C2-92A6-A51FFCCFEC63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AA396E-3D90-4CD8-8262-73AC7F3D0DE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76" r:id="rId9"/>
    <p:sldLayoutId id="2147483667" r:id="rId10"/>
    <p:sldLayoutId id="2147483666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E7BC2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D092A7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mtClean="0"/>
              <a:t> </a:t>
            </a:r>
            <a:endParaRPr lang="pt-PT"/>
          </a:p>
        </p:txBody>
      </p:sp>
      <p:sp>
        <p:nvSpPr>
          <p:cNvPr id="14338" name="Subtítulo 2"/>
          <p:cNvSpPr>
            <a:spLocks noGrp="1"/>
          </p:cNvSpPr>
          <p:nvPr>
            <p:ph type="subTitle" idx="1"/>
          </p:nvPr>
        </p:nvSpPr>
        <p:spPr>
          <a:xfrm>
            <a:off x="571500" y="2214563"/>
            <a:ext cx="6480175" cy="3143250"/>
          </a:xfrm>
        </p:spPr>
        <p:txBody>
          <a:bodyPr/>
          <a:lstStyle/>
          <a:p>
            <a:pPr algn="ctr"/>
            <a:r>
              <a:rPr lang="pt-PT" sz="6000" b="1" smtClean="0"/>
              <a:t>APRESENTAÇÃO</a:t>
            </a:r>
          </a:p>
          <a:p>
            <a:pPr algn="ctr"/>
            <a:endParaRPr lang="pt-PT" sz="6000" b="1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E01E0-06A3-4425-B543-4EB583A80A7F}" type="slidenum">
              <a:rPr lang="pt-PT"/>
              <a:pPr>
                <a:defRPr/>
              </a:pPr>
              <a:t>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ítulo 1"/>
          <p:cNvSpPr>
            <a:spLocks noGrp="1"/>
          </p:cNvSpPr>
          <p:nvPr>
            <p:ph type="title"/>
          </p:nvPr>
        </p:nvSpPr>
        <p:spPr>
          <a:xfrm>
            <a:off x="500063" y="0"/>
            <a:ext cx="7467600" cy="1143000"/>
          </a:xfrm>
        </p:spPr>
        <p:txBody>
          <a:bodyPr/>
          <a:lstStyle/>
          <a:p>
            <a:r>
              <a:rPr lang="pt-PT" smtClean="0"/>
              <a:t>5. Elementos de estudo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0063" y="1000125"/>
            <a:ext cx="8329612" cy="4768850"/>
          </a:xfrm>
        </p:spPr>
        <p:txBody>
          <a:bodyPr>
            <a:normAutofit fontScale="25000" lnSpcReduction="20000"/>
          </a:bodyPr>
          <a:lstStyle/>
          <a:p>
            <a:pPr marL="722376" lvl="1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PT" sz="1900" dirty="0" smtClean="0"/>
          </a:p>
          <a:p>
            <a:pPr marL="722376" lvl="1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1900" dirty="0" smtClean="0"/>
              <a:t>	</a:t>
            </a:r>
            <a:endParaRPr lang="pt-PT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800" dirty="0" smtClean="0"/>
              <a:t>_ Abrunhosa, R. (2008). </a:t>
            </a:r>
            <a:r>
              <a:rPr lang="pt-PT" sz="4800" i="1" dirty="0" smtClean="0"/>
              <a:t>Delinquência, crime e adaptação à prisão</a:t>
            </a:r>
            <a:r>
              <a:rPr lang="pt-PT" sz="4800" dirty="0" smtClean="0"/>
              <a:t>, Coimbra: </a:t>
            </a:r>
            <a:r>
              <a:rPr lang="pt-PT" sz="4800" dirty="0" err="1" smtClean="0"/>
              <a:t>Quartet</a:t>
            </a: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800" dirty="0" smtClean="0"/>
              <a:t>– </a:t>
            </a:r>
            <a:r>
              <a:rPr lang="pt-PT" sz="4800" dirty="0" err="1" smtClean="0"/>
              <a:t>Adés</a:t>
            </a:r>
            <a:r>
              <a:rPr lang="pt-PT" sz="4800" dirty="0" smtClean="0"/>
              <a:t>, J., </a:t>
            </a:r>
            <a:r>
              <a:rPr lang="pt-PT" sz="4800" dirty="0" err="1" smtClean="0"/>
              <a:t>Lejoyeux</a:t>
            </a:r>
            <a:r>
              <a:rPr lang="pt-PT" sz="4800" dirty="0" smtClean="0"/>
              <a:t>, M., (1997). </a:t>
            </a:r>
            <a:r>
              <a:rPr lang="pt-PT" sz="4800" i="1" dirty="0" smtClean="0"/>
              <a:t>Comportamentos alcoólicos e o seu tratamento</a:t>
            </a:r>
            <a:r>
              <a:rPr lang="pt-PT" sz="4800" dirty="0" smtClean="0"/>
              <a:t>. Lisboa: </a:t>
            </a:r>
            <a:r>
              <a:rPr lang="pt-PT" sz="4800" dirty="0" err="1" smtClean="0"/>
              <a:t>Climepsi</a:t>
            </a:r>
            <a:r>
              <a:rPr lang="pt-PT" sz="4800" dirty="0" smtClean="0"/>
              <a:t> Editores.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800" dirty="0" smtClean="0"/>
              <a:t>– Agra, C.(1998). </a:t>
            </a:r>
            <a:r>
              <a:rPr lang="pt-PT" sz="4800" i="1" dirty="0" smtClean="0"/>
              <a:t>Entre Droga e Crime: actores, espaços, trajectórias</a:t>
            </a:r>
            <a:r>
              <a:rPr lang="pt-PT" sz="4800" dirty="0" smtClean="0"/>
              <a:t>. Lisboa: Editorial Notícias.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800" dirty="0" smtClean="0"/>
              <a:t>– Agra, C., Queirós, C., Manita, C.&amp; Fernandes, L.,(1997). </a:t>
            </a:r>
            <a:r>
              <a:rPr lang="pt-PT" sz="4800" dirty="0" err="1" smtClean="0"/>
              <a:t>Biopsicossociologia</a:t>
            </a:r>
            <a:r>
              <a:rPr lang="pt-PT" sz="4800" dirty="0" smtClean="0"/>
              <a:t> do Comportamento Desviante.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800" dirty="0" smtClean="0"/>
              <a:t>	Separata especial da Revista do Ministério Público, 69,33-99.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800" dirty="0" smtClean="0"/>
              <a:t>– Almeida, F. (1999). </a:t>
            </a:r>
            <a:r>
              <a:rPr lang="pt-PT" sz="4800" i="1" dirty="0" smtClean="0"/>
              <a:t>Homicidas em Portugal</a:t>
            </a:r>
            <a:r>
              <a:rPr lang="pt-PT" sz="4800" dirty="0" smtClean="0"/>
              <a:t> (1ª </a:t>
            </a:r>
            <a:r>
              <a:rPr lang="pt-PT" sz="4800" dirty="0" err="1" smtClean="0"/>
              <a:t>Ed.</a:t>
            </a:r>
            <a:r>
              <a:rPr lang="pt-PT" sz="4800" dirty="0" smtClean="0"/>
              <a:t>). Maia: </a:t>
            </a:r>
            <a:r>
              <a:rPr lang="pt-PT" sz="4800" dirty="0" err="1" smtClean="0"/>
              <a:t>Publismai</a:t>
            </a:r>
            <a:r>
              <a:rPr lang="pt-PT" sz="4800" dirty="0" smtClean="0"/>
              <a:t>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800" dirty="0" smtClean="0"/>
              <a:t>– </a:t>
            </a:r>
            <a:r>
              <a:rPr lang="pt-PT" sz="4800" dirty="0" err="1" smtClean="0"/>
              <a:t>Brantingham</a:t>
            </a:r>
            <a:r>
              <a:rPr lang="pt-PT" sz="4800" dirty="0" smtClean="0"/>
              <a:t>, P., </a:t>
            </a:r>
            <a:r>
              <a:rPr lang="pt-PT" sz="4800" dirty="0" err="1" smtClean="0"/>
              <a:t>Brantingham,P</a:t>
            </a:r>
            <a:r>
              <a:rPr lang="pt-PT" sz="4800" dirty="0" smtClean="0"/>
              <a:t>. (1981). </a:t>
            </a:r>
            <a:r>
              <a:rPr lang="en-GB" sz="4800" i="1" dirty="0" smtClean="0"/>
              <a:t>Environmental Criminology</a:t>
            </a:r>
            <a:r>
              <a:rPr lang="en-GB" sz="4800" dirty="0" smtClean="0"/>
              <a:t>. London: Sage.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GB" sz="4800" dirty="0" smtClean="0"/>
              <a:t>– Born, M. (2005). </a:t>
            </a:r>
            <a:r>
              <a:rPr lang="pt-PT" sz="4800" i="1" dirty="0" smtClean="0"/>
              <a:t>Psicologia da delinquência</a:t>
            </a:r>
            <a:r>
              <a:rPr lang="pt-PT" sz="4800" dirty="0" smtClean="0"/>
              <a:t> (1ª </a:t>
            </a:r>
            <a:r>
              <a:rPr lang="pt-PT" sz="4800" dirty="0" err="1" smtClean="0"/>
              <a:t>Ed.</a:t>
            </a:r>
            <a:r>
              <a:rPr lang="pt-PT" sz="4800" dirty="0" smtClean="0"/>
              <a:t>). Lisboa: </a:t>
            </a:r>
            <a:r>
              <a:rPr lang="pt-PT" sz="4800" dirty="0" err="1" smtClean="0"/>
              <a:t>Climepsi</a:t>
            </a:r>
            <a:r>
              <a:rPr lang="pt-PT" sz="4800" dirty="0" smtClean="0"/>
              <a:t> Editores.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800" dirty="0" smtClean="0"/>
              <a:t>– Dias, I. (2004). Violência na Família: uma abordagem sociológica. </a:t>
            </a:r>
            <a:r>
              <a:rPr lang="en-GB" sz="4800" dirty="0" smtClean="0"/>
              <a:t>Porto: </a:t>
            </a:r>
            <a:r>
              <a:rPr lang="en-GB" sz="4800" dirty="0" err="1" smtClean="0"/>
              <a:t>Afrontamento</a:t>
            </a:r>
            <a:r>
              <a:rPr lang="en-GB" sz="4800" dirty="0" smtClean="0"/>
              <a:t>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GB" sz="4800" dirty="0" smtClean="0"/>
              <a:t>_</a:t>
            </a:r>
            <a:r>
              <a:rPr lang="en-GB" sz="4800" dirty="0" err="1" smtClean="0"/>
              <a:t>Doweiko</a:t>
            </a:r>
            <a:r>
              <a:rPr lang="en-GB" sz="4800" dirty="0" smtClean="0"/>
              <a:t>, H.E.(2006).</a:t>
            </a:r>
            <a:r>
              <a:rPr lang="en-GB" sz="4800" i="1" dirty="0" smtClean="0"/>
              <a:t> Concepts of Chemical Dependency. </a:t>
            </a:r>
            <a:r>
              <a:rPr lang="en-GB" sz="4800" dirty="0" smtClean="0"/>
              <a:t>California: Thomson Brooks/Cole.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GB" sz="4800" dirty="0" smtClean="0"/>
              <a:t>– </a:t>
            </a:r>
            <a:r>
              <a:rPr lang="en-GB" sz="4800" dirty="0" err="1" smtClean="0"/>
              <a:t>Eysenck</a:t>
            </a:r>
            <a:r>
              <a:rPr lang="en-GB" sz="4800" dirty="0" smtClean="0"/>
              <a:t>, H., &amp; </a:t>
            </a:r>
            <a:r>
              <a:rPr lang="en-GB" sz="4800" dirty="0" err="1" smtClean="0"/>
              <a:t>Gudjonsson</a:t>
            </a:r>
            <a:r>
              <a:rPr lang="en-GB" sz="4800" dirty="0" smtClean="0"/>
              <a:t>, G. (1989). </a:t>
            </a:r>
            <a:r>
              <a:rPr lang="en-GB" sz="4800" i="1" dirty="0" smtClean="0"/>
              <a:t>The causes and cures of criminality.</a:t>
            </a:r>
            <a:r>
              <a:rPr lang="en-GB" sz="4800" dirty="0" smtClean="0"/>
              <a:t> </a:t>
            </a:r>
            <a:r>
              <a:rPr lang="pt-PT" sz="4800" dirty="0" err="1" smtClean="0"/>
              <a:t>New</a:t>
            </a:r>
            <a:r>
              <a:rPr lang="pt-PT" sz="4800" dirty="0" smtClean="0"/>
              <a:t> York: </a:t>
            </a:r>
            <a:r>
              <a:rPr lang="pt-PT" sz="4800" dirty="0" err="1" smtClean="0"/>
              <a:t>Plenum</a:t>
            </a:r>
            <a:r>
              <a:rPr lang="pt-PT" sz="4800" dirty="0" smtClean="0"/>
              <a:t> </a:t>
            </a:r>
            <a:r>
              <a:rPr lang="pt-PT" sz="4800" dirty="0" err="1" smtClean="0"/>
              <a:t>Press</a:t>
            </a:r>
            <a:r>
              <a:rPr lang="pt-PT" sz="4800" dirty="0" smtClean="0"/>
              <a:t>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800" dirty="0" smtClean="0"/>
              <a:t>– </a:t>
            </a:r>
            <a:r>
              <a:rPr lang="pt-PT" sz="4800" dirty="0" err="1" smtClean="0"/>
              <a:t>Fávero</a:t>
            </a:r>
            <a:r>
              <a:rPr lang="pt-PT" sz="4800" dirty="0" smtClean="0"/>
              <a:t>, M.F.,(2003). </a:t>
            </a:r>
            <a:r>
              <a:rPr lang="pt-PT" sz="4800" i="1" dirty="0" smtClean="0"/>
              <a:t>Sexualidade Infantil e Abusos Sexuais as Menores</a:t>
            </a:r>
            <a:r>
              <a:rPr lang="pt-PT" sz="4800" dirty="0" smtClean="0"/>
              <a:t>. Lisboa: </a:t>
            </a:r>
            <a:r>
              <a:rPr lang="pt-PT" sz="4800" dirty="0" err="1" smtClean="0"/>
              <a:t>Climepsi</a:t>
            </a:r>
            <a:r>
              <a:rPr lang="pt-PT" sz="4800" dirty="0" smtClean="0"/>
              <a:t> Editores.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800" dirty="0" smtClean="0"/>
              <a:t>– Fonseca, A.C. (2004). </a:t>
            </a:r>
            <a:r>
              <a:rPr lang="pt-PT" sz="4800" i="1" dirty="0" smtClean="0"/>
              <a:t>Comportamento Anti-social e Crime: da infância à idade adulta</a:t>
            </a:r>
            <a:r>
              <a:rPr lang="pt-PT" sz="4800" dirty="0" smtClean="0"/>
              <a:t>. Coimbra: </a:t>
            </a:r>
            <a:r>
              <a:rPr lang="pt-PT" sz="4800" dirty="0" err="1" smtClean="0"/>
              <a:t>Ed.</a:t>
            </a:r>
            <a:r>
              <a:rPr lang="pt-PT" sz="4800" dirty="0" smtClean="0"/>
              <a:t> Almedina.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sz="4300" dirty="0" smtClean="0"/>
              <a:t> </a:t>
            </a:r>
            <a:endParaRPr lang="pt-PT" sz="4300" dirty="0" smtClean="0"/>
          </a:p>
          <a:p>
            <a:pPr marL="722376" lvl="1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115D-2C95-4F20-BA93-066D68F592FD}" type="slidenum">
              <a:rPr lang="pt-PT"/>
              <a:pPr>
                <a:defRPr/>
              </a:pPr>
              <a:t>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5. Elementos de estudo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>
            <a:normAutofit fontScale="325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700" dirty="0" smtClean="0"/>
              <a:t> – Fonseca, A. C., Simões, M. R., Taborda Simões, M.C., &amp; Pinho, M. S. (2006). </a:t>
            </a:r>
            <a:r>
              <a:rPr lang="pt-PT" sz="3700" i="1" dirty="0" smtClean="0"/>
              <a:t>Psicologia Forense</a:t>
            </a:r>
            <a:r>
              <a:rPr lang="pt-PT" sz="3700" dirty="0" smtClean="0"/>
              <a:t>. Coimbra: </a:t>
            </a:r>
            <a:r>
              <a:rPr lang="pt-PT" sz="3700" dirty="0" err="1" smtClean="0"/>
              <a:t>Ed.</a:t>
            </a:r>
            <a:r>
              <a:rPr lang="pt-PT" sz="3700" dirty="0" smtClean="0"/>
              <a:t> Almedina.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37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700" dirty="0" smtClean="0"/>
              <a:t>– Machado, C. (2004) </a:t>
            </a:r>
            <a:r>
              <a:rPr lang="pt-PT" sz="3700" i="1" dirty="0" smtClean="0"/>
              <a:t>Crime e insegurança: discurso do medo e imagens do outro</a:t>
            </a:r>
            <a:r>
              <a:rPr lang="pt-PT" sz="3700" dirty="0" smtClean="0"/>
              <a:t>. Lisboa: Editorial Notícias.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37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700" dirty="0" smtClean="0"/>
              <a:t>– Marques Teixeira, J. (2000). </a:t>
            </a:r>
            <a:r>
              <a:rPr lang="pt-PT" sz="3700" i="1" dirty="0" smtClean="0"/>
              <a:t>Comportamento Criminal: perspectiva biopsicológica</a:t>
            </a:r>
            <a:r>
              <a:rPr lang="pt-PT" sz="3700" dirty="0" smtClean="0"/>
              <a:t>. Linda-a-Velha: Vale Editores.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37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700" dirty="0" err="1" smtClean="0"/>
              <a:t>_Marshall</a:t>
            </a:r>
            <a:r>
              <a:rPr lang="pt-PT" sz="3700" dirty="0" smtClean="0"/>
              <a:t>, H., </a:t>
            </a:r>
            <a:r>
              <a:rPr lang="pt-PT" sz="3700" dirty="0" err="1" smtClean="0"/>
              <a:t>Douglas</a:t>
            </a:r>
            <a:r>
              <a:rPr lang="pt-PT" sz="3700" dirty="0" smtClean="0"/>
              <a:t>, K., </a:t>
            </a:r>
            <a:r>
              <a:rPr lang="pt-PT" sz="3700" dirty="0" err="1" smtClean="0"/>
              <a:t>McDonnell</a:t>
            </a:r>
            <a:r>
              <a:rPr lang="pt-PT" sz="3700" dirty="0" smtClean="0"/>
              <a:t>, D.(2007). </a:t>
            </a:r>
            <a:r>
              <a:rPr lang="en-GB" sz="3700" i="1" dirty="0" smtClean="0"/>
              <a:t>Deviance and Social Control: who rules?</a:t>
            </a:r>
            <a:r>
              <a:rPr lang="en-GB" sz="3700" dirty="0" smtClean="0"/>
              <a:t> Oxford: Oxford University Press.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37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GB" sz="3700" dirty="0" smtClean="0"/>
              <a:t>– </a:t>
            </a:r>
            <a:r>
              <a:rPr lang="en-GB" sz="3700" dirty="0" err="1" smtClean="0"/>
              <a:t>Mednick</a:t>
            </a:r>
            <a:r>
              <a:rPr lang="en-GB" sz="3700" dirty="0" smtClean="0"/>
              <a:t>, S., Moffitt, T., &amp; Stack, S. (1987). </a:t>
            </a:r>
            <a:r>
              <a:rPr lang="en-GB" sz="3700" i="1" dirty="0" smtClean="0"/>
              <a:t>The causes of crime, new biological approaches. </a:t>
            </a:r>
            <a:r>
              <a:rPr lang="en-GB" sz="3700" dirty="0" smtClean="0"/>
              <a:t>Cambridge: Cambridge University Press.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37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GB" sz="3700" dirty="0" smtClean="0"/>
              <a:t>– Muncie, J., McLaughlin, E. (1996). </a:t>
            </a:r>
            <a:r>
              <a:rPr lang="en-GB" sz="3700" i="1" dirty="0" smtClean="0"/>
              <a:t>The problem of crime</a:t>
            </a:r>
            <a:r>
              <a:rPr lang="en-GB" sz="3700" dirty="0" smtClean="0"/>
              <a:t>. </a:t>
            </a:r>
            <a:r>
              <a:rPr lang="pt-PT" sz="3700" dirty="0" err="1" smtClean="0"/>
              <a:t>London</a:t>
            </a:r>
            <a:r>
              <a:rPr lang="pt-PT" sz="3700" dirty="0" smtClean="0"/>
              <a:t>: </a:t>
            </a:r>
            <a:r>
              <a:rPr lang="pt-PT" sz="3700" dirty="0" err="1" smtClean="0"/>
              <a:t>Sage</a:t>
            </a:r>
            <a:r>
              <a:rPr lang="pt-PT" sz="3700" dirty="0" smtClean="0"/>
              <a:t>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37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700" dirty="0" smtClean="0"/>
              <a:t>– Oliveira, A. (2003). </a:t>
            </a:r>
            <a:r>
              <a:rPr lang="pt-PT" sz="3700" i="1" dirty="0" smtClean="0"/>
              <a:t>As vendedoras de ilusões: estudo sobre a prostituição, alterne e striptease</a:t>
            </a:r>
            <a:r>
              <a:rPr lang="pt-PT" sz="3700" dirty="0" smtClean="0"/>
              <a:t>. Lisboa: Editorial Notícias.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37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700" dirty="0" smtClean="0"/>
              <a:t>– </a:t>
            </a:r>
            <a:r>
              <a:rPr lang="pt-PT" sz="3700" dirty="0" err="1" smtClean="0"/>
              <a:t>Roberts</a:t>
            </a:r>
            <a:r>
              <a:rPr lang="pt-PT" sz="3700" dirty="0" smtClean="0"/>
              <a:t>, N. (1996). </a:t>
            </a:r>
            <a:r>
              <a:rPr lang="pt-PT" sz="3700" i="1" dirty="0" smtClean="0"/>
              <a:t>A prostituição através dos tempos na sociedade ocidental</a:t>
            </a:r>
            <a:r>
              <a:rPr lang="pt-PT" sz="3700" dirty="0" smtClean="0"/>
              <a:t>. </a:t>
            </a:r>
            <a:r>
              <a:rPr lang="en-GB" sz="3700" dirty="0" err="1" smtClean="0"/>
              <a:t>Lisboa</a:t>
            </a:r>
            <a:r>
              <a:rPr lang="en-GB" sz="3700" dirty="0" smtClean="0"/>
              <a:t>: Editorial </a:t>
            </a:r>
            <a:r>
              <a:rPr lang="en-GB" sz="3700" dirty="0" err="1" smtClean="0"/>
              <a:t>Presença</a:t>
            </a:r>
            <a:r>
              <a:rPr lang="en-GB" sz="3700" dirty="0" smtClean="0"/>
              <a:t>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37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GB" sz="3700" dirty="0" smtClean="0"/>
              <a:t>_</a:t>
            </a:r>
            <a:r>
              <a:rPr lang="en-GB" sz="3700" dirty="0" err="1" smtClean="0"/>
              <a:t>Vandenburgh</a:t>
            </a:r>
            <a:r>
              <a:rPr lang="en-GB" sz="3700" dirty="0" smtClean="0"/>
              <a:t>, H. (2004). </a:t>
            </a:r>
            <a:r>
              <a:rPr lang="en-GB" sz="3700" i="1" dirty="0" smtClean="0"/>
              <a:t>Deviance The Essentials</a:t>
            </a:r>
            <a:r>
              <a:rPr lang="en-GB" sz="3700" dirty="0" smtClean="0"/>
              <a:t>. New Jersey:  Pearson Prentice Hall.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37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GB" sz="3700" dirty="0" smtClean="0"/>
              <a:t>_</a:t>
            </a:r>
            <a:r>
              <a:rPr lang="en-GB" sz="3700" dirty="0" err="1" smtClean="0"/>
              <a:t>Weitzer</a:t>
            </a:r>
            <a:r>
              <a:rPr lang="en-GB" sz="3700" dirty="0" smtClean="0"/>
              <a:t>, R.(2002). </a:t>
            </a:r>
            <a:r>
              <a:rPr lang="en-GB" sz="3700" i="1" dirty="0" smtClean="0"/>
              <a:t>Deviance and Social </a:t>
            </a:r>
            <a:r>
              <a:rPr lang="en-GB" sz="3700" i="1" dirty="0" err="1" smtClean="0"/>
              <a:t>Control.</a:t>
            </a:r>
            <a:r>
              <a:rPr lang="en-GB" sz="3700" dirty="0" err="1" smtClean="0"/>
              <a:t>New</a:t>
            </a:r>
            <a:r>
              <a:rPr lang="en-GB" sz="3700" dirty="0" smtClean="0"/>
              <a:t> York: McGraw-Hill Companies Inc.</a:t>
            </a:r>
            <a:endParaRPr lang="pt-PT" sz="370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61F7BE-E6BD-4B51-8A44-72E271C194F7}" type="slidenum">
              <a:rPr lang="pt-PT"/>
              <a:pPr>
                <a:defRPr/>
              </a:pPr>
              <a:t>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dirty="0" smtClean="0"/>
              <a:t>6. Métodos de ensino e aprendizagem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28625" y="1928813"/>
            <a:ext cx="8258175" cy="4525962"/>
          </a:xfrm>
        </p:spPr>
        <p:txBody>
          <a:bodyPr/>
          <a:lstStyle/>
          <a:p>
            <a:r>
              <a:rPr lang="pt-PT" sz="2400" smtClean="0"/>
              <a:t>As aulas serão teórico-práticas, de 3 horas cada uma</a:t>
            </a:r>
          </a:p>
          <a:p>
            <a:pPr>
              <a:buFont typeface="Wingdings 2" pitchFamily="18" charset="2"/>
              <a:buNone/>
            </a:pPr>
            <a:endParaRPr lang="pt-PT" sz="2400" smtClean="0"/>
          </a:p>
          <a:p>
            <a:r>
              <a:rPr lang="pt-PT" sz="2400" smtClean="0"/>
              <a:t>Nas duas primeiras horas haverá exposição de matéria</a:t>
            </a:r>
          </a:p>
          <a:p>
            <a:pPr>
              <a:buFont typeface="Wingdings 2" pitchFamily="18" charset="2"/>
              <a:buNone/>
            </a:pPr>
            <a:endParaRPr lang="pt-PT" sz="2400" smtClean="0"/>
          </a:p>
          <a:p>
            <a:r>
              <a:rPr lang="pt-PT" sz="2400" smtClean="0"/>
              <a:t>Na terceira hora haverá a apresentação de um trabalho de grupo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9F6827-202D-4EEF-96E4-6AB518FB7D12}" type="slidenum">
              <a:rPr lang="pt-PT"/>
              <a:pPr>
                <a:defRPr/>
              </a:pPr>
              <a:t>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dirty="0" smtClean="0"/>
              <a:t>6. Métodos de ensino e aprendizagem</a:t>
            </a:r>
            <a:endParaRPr lang="pt-PT" dirty="0"/>
          </a:p>
        </p:txBody>
      </p:sp>
      <p:sp>
        <p:nvSpPr>
          <p:cNvPr id="38914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/>
          <a:lstStyle/>
          <a:p>
            <a:endParaRPr lang="pt-PT" sz="2800" smtClean="0"/>
          </a:p>
          <a:p>
            <a:r>
              <a:rPr lang="pt-PT" sz="2400" smtClean="0"/>
              <a:t>Pretende-se expor a matéria, mas também abordar critica e interactivamente os assuntos, implicando os alunos no tratamento dos mesmos, desenvolvendo-se, assim, o espírito crítico e analítico.</a:t>
            </a:r>
          </a:p>
          <a:p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E57941-3AB5-4D1F-9B2A-858182C13813}" type="slidenum">
              <a:rPr lang="pt-PT"/>
              <a:pPr>
                <a:defRPr/>
              </a:pPr>
              <a:t>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7. Avaliação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9115425" cy="4525963"/>
          </a:xfrm>
        </p:spPr>
        <p:txBody>
          <a:bodyPr/>
          <a:lstStyle/>
          <a:p>
            <a:r>
              <a:rPr lang="pt-PT" sz="2600" u="sng" smtClean="0"/>
              <a:t>Avaliação contínua:</a:t>
            </a:r>
          </a:p>
          <a:p>
            <a:pPr>
              <a:buFont typeface="Wingdings 2" pitchFamily="18" charset="2"/>
              <a:buNone/>
            </a:pPr>
            <a:endParaRPr lang="pt-PT" sz="2600" smtClean="0"/>
          </a:p>
          <a:p>
            <a:pPr>
              <a:buFont typeface="Wingdings 2" pitchFamily="18" charset="2"/>
              <a:buNone/>
            </a:pPr>
            <a:r>
              <a:rPr lang="pt-PT" sz="2600" smtClean="0"/>
              <a:t>	.Realização de dois testes intercalares (30% cada um)</a:t>
            </a:r>
          </a:p>
          <a:p>
            <a:pPr>
              <a:buFont typeface="Wingdings 2" pitchFamily="18" charset="2"/>
              <a:buNone/>
            </a:pPr>
            <a:r>
              <a:rPr lang="pt-PT" sz="2600" smtClean="0"/>
              <a:t>	.Apresentação de trabalhos de grupo ( 30%)</a:t>
            </a:r>
          </a:p>
          <a:p>
            <a:pPr>
              <a:buFont typeface="Wingdings 2" pitchFamily="18" charset="2"/>
              <a:buNone/>
            </a:pPr>
            <a:r>
              <a:rPr lang="pt-PT" sz="2600" smtClean="0"/>
              <a:t>	.Assiduidade e participação (10%)</a:t>
            </a:r>
          </a:p>
          <a:p>
            <a:pPr>
              <a:buFont typeface="Wingdings 2" pitchFamily="18" charset="2"/>
              <a:buNone/>
            </a:pPr>
            <a:endParaRPr lang="pt-PT" sz="2600" smtClean="0"/>
          </a:p>
          <a:p>
            <a:r>
              <a:rPr lang="pt-PT" sz="2600" u="sng" smtClean="0"/>
              <a:t>Avaliação final:</a:t>
            </a:r>
          </a:p>
          <a:p>
            <a:pPr>
              <a:buFont typeface="Wingdings 2" pitchFamily="18" charset="2"/>
              <a:buNone/>
            </a:pPr>
            <a:endParaRPr lang="pt-PT" sz="2600" smtClean="0"/>
          </a:p>
          <a:p>
            <a:pPr>
              <a:buFont typeface="Wingdings 2" pitchFamily="18" charset="2"/>
              <a:buNone/>
            </a:pPr>
            <a:r>
              <a:rPr lang="pt-PT" sz="2600" smtClean="0"/>
              <a:t>	.Exame</a:t>
            </a:r>
          </a:p>
          <a:p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337332-7959-49FB-A5B2-7E62DBB13ED8}" type="slidenum">
              <a:rPr lang="pt-PT"/>
              <a:pPr>
                <a:defRPr/>
              </a:pPr>
              <a:t>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2700" b="1" dirty="0" smtClean="0"/>
              <a:t/>
            </a:r>
            <a:br>
              <a:rPr lang="pt-PT" sz="2700" b="1" dirty="0" smtClean="0"/>
            </a:br>
            <a:r>
              <a:rPr lang="pt-PT" sz="2700" b="1" dirty="0" smtClean="0"/>
              <a:t>8. Apresentação de Trabalhos para Avaliação:</a:t>
            </a:r>
            <a:br>
              <a:rPr lang="pt-PT" sz="2700" b="1" dirty="0" smtClean="0"/>
            </a:br>
            <a:r>
              <a:rPr lang="pt-PT" sz="2700" b="1" dirty="0" smtClean="0"/>
              <a:t>Objectivos , Metodologia e Temas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71625"/>
            <a:ext cx="8329613" cy="5000625"/>
          </a:xfrm>
        </p:spPr>
        <p:txBody>
          <a:bodyPr>
            <a:normAutofit fontScale="475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800" b="1" u="sng" dirty="0" smtClean="0"/>
              <a:t>Objectivos:</a:t>
            </a:r>
            <a:endParaRPr lang="pt-PT" sz="3800" u="sng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3800" u="sng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400" dirty="0" smtClean="0"/>
              <a:t>1.Desenvolver a capacidade de pesquisa de informação, de selecção e de estruturação da informação seleccionada.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4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400" dirty="0" smtClean="0"/>
              <a:t>2.Utilização e compreensão de terminologias e conceitos da Criminologia, da Psicologia, do Direito, da Biologia e da Sociologia de forma operante. em diversos contextos.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4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400" dirty="0" smtClean="0"/>
              <a:t>3.Sensibilização para e compreensão da diversidade das variáveis que despoletam e condicionam o comportamento humano - o homem como ser </a:t>
            </a:r>
            <a:r>
              <a:rPr lang="pt-PT" sz="3400" dirty="0" err="1" smtClean="0"/>
              <a:t>biopsicossocial</a:t>
            </a:r>
            <a:r>
              <a:rPr lang="pt-PT" sz="3400" dirty="0" smtClean="0"/>
              <a:t>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4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400" dirty="0" smtClean="0"/>
              <a:t>4. Desenvolver a capacidade para reflectir sobre e debater as causas, assim como as implicações, dos diversos comportamentos desviantes tanto para os seus executores como para as suas vítimas.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4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400" dirty="0" smtClean="0"/>
              <a:t>5. Desenvolver capacidade de expressão individual, de debate e de deliberação acerca de </a:t>
            </a:r>
            <a:r>
              <a:rPr lang="pt-PT" sz="3400" dirty="0" err="1" smtClean="0"/>
              <a:t>taboos</a:t>
            </a:r>
            <a:r>
              <a:rPr lang="pt-PT" sz="3400" dirty="0" smtClean="0"/>
              <a:t>, de preconceitos e de dificuldades em lidar com ou compreender comportamentos desviantes e as suas implicações.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251739-1242-4B13-8FBB-98023FBF785B}" type="slidenum">
              <a:rPr lang="pt-PT"/>
              <a:pPr>
                <a:defRPr/>
              </a:pPr>
              <a:t>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ítulo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7467600" cy="1143000"/>
          </a:xfrm>
        </p:spPr>
        <p:txBody>
          <a:bodyPr/>
          <a:lstStyle/>
          <a:p>
            <a:r>
              <a:rPr lang="pt-PT" sz="2400" b="1" smtClean="0"/>
              <a:t>8. Apresentação de Trabalhos para Avaliação:</a:t>
            </a:r>
            <a:br>
              <a:rPr lang="pt-PT" sz="2400" b="1" smtClean="0"/>
            </a:br>
            <a:r>
              <a:rPr lang="pt-PT" sz="2400" b="1" smtClean="0"/>
              <a:t>Objectivos , Metodologia e Temas</a:t>
            </a:r>
            <a:endParaRPr lang="pt-PT" sz="2400" smtClean="0"/>
          </a:p>
        </p:txBody>
      </p:sp>
      <p:sp>
        <p:nvSpPr>
          <p:cNvPr id="45058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13" cy="4525963"/>
          </a:xfrm>
        </p:spPr>
        <p:txBody>
          <a:bodyPr/>
          <a:lstStyle/>
          <a:p>
            <a:r>
              <a:rPr lang="pt-PT" sz="2000" b="1" u="sng" smtClean="0"/>
              <a:t>Metodologia:</a:t>
            </a:r>
            <a:endParaRPr lang="pt-PT" sz="2000" u="sng" smtClean="0"/>
          </a:p>
          <a:p>
            <a:pPr>
              <a:buFont typeface="Wingdings 2" pitchFamily="18" charset="2"/>
              <a:buNone/>
            </a:pPr>
            <a:r>
              <a:rPr lang="pt-PT" sz="2000" smtClean="0"/>
              <a:t> </a:t>
            </a:r>
          </a:p>
          <a:p>
            <a:r>
              <a:rPr lang="pt-PT" sz="2000" smtClean="0"/>
              <a:t>Apresentação oral na terceira hora de aula. </a:t>
            </a:r>
          </a:p>
          <a:p>
            <a:r>
              <a:rPr lang="pt-PT" sz="2000" smtClean="0"/>
              <a:t>Tempo: 50 minutos (25m para apresentação e 25m para discussão e/ou actividades).</a:t>
            </a:r>
          </a:p>
          <a:p>
            <a:r>
              <a:rPr lang="pt-PT" sz="2000" smtClean="0"/>
              <a:t>Um tema por semana em grupo ou individual.</a:t>
            </a:r>
          </a:p>
          <a:p>
            <a:r>
              <a:rPr lang="pt-PT" sz="2000" smtClean="0"/>
              <a:t>Constituirá 30% da avaliação contínua.</a:t>
            </a:r>
          </a:p>
          <a:p>
            <a:r>
              <a:rPr lang="pt-PT" sz="2000" smtClean="0"/>
              <a:t>Poderão utilizar todo o tipo de material assim como recorrer à apresentação de casos específicos dentro do tema.</a:t>
            </a:r>
          </a:p>
          <a:p>
            <a:r>
              <a:rPr lang="pt-PT" sz="2000" smtClean="0"/>
              <a:t>Será avaliada a qualidade da apresentação do material assim como a capacidade para estimular discussão no grupo.</a:t>
            </a:r>
          </a:p>
          <a:p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29B80-56FA-4A7F-8B7E-8A4ED2DA7EA0}" type="slidenum">
              <a:rPr lang="pt-PT"/>
              <a:pPr>
                <a:defRPr/>
              </a:pPr>
              <a:t>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2400" b="1" smtClean="0"/>
              <a:t>8. Apresentação de Trabalhos para Avaliação:</a:t>
            </a:r>
            <a:br>
              <a:rPr lang="pt-PT" sz="2400" b="1" smtClean="0"/>
            </a:br>
            <a:r>
              <a:rPr lang="pt-PT" sz="2400" b="1" smtClean="0"/>
              <a:t>Objectivos , Metodologia e Temas</a:t>
            </a:r>
            <a:endParaRPr lang="pt-PT" sz="2400" smtClean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>
            <a:normAutofit fontScale="400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5000" b="1" u="sng" dirty="0" smtClean="0"/>
              <a:t>Temas:</a:t>
            </a:r>
            <a:endParaRPr lang="pt-PT" sz="5000" u="sng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200" dirty="0" smtClean="0"/>
              <a:t>Maus Tratos de Menores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2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200" dirty="0" smtClean="0"/>
              <a:t>Crimes de Guerra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2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200" dirty="0" smtClean="0"/>
              <a:t>Violência Doméstica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2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200" dirty="0" smtClean="0"/>
              <a:t>Tráfico e Dependência de Drogas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2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200" dirty="0" smtClean="0"/>
              <a:t>Crime de Rua (cultura de Gangs)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2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200" dirty="0" smtClean="0"/>
              <a:t>Violação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2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200" dirty="0" smtClean="0"/>
              <a:t>Violência na Escola (</a:t>
            </a:r>
            <a:r>
              <a:rPr lang="pt-PT" sz="4200" dirty="0" err="1" smtClean="0"/>
              <a:t>Bullying</a:t>
            </a:r>
            <a:r>
              <a:rPr lang="pt-PT" sz="4200" dirty="0" smtClean="0"/>
              <a:t>)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 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FDF5BD-517D-4884-8C8B-DB05FBE93BDD}" type="slidenum">
              <a:rPr lang="pt-PT"/>
              <a:pPr>
                <a:defRPr/>
              </a:pPr>
              <a:t>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2400" b="1" dirty="0" smtClean="0"/>
              <a:t>8. Apresentação de Trabalhos para Avaliação:</a:t>
            </a:r>
            <a:br>
              <a:rPr lang="pt-PT" sz="2400" b="1" dirty="0" smtClean="0"/>
            </a:br>
            <a:r>
              <a:rPr lang="pt-PT" sz="2400" b="1" dirty="0" smtClean="0"/>
              <a:t>Objectivos , Metodologia e Temas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188" y="1428750"/>
            <a:ext cx="8358187" cy="5643563"/>
          </a:xfrm>
        </p:spPr>
        <p:txBody>
          <a:bodyPr>
            <a:normAutofit fontScale="475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600" dirty="0" smtClean="0"/>
              <a:t>Crime Organizado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6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600" dirty="0" smtClean="0"/>
              <a:t>Assassinato em Massa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6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600" dirty="0" smtClean="0"/>
              <a:t>Assassinato em Série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6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600" dirty="0" smtClean="0"/>
              <a:t>Prostituição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6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600" dirty="0" smtClean="0"/>
              <a:t>Pedofilia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36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600" dirty="0" smtClean="0"/>
              <a:t>Crime de Organizacional/ Corporativo (Colarinho Branco)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6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600" dirty="0" err="1" smtClean="0"/>
              <a:t>Cyber</a:t>
            </a:r>
            <a:r>
              <a:rPr lang="pt-PT" sz="3600" dirty="0" smtClean="0"/>
              <a:t> Crime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6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600" dirty="0" smtClean="0"/>
              <a:t>Alcoolismo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6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600" dirty="0" smtClean="0"/>
              <a:t>Abusos no local de trabalho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600" dirty="0" smtClean="0"/>
              <a:t> 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600" dirty="0" smtClean="0"/>
              <a:t>Outros – o aluno ou o grupo poderão sugerir um tema da sua escolha.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61BF93-60D3-475E-B94C-2B566F1EF737}" type="slidenum">
              <a:rPr lang="pt-PT"/>
              <a:pPr>
                <a:defRPr/>
              </a:pPr>
              <a:t>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6" dur="1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mtClean="0"/>
              <a:t>SUMÁRIO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13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pt-PT" sz="2400" smtClean="0"/>
              <a:t>1.Equipa docente;</a:t>
            </a:r>
          </a:p>
          <a:p>
            <a:pPr>
              <a:buFont typeface="Wingdings 2" pitchFamily="18" charset="2"/>
              <a:buNone/>
            </a:pPr>
            <a:r>
              <a:rPr lang="pt-PT" sz="2400" smtClean="0"/>
              <a:t>2. Programa;</a:t>
            </a:r>
          </a:p>
          <a:p>
            <a:pPr>
              <a:buFont typeface="Wingdings 2" pitchFamily="18" charset="2"/>
              <a:buNone/>
            </a:pPr>
            <a:r>
              <a:rPr lang="pt-PT" sz="2400" smtClean="0"/>
              <a:t>3. Calendarização;</a:t>
            </a:r>
          </a:p>
          <a:p>
            <a:pPr>
              <a:buFont typeface="Wingdings 2" pitchFamily="18" charset="2"/>
              <a:buNone/>
            </a:pPr>
            <a:r>
              <a:rPr lang="pt-PT" sz="2400" smtClean="0"/>
              <a:t>4. Objectivos;</a:t>
            </a:r>
          </a:p>
          <a:p>
            <a:pPr>
              <a:buFont typeface="Wingdings 2" pitchFamily="18" charset="2"/>
              <a:buNone/>
            </a:pPr>
            <a:r>
              <a:rPr lang="pt-PT" sz="2400" smtClean="0"/>
              <a:t>5. Elementos de estudo;</a:t>
            </a:r>
          </a:p>
          <a:p>
            <a:pPr>
              <a:buFont typeface="Wingdings 2" pitchFamily="18" charset="2"/>
              <a:buNone/>
            </a:pPr>
            <a:r>
              <a:rPr lang="pt-PT" sz="2400" smtClean="0"/>
              <a:t>6. Métodos de ensino e de aprendizagem</a:t>
            </a:r>
          </a:p>
          <a:p>
            <a:pPr>
              <a:buFont typeface="Wingdings 2" pitchFamily="18" charset="2"/>
              <a:buNone/>
            </a:pPr>
            <a:r>
              <a:rPr lang="pt-PT" sz="2400" smtClean="0"/>
              <a:t>7. Avaliação;</a:t>
            </a:r>
          </a:p>
          <a:p>
            <a:pPr>
              <a:buFont typeface="Wingdings 2" pitchFamily="18" charset="2"/>
              <a:buNone/>
            </a:pPr>
            <a:r>
              <a:rPr lang="pt-PT" sz="2400" smtClean="0"/>
              <a:t>8. Apresentação de Trabalhos para Avaliação: Objectivos, Metodologia e Temas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A6A33-865D-4FA1-8D00-D8C7134D467F}" type="slidenum">
              <a:rPr lang="pt-PT"/>
              <a:pPr>
                <a:defRPr/>
              </a:pPr>
              <a:t>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1. Equipa docente</a:t>
            </a:r>
          </a:p>
        </p:txBody>
      </p:sp>
      <p:sp>
        <p:nvSpPr>
          <p:cNvPr id="18434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pt-PT" smtClean="0"/>
          </a:p>
          <a:p>
            <a:pPr algn="ctr">
              <a:buFont typeface="Wingdings 2" pitchFamily="18" charset="2"/>
              <a:buNone/>
            </a:pPr>
            <a:endParaRPr lang="pt-PT" smtClean="0"/>
          </a:p>
          <a:p>
            <a:pPr>
              <a:buFont typeface="Wingdings 2" pitchFamily="18" charset="2"/>
              <a:buNone/>
            </a:pPr>
            <a:r>
              <a:rPr lang="pt-PT" smtClean="0"/>
              <a:t>Dr Agostinho Almeida</a:t>
            </a:r>
          </a:p>
          <a:p>
            <a:pPr>
              <a:buFont typeface="Wingdings 2" pitchFamily="18" charset="2"/>
              <a:buNone/>
            </a:pPr>
            <a:r>
              <a:rPr lang="pt-PT" smtClean="0"/>
              <a:t>Drª Tânia Konvalina-Simas</a:t>
            </a:r>
          </a:p>
          <a:p>
            <a:pPr>
              <a:buFont typeface="Wingdings 2" pitchFamily="18" charset="2"/>
              <a:buNone/>
            </a:pPr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85031-A1EC-43EF-9277-3EE5B4CAECAB}" type="slidenum">
              <a:rPr lang="pt-PT"/>
              <a:pPr>
                <a:defRPr/>
              </a:pPr>
              <a:t>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2. Programa (resumido)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525963"/>
          </a:xfrm>
        </p:spPr>
        <p:txBody>
          <a:bodyPr>
            <a:normAutofit fontScale="550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200" b="1" dirty="0" smtClean="0"/>
              <a:t>APRESENTAÇÃO </a:t>
            </a:r>
            <a:endParaRPr lang="pt-PT" sz="32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200" b="1" dirty="0" smtClean="0"/>
              <a:t> </a:t>
            </a:r>
            <a:endParaRPr lang="pt-PT" sz="32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200" b="1" dirty="0" smtClean="0"/>
              <a:t>Definições e tipologias </a:t>
            </a:r>
            <a:endParaRPr lang="pt-PT" sz="3200" dirty="0" smtClean="0"/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2800" b="1" dirty="0" smtClean="0"/>
              <a:t>Conceito transdisciplinar da Biopsicossociologia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PT" sz="2800" dirty="0" smtClean="0"/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2800" b="1" dirty="0" smtClean="0"/>
              <a:t>Crime e desviância</a:t>
            </a:r>
          </a:p>
          <a:p>
            <a:pPr marL="1005840" lvl="2" indent="-256032" fontAlgn="auto">
              <a:spcAft>
                <a:spcPts val="0"/>
              </a:spcAft>
              <a:buFont typeface="Arial"/>
              <a:buChar char="○"/>
              <a:defRPr/>
            </a:pPr>
            <a:r>
              <a:rPr lang="pt-PT" b="1" dirty="0" smtClean="0"/>
              <a:t>A noção de crime</a:t>
            </a:r>
            <a:endParaRPr lang="pt-PT" dirty="0" smtClean="0"/>
          </a:p>
          <a:p>
            <a:pPr marL="1005840" lvl="2" indent="-256032" fontAlgn="auto">
              <a:spcAft>
                <a:spcPts val="0"/>
              </a:spcAft>
              <a:buFont typeface="Arial"/>
              <a:buChar char="○"/>
              <a:defRPr/>
            </a:pPr>
            <a:r>
              <a:rPr lang="pt-PT" b="1" dirty="0" smtClean="0"/>
              <a:t>A desviância como fenómeno criminológico</a:t>
            </a:r>
            <a:endParaRPr lang="pt-PT" sz="2800" b="1" dirty="0" smtClean="0"/>
          </a:p>
          <a:p>
            <a:pPr marL="722376" lvl="1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800" b="1" dirty="0" smtClean="0"/>
              <a:t>	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2800" b="1" dirty="0" smtClean="0"/>
              <a:t>Noção de Delinquência</a:t>
            </a:r>
          </a:p>
          <a:p>
            <a:pPr marL="1005840" lvl="2" indent="-256032" fontAlgn="auto">
              <a:spcAft>
                <a:spcPts val="0"/>
              </a:spcAft>
              <a:buFont typeface="Arial"/>
              <a:buChar char="○"/>
              <a:defRPr/>
            </a:pPr>
            <a:r>
              <a:rPr lang="pt-PT" b="1" dirty="0" smtClean="0"/>
              <a:t>Tipos de delinquentes</a:t>
            </a:r>
          </a:p>
          <a:p>
            <a:pPr marL="1005840" lvl="2" indent="-256032" fontAlgn="auto">
              <a:spcAft>
                <a:spcPts val="0"/>
              </a:spcAft>
              <a:buFont typeface="Arial"/>
              <a:buNone/>
              <a:defRPr/>
            </a:pPr>
            <a:endParaRPr lang="pt-PT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32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3200" b="1" dirty="0" smtClean="0"/>
              <a:t>Abordagem Biológica da Delinquência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3200" b="1" dirty="0" smtClean="0"/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3200" b="1" dirty="0" smtClean="0"/>
              <a:t>Geografia e saúde física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3200" b="1" dirty="0" smtClean="0"/>
              <a:t>Teorias biológicas</a:t>
            </a:r>
          </a:p>
          <a:p>
            <a:pPr marL="1005840" lvl="2" indent="-256032" fontAlgn="auto">
              <a:spcAft>
                <a:spcPts val="0"/>
              </a:spcAft>
              <a:buFont typeface="Arial"/>
              <a:buChar char="○"/>
              <a:defRPr/>
            </a:pPr>
            <a:endParaRPr lang="pt-PT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32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77C6E-7B44-4088-8DC2-6E8BF97D263B}" type="slidenum">
              <a:rPr lang="pt-PT"/>
              <a:pPr>
                <a:defRPr/>
              </a:pPr>
              <a:t>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F0EC21-F3CF-4B48-BF33-04284DE4DA2F}" type="slidenum">
              <a:rPr lang="pt-PT"/>
              <a:pPr>
                <a:defRPr/>
              </a:pPr>
              <a:t>5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4294967295"/>
          </p:nvPr>
        </p:nvSpPr>
        <p:spPr>
          <a:xfrm>
            <a:off x="0" y="642938"/>
            <a:ext cx="7467600" cy="5357812"/>
          </a:xfrm>
        </p:spPr>
        <p:txBody>
          <a:bodyPr>
            <a:normAutofit fontScale="250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4200" b="1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8000" b="1" dirty="0" smtClean="0"/>
              <a:t>Abordagem Psicológica da Delinquência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8000" dirty="0" smtClean="0"/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8000" dirty="0" smtClean="0"/>
              <a:t>Personalidade criminal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8000" dirty="0" smtClean="0"/>
              <a:t>Teorias psicológicas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8000" dirty="0" smtClean="0"/>
              <a:t>Estudos longitudinais: a família e a escola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8000" dirty="0" smtClean="0"/>
              <a:t>Perturbações de personalidade e doenças mentais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8000" b="1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8000" b="1" dirty="0" smtClean="0"/>
              <a:t> Abordagem Sociológicas da Delinquência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8000" dirty="0" smtClean="0"/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8000" dirty="0" smtClean="0"/>
              <a:t>Teorias modernas 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8000" dirty="0" smtClean="0"/>
              <a:t>Teorias Fenomenológicas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8000" dirty="0" smtClean="0"/>
              <a:t>Teorias Pós-Modernas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8000" dirty="0" smtClean="0"/>
              <a:t>Teoria da Reacção Social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0D0AE-D6DB-4824-835F-2B38BE9B6F34}" type="slidenum">
              <a:rPr lang="pt-PT"/>
              <a:pPr>
                <a:defRPr/>
              </a:pPr>
              <a:t>6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4294967295"/>
          </p:nvPr>
        </p:nvSpPr>
        <p:spPr>
          <a:xfrm>
            <a:off x="0" y="642938"/>
            <a:ext cx="8786813" cy="5483225"/>
          </a:xfrm>
        </p:spPr>
        <p:txBody>
          <a:bodyPr>
            <a:normAutofit fontScale="475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200" b="1" dirty="0" smtClean="0"/>
              <a:t> Abordagem situacional </a:t>
            </a:r>
            <a:endParaRPr lang="pt-PT" sz="42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200" b="1" dirty="0" smtClean="0"/>
              <a:t> </a:t>
            </a:r>
            <a:endParaRPr lang="pt-PT" sz="42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200" b="1" dirty="0" smtClean="0"/>
              <a:t>A teoria geral do crime </a:t>
            </a:r>
            <a:endParaRPr lang="pt-PT" sz="42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200" b="1" dirty="0" smtClean="0"/>
              <a:t> </a:t>
            </a:r>
            <a:endParaRPr lang="pt-PT" sz="42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200" b="1" dirty="0" smtClean="0"/>
              <a:t>Comportamento desviante, dependências e drogas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4200" dirty="0" smtClean="0"/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4200" dirty="0" smtClean="0"/>
              <a:t>Abordagens biológicas e psicológicas do comportamento aditivo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4200" dirty="0" smtClean="0"/>
              <a:t>A relação entre consumo de drogas e criminalidade 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PT" sz="42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200" b="1" dirty="0" smtClean="0"/>
              <a:t>Casos particulares de comportamentos desviantes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4200" dirty="0" smtClean="0"/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4200" dirty="0" smtClean="0"/>
              <a:t>O comportamento sexual desviante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4200" dirty="0" smtClean="0"/>
              <a:t>Abuso e violência em casa, na escola e no local de trabalho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4200" dirty="0" smtClean="0"/>
              <a:t>“</a:t>
            </a:r>
            <a:r>
              <a:rPr lang="pt-PT" sz="4200" dirty="0" err="1" smtClean="0"/>
              <a:t>Cibercomportamentos</a:t>
            </a:r>
            <a:r>
              <a:rPr lang="pt-PT" sz="4200" dirty="0" smtClean="0"/>
              <a:t>”: comportamentos desviantes e a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45D413-748C-4B65-B625-685271803BED}" type="slidenum">
              <a:rPr lang="pt-PT"/>
              <a:pPr>
                <a:defRPr/>
              </a:pPr>
              <a:t>7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4294967295"/>
          </p:nvPr>
        </p:nvSpPr>
        <p:spPr>
          <a:xfrm>
            <a:off x="0" y="571500"/>
            <a:ext cx="8858250" cy="5554663"/>
          </a:xfrm>
        </p:spPr>
        <p:txBody>
          <a:bodyPr>
            <a:normAutofit fontScale="850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3200" b="1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2900" b="1" dirty="0" smtClean="0"/>
              <a:t>Factores Familiares da Delinquência </a:t>
            </a:r>
            <a:endParaRPr lang="pt-PT" sz="29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900" b="1" cap="all" dirty="0" smtClean="0"/>
              <a:t> </a:t>
            </a:r>
            <a:endParaRPr lang="pt-PT" sz="2900" dirty="0" smtClean="0"/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2900" dirty="0" smtClean="0"/>
              <a:t>A influência da família na delinquência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900" b="1" cap="all" dirty="0" smtClean="0"/>
              <a:t> </a:t>
            </a:r>
            <a:endParaRPr lang="pt-PT" sz="29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2900" b="1" dirty="0" smtClean="0"/>
              <a:t>O comportamento desviante organizativo e vocacional e o crime</a:t>
            </a:r>
            <a:endParaRPr lang="pt-PT" sz="29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900" b="1" dirty="0" smtClean="0"/>
              <a:t> </a:t>
            </a:r>
            <a:endParaRPr lang="pt-PT" sz="29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2900" b="1" cap="all" dirty="0" smtClean="0"/>
              <a:t>A J</a:t>
            </a:r>
            <a:r>
              <a:rPr lang="pt-PT" sz="2900" b="1" dirty="0" smtClean="0"/>
              <a:t>ustiça como condicionante da delinquência 	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2900" dirty="0" smtClean="0"/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2900" dirty="0" smtClean="0"/>
              <a:t>A Justiça como instância formal de resolução de conflitos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2900" dirty="0" smtClean="0"/>
              <a:t>A realização da justiça criminal e seus fins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900" b="1" cap="all" dirty="0" smtClean="0"/>
              <a:t> </a:t>
            </a:r>
            <a:endParaRPr lang="pt-PT" sz="29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29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3. Calendarização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t-PT" sz="2800" smtClean="0"/>
              <a:t>Dia 16 de Abril – 1º teste</a:t>
            </a:r>
          </a:p>
          <a:p>
            <a:pPr>
              <a:buFont typeface="Wingdings 2" pitchFamily="18" charset="2"/>
              <a:buNone/>
            </a:pPr>
            <a:r>
              <a:rPr lang="pt-PT" sz="2800" smtClean="0"/>
              <a:t>Dia 25 de Junho – 2º teste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AA1D7-46B1-41F5-9873-018F2C85B48F}" type="slidenum">
              <a:rPr lang="pt-PT"/>
              <a:pPr>
                <a:defRPr/>
              </a:pPr>
              <a:t>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4. Objectivos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800" smtClean="0"/>
              <a:t>Conhecer os diversos tipos de comportamentos desviantes</a:t>
            </a:r>
          </a:p>
          <a:p>
            <a:r>
              <a:rPr lang="pt-PT" sz="2800" smtClean="0"/>
              <a:t>Descobrir as causas dessas condutas</a:t>
            </a:r>
          </a:p>
          <a:p>
            <a:r>
              <a:rPr lang="pt-PT" sz="2800" smtClean="0"/>
              <a:t>Distingui-los de outras realidades afins</a:t>
            </a:r>
          </a:p>
          <a:p>
            <a:r>
              <a:rPr lang="pt-PT" sz="2800" smtClean="0"/>
              <a:t>Relacionar com o fenómeno da delinquência</a:t>
            </a:r>
          </a:p>
          <a:p>
            <a:r>
              <a:rPr lang="pt-PT" sz="2800" smtClean="0"/>
              <a:t>Compreender essa realidade numa perspectiva biopsicossociológica</a:t>
            </a:r>
          </a:p>
          <a:p>
            <a:r>
              <a:rPr lang="pt-PT" sz="2800" smtClean="0"/>
              <a:t>Inserir no âmbito da criminologia</a:t>
            </a:r>
          </a:p>
          <a:p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72EE1-2D60-4828-861A-6FB4B6CF2C82}" type="slidenum">
              <a:rPr lang="pt-PT"/>
              <a:pPr>
                <a:defRPr/>
              </a:pPr>
              <a:t>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écnica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355</TotalTime>
  <Words>1055</Words>
  <Application>Microsoft Office PowerPoint</Application>
  <PresentationFormat>Apresentação no Ecrã (4:3)</PresentationFormat>
  <Paragraphs>268</Paragraphs>
  <Slides>18</Slides>
  <Notes>18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Modelo de apresentação</vt:lpstr>
      </vt:variant>
      <vt:variant>
        <vt:i4>6</vt:i4>
      </vt:variant>
      <vt:variant>
        <vt:lpstr>Títulos dos diapositivos</vt:lpstr>
      </vt:variant>
      <vt:variant>
        <vt:i4>18</vt:i4>
      </vt:variant>
    </vt:vector>
  </HeadingPairs>
  <TitlesOfParts>
    <vt:vector size="28" baseType="lpstr">
      <vt:lpstr>Arial</vt:lpstr>
      <vt:lpstr>Franklin Gothic Book</vt:lpstr>
      <vt:lpstr>Wingdings 2</vt:lpstr>
      <vt:lpstr>Calibri</vt:lpstr>
      <vt:lpstr>Técnica</vt:lpstr>
      <vt:lpstr>Técnica</vt:lpstr>
      <vt:lpstr>Técnica</vt:lpstr>
      <vt:lpstr>Técnica</vt:lpstr>
      <vt:lpstr>Técnica</vt:lpstr>
      <vt:lpstr>Técnica</vt:lpstr>
      <vt:lpstr>Diapositivo 1</vt:lpstr>
      <vt:lpstr>SUMÁRIO</vt:lpstr>
      <vt:lpstr>1. Equipa docente</vt:lpstr>
      <vt:lpstr>2. Programa (resumido)</vt:lpstr>
      <vt:lpstr>Diapositivo 5</vt:lpstr>
      <vt:lpstr>Diapositivo 6</vt:lpstr>
      <vt:lpstr>Diapositivo 7</vt:lpstr>
      <vt:lpstr>3. Calendarização </vt:lpstr>
      <vt:lpstr>4. Objectivos </vt:lpstr>
      <vt:lpstr>5. Elementos de estudo </vt:lpstr>
      <vt:lpstr>5. Elementos de estudo </vt:lpstr>
      <vt:lpstr>6. Métodos de ensino e aprendizagem</vt:lpstr>
      <vt:lpstr>6. Métodos de ensino e aprendizagem</vt:lpstr>
      <vt:lpstr>7. Avaliação</vt:lpstr>
      <vt:lpstr> 8. Apresentação de Trabalhos para Avaliação: Objectivos , Metodologia e Temas </vt:lpstr>
      <vt:lpstr>8. Apresentação de Trabalhos para Avaliação: Objectivos , Metodologia e Temas</vt:lpstr>
      <vt:lpstr>8. Apresentação de Trabalhos para Avaliação: Objectivos , Metodologia e Temas</vt:lpstr>
      <vt:lpstr>8. Apresentação de Trabalhos para Avaliação: Objectivos , Metodologia e Temas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Valued Acer Customer</dc:creator>
  <cp:lastModifiedBy>Marcela</cp:lastModifiedBy>
  <cp:revision>29</cp:revision>
  <dcterms:created xsi:type="dcterms:W3CDTF">2009-01-25T00:22:30Z</dcterms:created>
  <dcterms:modified xsi:type="dcterms:W3CDTF">2009-03-15T20:25:03Z</dcterms:modified>
</cp:coreProperties>
</file>