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77" r:id="rId6"/>
    <p:sldId id="267" r:id="rId7"/>
    <p:sldId id="268" r:id="rId8"/>
    <p:sldId id="269" r:id="rId9"/>
    <p:sldId id="274" r:id="rId10"/>
    <p:sldId id="286" r:id="rId11"/>
    <p:sldId id="270" r:id="rId12"/>
    <p:sldId id="271" r:id="rId13"/>
    <p:sldId id="272" r:id="rId14"/>
    <p:sldId id="261" r:id="rId15"/>
    <p:sldId id="262" r:id="rId16"/>
    <p:sldId id="264" r:id="rId17"/>
    <p:sldId id="265" r:id="rId18"/>
    <p:sldId id="263" r:id="rId19"/>
    <p:sldId id="275" r:id="rId20"/>
    <p:sldId id="276" r:id="rId21"/>
    <p:sldId id="283" r:id="rId22"/>
    <p:sldId id="280" r:id="rId23"/>
    <p:sldId id="281" r:id="rId24"/>
    <p:sldId id="282" r:id="rId25"/>
    <p:sldId id="279" r:id="rId26"/>
  </p:sldIdLst>
  <p:sldSz cx="9906000" cy="6858000" type="A4"/>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70" y="-9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495300" y="3699804"/>
            <a:ext cx="899795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smtClean="0"/>
              <a:t>Faça clique para editar o estilo</a:t>
            </a:r>
            <a:endParaRPr kumimoji="0" lang="en-US"/>
          </a:p>
        </p:txBody>
      </p:sp>
      <p:sp>
        <p:nvSpPr>
          <p:cNvPr id="28" name="Título 27"/>
          <p:cNvSpPr>
            <a:spLocks noGrp="1"/>
          </p:cNvSpPr>
          <p:nvPr>
            <p:ph type="ctrTitle"/>
          </p:nvPr>
        </p:nvSpPr>
        <p:spPr>
          <a:xfrm>
            <a:off x="495300" y="1433732"/>
            <a:ext cx="899795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PT" smtClean="0"/>
              <a:t>Clique para editar o estilo</a:t>
            </a:r>
            <a:endParaRPr kumimoji="0" lang="en-US"/>
          </a:p>
        </p:txBody>
      </p:sp>
      <p:cxnSp>
        <p:nvCxnSpPr>
          <p:cNvPr id="8" name="Conexão recta 7"/>
          <p:cNvCxnSpPr/>
          <p:nvPr/>
        </p:nvCxnSpPr>
        <p:spPr>
          <a:xfrm>
            <a:off x="1585595" y="3550126"/>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a:off x="5100955" y="3550126"/>
            <a:ext cx="321945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918710" y="3526302"/>
            <a:ext cx="4953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Marcador de Posição da Data 14"/>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16" name="Marcador de Posição do Número do Diapositivo 15"/>
          <p:cNvSpPr>
            <a:spLocks noGrp="1"/>
          </p:cNvSpPr>
          <p:nvPr>
            <p:ph type="sldNum" sz="quarter" idx="11"/>
          </p:nvPr>
        </p:nvSpPr>
        <p:spPr/>
        <p:txBody>
          <a:bodyPr/>
          <a:lstStyle/>
          <a:p>
            <a:fld id="{197B4FA4-F1BE-4165-865B-04533A9792E9}" type="slidenum">
              <a:rPr lang="pt-PT" smtClean="0"/>
              <a:pPr/>
              <a:t>‹nº›</a:t>
            </a:fld>
            <a:endParaRPr lang="pt-PT"/>
          </a:p>
        </p:txBody>
      </p:sp>
      <p:sp>
        <p:nvSpPr>
          <p:cNvPr id="17" name="Marcador de Posição do Rodapé 16"/>
          <p:cNvSpPr>
            <a:spLocks noGrp="1"/>
          </p:cNvSpPr>
          <p:nvPr>
            <p:ph type="ftr" sz="quarter" idx="12"/>
          </p:nvPr>
        </p:nvSpPr>
        <p:spPr/>
        <p:txBody>
          <a:bodyPr/>
          <a:lstStyle/>
          <a:p>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7B4FA4-F1BE-4165-865B-04533A9792E9}"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39"/>
            <a:ext cx="2228850" cy="5851525"/>
          </a:xfrm>
        </p:spPr>
        <p:txBody>
          <a:bodyPr vert="eaVer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95300" y="274639"/>
            <a:ext cx="6521450" cy="5851525"/>
          </a:xfrm>
        </p:spPr>
        <p:txBody>
          <a:bodyPr vert="eaVer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7B4FA4-F1BE-4165-865B-04533A9792E9}"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9" name="Marcador de Posição de Conteúdo 8"/>
          <p:cNvSpPr>
            <a:spLocks noGrp="1"/>
          </p:cNvSpPr>
          <p:nvPr>
            <p:ph idx="1"/>
          </p:nvPr>
        </p:nvSpPr>
        <p:spPr>
          <a:xfrm>
            <a:off x="495300" y="1524000"/>
            <a:ext cx="8915400"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4" name="Marcador de Posição da Data 13"/>
          <p:cNvSpPr>
            <a:spLocks noGrp="1"/>
          </p:cNvSpPr>
          <p:nvPr>
            <p:ph type="dt" sz="half" idx="14"/>
          </p:nvPr>
        </p:nvSpPr>
        <p:spPr/>
        <p:txBody>
          <a:bodyPr/>
          <a:lstStyle/>
          <a:p>
            <a:fld id="{6E7CE1C3-35DC-4B5E-8EAD-FA1BD86B7CA7}" type="datetimeFigureOut">
              <a:rPr lang="pt-PT" smtClean="0"/>
              <a:pPr/>
              <a:t>23-02-2014</a:t>
            </a:fld>
            <a:endParaRPr lang="pt-PT"/>
          </a:p>
        </p:txBody>
      </p:sp>
      <p:sp>
        <p:nvSpPr>
          <p:cNvPr id="15" name="Marcador de Posição do Número do Diapositivo 14"/>
          <p:cNvSpPr>
            <a:spLocks noGrp="1"/>
          </p:cNvSpPr>
          <p:nvPr>
            <p:ph type="sldNum" sz="quarter" idx="15"/>
          </p:nvPr>
        </p:nvSpPr>
        <p:spPr/>
        <p:txBody>
          <a:bodyPr/>
          <a:lstStyle>
            <a:lvl1pPr algn="ctr">
              <a:defRPr/>
            </a:lvl1pPr>
          </a:lstStyle>
          <a:p>
            <a:fld id="{197B4FA4-F1BE-4165-865B-04533A9792E9}" type="slidenum">
              <a:rPr lang="pt-PT" smtClean="0"/>
              <a:pPr/>
              <a:t>‹nº›</a:t>
            </a:fld>
            <a:endParaRPr lang="pt-PT"/>
          </a:p>
        </p:txBody>
      </p:sp>
      <p:sp>
        <p:nvSpPr>
          <p:cNvPr id="16" name="Marcador de Posição do Rodapé 15"/>
          <p:cNvSpPr>
            <a:spLocks noGrp="1"/>
          </p:cNvSpPr>
          <p:nvPr>
            <p:ph type="ftr" sz="quarter" idx="16"/>
          </p:nvPr>
        </p:nvSpPr>
        <p:spPr/>
        <p:txBody>
          <a:bodyPr/>
          <a:lstStyle/>
          <a:p>
            <a:endParaRPr lang="pt-PT"/>
          </a:p>
        </p:txBody>
      </p:sp>
      <p:sp>
        <p:nvSpPr>
          <p:cNvPr id="17" name="Título 16"/>
          <p:cNvSpPr>
            <a:spLocks noGrp="1"/>
          </p:cNvSpPr>
          <p:nvPr>
            <p:ph type="title"/>
          </p:nvPr>
        </p:nvSpPr>
        <p:spPr/>
        <p:txBody>
          <a:bodyPr rtlCol="0" anchor="b" anchorCtr="0"/>
          <a:lstStyle/>
          <a:p>
            <a:r>
              <a:rPr kumimoji="0" lang="pt-PT" smtClean="0"/>
              <a:t>Clique para editar o estilo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97B4FA4-F1BE-4165-865B-04533A9792E9}" type="slidenum">
              <a:rPr lang="pt-PT" smtClean="0"/>
              <a:pPr/>
              <a:t>‹nº›</a:t>
            </a:fld>
            <a:endParaRPr lang="pt-PT"/>
          </a:p>
        </p:txBody>
      </p:sp>
      <p:sp>
        <p:nvSpPr>
          <p:cNvPr id="2" name="Título 1"/>
          <p:cNvSpPr>
            <a:spLocks noGrp="1"/>
          </p:cNvSpPr>
          <p:nvPr>
            <p:ph type="title"/>
          </p:nvPr>
        </p:nvSpPr>
        <p:spPr>
          <a:xfrm>
            <a:off x="742950" y="3505200"/>
            <a:ext cx="85852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742950" y="4958864"/>
            <a:ext cx="85852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smtClean="0"/>
              <a:t>Clique para editar os estilos</a:t>
            </a:r>
          </a:p>
        </p:txBody>
      </p:sp>
      <p:cxnSp>
        <p:nvCxnSpPr>
          <p:cNvPr id="7" name="Conexão recta 6"/>
          <p:cNvCxnSpPr/>
          <p:nvPr/>
        </p:nvCxnSpPr>
        <p:spPr>
          <a:xfrm>
            <a:off x="742950" y="4916993"/>
            <a:ext cx="85852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5" name="Marcador de Posição da Data 4"/>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97B4FA4-F1BE-4165-865B-04533A9792E9}" type="slidenum">
              <a:rPr lang="pt-PT" smtClean="0"/>
              <a:pPr/>
              <a:t>‹nº›</a:t>
            </a:fld>
            <a:endParaRPr lang="pt-PT"/>
          </a:p>
        </p:txBody>
      </p:sp>
      <p:sp>
        <p:nvSpPr>
          <p:cNvPr id="2" name="Título 1"/>
          <p:cNvSpPr>
            <a:spLocks noGrp="1"/>
          </p:cNvSpPr>
          <p:nvPr>
            <p:ph type="title"/>
          </p:nvPr>
        </p:nvSpPr>
        <p:spPr/>
        <p:txBody>
          <a:bodyPr/>
          <a:lstStyle/>
          <a:p>
            <a:r>
              <a:rPr kumimoji="0" lang="pt-PT" smtClean="0"/>
              <a:t>Clique para editar o estilo</a:t>
            </a:r>
            <a:endParaRPr kumimoji="0" lang="en-US"/>
          </a:p>
        </p:txBody>
      </p:sp>
      <p:sp>
        <p:nvSpPr>
          <p:cNvPr id="11" name="Marcador de Posição de Conteúdo 10"/>
          <p:cNvSpPr>
            <a:spLocks noGrp="1"/>
          </p:cNvSpPr>
          <p:nvPr>
            <p:ph sz="half" idx="1"/>
          </p:nvPr>
        </p:nvSpPr>
        <p:spPr>
          <a:xfrm>
            <a:off x="495300" y="1524000"/>
            <a:ext cx="4398264"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13" name="Marcador de Posição de Conteúdo 12"/>
          <p:cNvSpPr>
            <a:spLocks noGrp="1"/>
          </p:cNvSpPr>
          <p:nvPr>
            <p:ph sz="half" idx="2"/>
          </p:nvPr>
        </p:nvSpPr>
        <p:spPr>
          <a:xfrm>
            <a:off x="5035550" y="1524000"/>
            <a:ext cx="4398264" cy="4572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Marcador de Posição do Número do Diapositivo 8"/>
          <p:cNvSpPr>
            <a:spLocks noGrp="1"/>
          </p:cNvSpPr>
          <p:nvPr>
            <p:ph type="sldNum" sz="quarter" idx="12"/>
          </p:nvPr>
        </p:nvSpPr>
        <p:spPr/>
        <p:txBody>
          <a:bodyPr/>
          <a:lstStyle/>
          <a:p>
            <a:fld id="{197B4FA4-F1BE-4165-865B-04533A9792E9}" type="slidenum">
              <a:rPr lang="pt-PT" smtClean="0"/>
              <a:pPr/>
              <a:t>‹nº›</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7" name="Marcador de Posição da Data 6"/>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3" name="Marcador de Posição do Texto 2"/>
          <p:cNvSpPr>
            <a:spLocks noGrp="1"/>
          </p:cNvSpPr>
          <p:nvPr>
            <p:ph type="body" idx="1"/>
          </p:nvPr>
        </p:nvSpPr>
        <p:spPr>
          <a:xfrm>
            <a:off x="495300" y="1399593"/>
            <a:ext cx="4376870"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sp>
        <p:nvSpPr>
          <p:cNvPr id="32" name="Marcador de Posição de Conteúdo 31"/>
          <p:cNvSpPr>
            <a:spLocks noGrp="1"/>
          </p:cNvSpPr>
          <p:nvPr>
            <p:ph sz="half" idx="2"/>
          </p:nvPr>
        </p:nvSpPr>
        <p:spPr>
          <a:xfrm>
            <a:off x="495300" y="2201896"/>
            <a:ext cx="4375150" cy="3913632"/>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34" name="Marcador de Posição de Conteúdo 33"/>
          <p:cNvSpPr>
            <a:spLocks noGrp="1"/>
          </p:cNvSpPr>
          <p:nvPr>
            <p:ph sz="quarter" idx="4"/>
          </p:nvPr>
        </p:nvSpPr>
        <p:spPr>
          <a:xfrm>
            <a:off x="5037270" y="2201896"/>
            <a:ext cx="4375150" cy="3913632"/>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2" name="Título 1"/>
          <p:cNvSpPr>
            <a:spLocks noGrp="1"/>
          </p:cNvSpPr>
          <p:nvPr>
            <p:ph type="title"/>
          </p:nvPr>
        </p:nvSpPr>
        <p:spPr>
          <a:xfrm>
            <a:off x="495300" y="155448"/>
            <a:ext cx="8915400" cy="1143000"/>
          </a:xfrm>
        </p:spPr>
        <p:txBody>
          <a:bodyPr anchor="b" anchorCtr="0"/>
          <a:lstStyle>
            <a:lvl1pPr>
              <a:defRPr/>
            </a:lvl1pPr>
          </a:lstStyle>
          <a:p>
            <a:r>
              <a:rPr kumimoji="0" lang="pt-PT" smtClean="0"/>
              <a:t>Clique para editar o estilo</a:t>
            </a:r>
            <a:endParaRPr kumimoji="0" lang="en-US"/>
          </a:p>
        </p:txBody>
      </p:sp>
      <p:sp>
        <p:nvSpPr>
          <p:cNvPr id="12" name="Marcador de Posição do Texto 11"/>
          <p:cNvSpPr>
            <a:spLocks noGrp="1"/>
          </p:cNvSpPr>
          <p:nvPr>
            <p:ph type="body" idx="3"/>
          </p:nvPr>
        </p:nvSpPr>
        <p:spPr>
          <a:xfrm>
            <a:off x="5035550" y="1399593"/>
            <a:ext cx="4376870"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PT" smtClean="0"/>
              <a:t>Clique para editar os estilos</a:t>
            </a:r>
          </a:p>
        </p:txBody>
      </p:sp>
      <p:cxnSp>
        <p:nvCxnSpPr>
          <p:cNvPr id="10" name="Conexão recta 9"/>
          <p:cNvCxnSpPr/>
          <p:nvPr/>
        </p:nvCxnSpPr>
        <p:spPr>
          <a:xfrm>
            <a:off x="609857" y="2180219"/>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5151120" y="2180219"/>
            <a:ext cx="406146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97B4FA4-F1BE-4165-865B-04533A9792E9}" type="slidenum">
              <a:rPr lang="pt-PT" smtClean="0"/>
              <a:pPr/>
              <a:t>‹nº›</a:t>
            </a:fld>
            <a:endParaRPr lang="pt-PT"/>
          </a:p>
        </p:txBody>
      </p:sp>
      <p:sp>
        <p:nvSpPr>
          <p:cNvPr id="2" name="Título 1"/>
          <p:cNvSpPr>
            <a:spLocks noGrp="1"/>
          </p:cNvSpPr>
          <p:nvPr>
            <p:ph type="title"/>
          </p:nvPr>
        </p:nvSpPr>
        <p:spPr/>
        <p:txBody>
          <a:bodyPr/>
          <a:lstStyle/>
          <a:p>
            <a:r>
              <a:rPr kumimoji="0" lang="pt-PT" smtClean="0"/>
              <a:t>Clique para editar o estilo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97B4FA4-F1BE-4165-865B-04533A9792E9}"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Marcador de Posição de Conteúdo 28"/>
          <p:cNvSpPr>
            <a:spLocks noGrp="1"/>
          </p:cNvSpPr>
          <p:nvPr>
            <p:ph sz="quarter" idx="1"/>
          </p:nvPr>
        </p:nvSpPr>
        <p:spPr>
          <a:xfrm>
            <a:off x="495300" y="457200"/>
            <a:ext cx="6769100" cy="5715000"/>
          </a:xfrm>
        </p:spPr>
        <p:txBody>
          <a:bodyPr/>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3" name="Marcador de Posição do Texto 2"/>
          <p:cNvSpPr>
            <a:spLocks noGrp="1"/>
          </p:cNvSpPr>
          <p:nvPr>
            <p:ph type="body" idx="2"/>
          </p:nvPr>
        </p:nvSpPr>
        <p:spPr>
          <a:xfrm>
            <a:off x="7346950" y="1600200"/>
            <a:ext cx="2149602"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PT" smtClean="0"/>
              <a:t>Clique para editar os estilos</a:t>
            </a:r>
          </a:p>
        </p:txBody>
      </p:sp>
      <p:sp>
        <p:nvSpPr>
          <p:cNvPr id="31" name="Título 30"/>
          <p:cNvSpPr>
            <a:spLocks noGrp="1"/>
          </p:cNvSpPr>
          <p:nvPr>
            <p:ph type="title"/>
          </p:nvPr>
        </p:nvSpPr>
        <p:spPr>
          <a:xfrm>
            <a:off x="7346950" y="457200"/>
            <a:ext cx="21463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PT" smtClean="0"/>
              <a:t>Clique para editar o estilo</a:t>
            </a:r>
            <a:endParaRPr kumimoji="0" lang="en-US"/>
          </a:p>
        </p:txBody>
      </p:sp>
      <p:sp>
        <p:nvSpPr>
          <p:cNvPr id="8" name="Marcador de Posição da Data 7"/>
          <p:cNvSpPr>
            <a:spLocks noGrp="1"/>
          </p:cNvSpPr>
          <p:nvPr>
            <p:ph type="dt" sz="half" idx="14"/>
          </p:nvPr>
        </p:nvSpPr>
        <p:spPr/>
        <p:txBody>
          <a:bodyPr/>
          <a:lstStyle/>
          <a:p>
            <a:fld id="{6E7CE1C3-35DC-4B5E-8EAD-FA1BD86B7CA7}" type="datetimeFigureOut">
              <a:rPr lang="pt-PT" smtClean="0"/>
              <a:pPr/>
              <a:t>23-02-2014</a:t>
            </a:fld>
            <a:endParaRPr lang="pt-PT"/>
          </a:p>
        </p:txBody>
      </p:sp>
      <p:sp>
        <p:nvSpPr>
          <p:cNvPr id="9" name="Marcador de Posição do Número do Diapositivo 8"/>
          <p:cNvSpPr>
            <a:spLocks noGrp="1"/>
          </p:cNvSpPr>
          <p:nvPr>
            <p:ph type="sldNum" sz="quarter" idx="15"/>
          </p:nvPr>
        </p:nvSpPr>
        <p:spPr/>
        <p:txBody>
          <a:bodyPr/>
          <a:lstStyle/>
          <a:p>
            <a:fld id="{197B4FA4-F1BE-4165-865B-04533A9792E9}" type="slidenum">
              <a:rPr lang="pt-PT" smtClean="0"/>
              <a:pPr/>
              <a:t>‹nº›</a:t>
            </a:fld>
            <a:endParaRPr lang="pt-PT"/>
          </a:p>
        </p:txBody>
      </p:sp>
      <p:sp>
        <p:nvSpPr>
          <p:cNvPr id="10" name="Marcador de Posição do Rodapé 9"/>
          <p:cNvSpPr>
            <a:spLocks noGrp="1"/>
          </p:cNvSpPr>
          <p:nvPr>
            <p:ph type="ftr" sz="quarter" idx="16"/>
          </p:nvPr>
        </p:nvSpPr>
        <p:spPr/>
        <p:txBody>
          <a:bodyPr/>
          <a:lstStyle/>
          <a:p>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181850" y="457200"/>
            <a:ext cx="222885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PT" smtClean="0"/>
              <a:t>Clique para editar o estilo</a:t>
            </a:r>
            <a:endParaRPr kumimoji="0" lang="en-US"/>
          </a:p>
        </p:txBody>
      </p:sp>
      <p:sp>
        <p:nvSpPr>
          <p:cNvPr id="3" name="Marcador de Posição da Imagem 2"/>
          <p:cNvSpPr>
            <a:spLocks noGrp="1"/>
          </p:cNvSpPr>
          <p:nvPr>
            <p:ph type="pic" idx="1"/>
          </p:nvPr>
        </p:nvSpPr>
        <p:spPr>
          <a:xfrm>
            <a:off x="495300" y="457200"/>
            <a:ext cx="652145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PT" smtClean="0"/>
              <a:t>Clique no ícone para adicionar uma imagem</a:t>
            </a:r>
            <a:endParaRPr kumimoji="0" lang="en-US"/>
          </a:p>
        </p:txBody>
      </p:sp>
      <p:sp>
        <p:nvSpPr>
          <p:cNvPr id="4" name="Marcador de Posição do Texto 3"/>
          <p:cNvSpPr>
            <a:spLocks noGrp="1"/>
          </p:cNvSpPr>
          <p:nvPr>
            <p:ph type="body" sz="half" idx="2"/>
          </p:nvPr>
        </p:nvSpPr>
        <p:spPr>
          <a:xfrm>
            <a:off x="7181850" y="1600200"/>
            <a:ext cx="222885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PT" smtClean="0"/>
              <a:t>Clique para editar os estilos</a:t>
            </a:r>
          </a:p>
        </p:txBody>
      </p:sp>
      <p:sp>
        <p:nvSpPr>
          <p:cNvPr id="8" name="Marcador de Posição da Data 7"/>
          <p:cNvSpPr>
            <a:spLocks noGrp="1"/>
          </p:cNvSpPr>
          <p:nvPr>
            <p:ph type="dt" sz="half" idx="10"/>
          </p:nvPr>
        </p:nvSpPr>
        <p:spPr/>
        <p:txBody>
          <a:bodyPr/>
          <a:lstStyle/>
          <a:p>
            <a:fld id="{6E7CE1C3-35DC-4B5E-8EAD-FA1BD86B7CA7}" type="datetimeFigureOut">
              <a:rPr lang="pt-PT" smtClean="0"/>
              <a:pPr/>
              <a:t>23-02-2014</a:t>
            </a:fld>
            <a:endParaRPr lang="pt-PT"/>
          </a:p>
        </p:txBody>
      </p:sp>
      <p:sp>
        <p:nvSpPr>
          <p:cNvPr id="9" name="Marcador de Posição do Número do Diapositivo 8"/>
          <p:cNvSpPr>
            <a:spLocks noGrp="1"/>
          </p:cNvSpPr>
          <p:nvPr>
            <p:ph type="sldNum" sz="quarter" idx="11"/>
          </p:nvPr>
        </p:nvSpPr>
        <p:spPr/>
        <p:txBody>
          <a:bodyPr/>
          <a:lstStyle/>
          <a:p>
            <a:fld id="{197B4FA4-F1BE-4165-865B-04533A9792E9}" type="slidenum">
              <a:rPr lang="pt-PT" smtClean="0"/>
              <a:pPr/>
              <a:t>‹nº›</a:t>
            </a:fld>
            <a:endParaRPr lang="pt-PT"/>
          </a:p>
        </p:txBody>
      </p:sp>
      <p:sp>
        <p:nvSpPr>
          <p:cNvPr id="10" name="Marcador de Posição do Rodapé 9"/>
          <p:cNvSpPr>
            <a:spLocks noGrp="1"/>
          </p:cNvSpPr>
          <p:nvPr>
            <p:ph type="ftr" sz="quarter" idx="12"/>
          </p:nvPr>
        </p:nvSpPr>
        <p:spPr/>
        <p:txBody>
          <a:bodyPr/>
          <a:lstStyle/>
          <a:p>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Marcador de Posição do Texto 8"/>
          <p:cNvSpPr>
            <a:spLocks noGrp="1"/>
          </p:cNvSpPr>
          <p:nvPr>
            <p:ph type="body" idx="1"/>
          </p:nvPr>
        </p:nvSpPr>
        <p:spPr>
          <a:xfrm>
            <a:off x="495300" y="1447800"/>
            <a:ext cx="8915400" cy="4678363"/>
          </a:xfrm>
          <a:prstGeom prst="rect">
            <a:avLst/>
          </a:prstGeom>
        </p:spPr>
        <p:txBody>
          <a:bodyPr vert="horz">
            <a:normAutofit/>
          </a:bodyPr>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24" name="Marcador de Posição da Data 23"/>
          <p:cNvSpPr>
            <a:spLocks noGrp="1"/>
          </p:cNvSpPr>
          <p:nvPr>
            <p:ph type="dt" sz="half" idx="2"/>
          </p:nvPr>
        </p:nvSpPr>
        <p:spPr>
          <a:xfrm>
            <a:off x="6273800" y="6203667"/>
            <a:ext cx="2806700" cy="384048"/>
          </a:xfrm>
          <a:prstGeom prst="rect">
            <a:avLst/>
          </a:prstGeom>
        </p:spPr>
        <p:txBody>
          <a:bodyPr vert="horz" anchor="ctr" anchorCtr="0"/>
          <a:lstStyle>
            <a:lvl1pPr algn="l" eaLnBrk="1" latinLnBrk="0" hangingPunct="1">
              <a:defRPr kumimoji="0" sz="1200">
                <a:solidFill>
                  <a:schemeClr val="tx2"/>
                </a:solidFill>
              </a:defRPr>
            </a:lvl1pPr>
          </a:lstStyle>
          <a:p>
            <a:fld id="{6E7CE1C3-35DC-4B5E-8EAD-FA1BD86B7CA7}" type="datetimeFigureOut">
              <a:rPr lang="pt-PT" smtClean="0"/>
              <a:pPr/>
              <a:t>23-02-2014</a:t>
            </a:fld>
            <a:endParaRPr lang="pt-PT"/>
          </a:p>
        </p:txBody>
      </p:sp>
      <p:sp>
        <p:nvSpPr>
          <p:cNvPr id="10" name="Marcador de Posição do Rodapé 9"/>
          <p:cNvSpPr>
            <a:spLocks noGrp="1"/>
          </p:cNvSpPr>
          <p:nvPr>
            <p:ph type="ftr" sz="quarter" idx="3"/>
          </p:nvPr>
        </p:nvSpPr>
        <p:spPr>
          <a:xfrm>
            <a:off x="2311400" y="6203667"/>
            <a:ext cx="3879850" cy="384048"/>
          </a:xfrm>
          <a:prstGeom prst="rect">
            <a:avLst/>
          </a:prstGeom>
        </p:spPr>
        <p:txBody>
          <a:bodyPr vert="horz" anchor="ctr" anchorCtr="0"/>
          <a:lstStyle>
            <a:lvl1pPr algn="r" eaLnBrk="1" latinLnBrk="0" hangingPunct="1">
              <a:defRPr kumimoji="0" sz="1200">
                <a:solidFill>
                  <a:schemeClr val="tx2"/>
                </a:solidFill>
              </a:defRPr>
            </a:lvl1pPr>
          </a:lstStyle>
          <a:p>
            <a:endParaRPr lang="pt-PT"/>
          </a:p>
        </p:txBody>
      </p:sp>
      <p:sp>
        <p:nvSpPr>
          <p:cNvPr id="22" name="Marcador de Posição do Número do Diapositivo 21"/>
          <p:cNvSpPr>
            <a:spLocks noGrp="1"/>
          </p:cNvSpPr>
          <p:nvPr>
            <p:ph type="sldNum" sz="quarter" idx="4"/>
          </p:nvPr>
        </p:nvSpPr>
        <p:spPr>
          <a:xfrm>
            <a:off x="9111456" y="6181531"/>
            <a:ext cx="6604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97B4FA4-F1BE-4165-865B-04533A9792E9}" type="slidenum">
              <a:rPr lang="pt-PT" smtClean="0"/>
              <a:pPr/>
              <a:t>‹nº›</a:t>
            </a:fld>
            <a:endParaRPr lang="pt-PT"/>
          </a:p>
        </p:txBody>
      </p:sp>
      <p:sp>
        <p:nvSpPr>
          <p:cNvPr id="5" name="Marcador de Posição do Título 4"/>
          <p:cNvSpPr>
            <a:spLocks noGrp="1"/>
          </p:cNvSpPr>
          <p:nvPr>
            <p:ph type="title"/>
          </p:nvPr>
        </p:nvSpPr>
        <p:spPr>
          <a:xfrm>
            <a:off x="495300" y="152400"/>
            <a:ext cx="8915400" cy="1219200"/>
          </a:xfrm>
          <a:prstGeom prst="rect">
            <a:avLst/>
          </a:prstGeom>
          <a:ln w="6350" cap="rnd">
            <a:noFill/>
          </a:ln>
        </p:spPr>
        <p:txBody>
          <a:bodyPr vert="horz" anchor="b" anchorCtr="0">
            <a:normAutofit/>
          </a:bodyPr>
          <a:lstStyle/>
          <a:p>
            <a:r>
              <a:rPr kumimoji="0" lang="pt-PT" smtClean="0"/>
              <a:t>Clique para editar o estilo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Lei%20casamento/Pessoas%20do%20mesmo%20sexo.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Iconologia%20Ripa/Iconologia%20Cesare%20Ripa.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PT" dirty="0"/>
          </a:p>
        </p:txBody>
      </p:sp>
      <p:sp>
        <p:nvSpPr>
          <p:cNvPr id="2" name="Título 1"/>
          <p:cNvSpPr>
            <a:spLocks noGrp="1"/>
          </p:cNvSpPr>
          <p:nvPr>
            <p:ph type="ctrTitle"/>
          </p:nvPr>
        </p:nvSpPr>
        <p:spPr/>
        <p:txBody>
          <a:bodyPr/>
          <a:lstStyle/>
          <a:p>
            <a:r>
              <a:rPr lang="pt-PT" b="1" dirty="0" smtClean="0"/>
              <a:t>SOCIOLOGIA DO DIREITO</a:t>
            </a:r>
            <a:endParaRPr lang="pt-PT"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Beccaria Justiça e castigo.jpg"/>
          <p:cNvPicPr>
            <a:picLocks noGrp="1" noChangeAspect="1"/>
          </p:cNvPicPr>
          <p:nvPr>
            <p:ph idx="1"/>
          </p:nvPr>
        </p:nvPicPr>
        <p:blipFill>
          <a:blip r:embed="rId2" cstate="print"/>
          <a:stretch>
            <a:fillRect/>
          </a:stretch>
        </p:blipFill>
        <p:spPr>
          <a:xfrm>
            <a:off x="992560" y="1556792"/>
            <a:ext cx="7848872" cy="4896544"/>
          </a:xfrm>
        </p:spPr>
      </p:pic>
      <p:sp>
        <p:nvSpPr>
          <p:cNvPr id="3" name="Título 2"/>
          <p:cNvSpPr>
            <a:spLocks noGrp="1"/>
          </p:cNvSpPr>
          <p:nvPr>
            <p:ph type="title"/>
          </p:nvPr>
        </p:nvSpPr>
        <p:spPr/>
        <p:txBody>
          <a:bodyPr/>
          <a:lstStyle/>
          <a:p>
            <a:pPr algn="ctr"/>
            <a:r>
              <a:rPr lang="pt-PT" dirty="0" err="1" smtClean="0"/>
              <a:t>Beccaria</a:t>
            </a:r>
            <a:r>
              <a:rPr lang="pt-PT" dirty="0" smtClean="0"/>
              <a:t>, Dos delitos e das penas</a:t>
            </a:r>
            <a:endParaRPr lang="pt-P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Tribunal Nuremberga.jpg"/>
          <p:cNvPicPr>
            <a:picLocks noGrp="1" noChangeAspect="1"/>
          </p:cNvPicPr>
          <p:nvPr>
            <p:ph sz="quarter" idx="1"/>
          </p:nvPr>
        </p:nvPicPr>
        <p:blipFill>
          <a:blip r:embed="rId2" cstate="print"/>
          <a:stretch>
            <a:fillRect/>
          </a:stretch>
        </p:blipFill>
        <p:spPr>
          <a:xfrm>
            <a:off x="1424608" y="1628800"/>
            <a:ext cx="4752528" cy="3384376"/>
          </a:xfrm>
        </p:spPr>
      </p:pic>
      <p:sp>
        <p:nvSpPr>
          <p:cNvPr id="3" name="Marcador de Posição do Texto 2"/>
          <p:cNvSpPr>
            <a:spLocks noGrp="1"/>
          </p:cNvSpPr>
          <p:nvPr>
            <p:ph type="body" idx="2"/>
          </p:nvPr>
        </p:nvSpPr>
        <p:spPr/>
        <p:txBody>
          <a:bodyPr>
            <a:normAutofit/>
          </a:bodyPr>
          <a:lstStyle/>
          <a:p>
            <a:r>
              <a:rPr lang="pt-PT" sz="2800" dirty="0" smtClean="0"/>
              <a:t>Tribunal de Nuremberga</a:t>
            </a:r>
            <a:endParaRPr lang="pt-PT" sz="2800" dirty="0"/>
          </a:p>
        </p:txBody>
      </p:sp>
      <p:sp>
        <p:nvSpPr>
          <p:cNvPr id="4" name="Título 3"/>
          <p:cNvSpPr>
            <a:spLocks noGrp="1"/>
          </p:cNvSpPr>
          <p:nvPr>
            <p:ph type="title"/>
          </p:nvPr>
        </p:nvSpPr>
        <p:spPr/>
        <p:txBody>
          <a:bodyPr/>
          <a:lstStyle/>
          <a:p>
            <a:endParaRPr lang="pt-P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Sala julgamento brasil.jpg"/>
          <p:cNvPicPr>
            <a:picLocks noGrp="1" noChangeAspect="1"/>
          </p:cNvPicPr>
          <p:nvPr>
            <p:ph sz="quarter" idx="1"/>
          </p:nvPr>
        </p:nvPicPr>
        <p:blipFill>
          <a:blip r:embed="rId2" cstate="print"/>
          <a:stretch>
            <a:fillRect/>
          </a:stretch>
        </p:blipFill>
        <p:spPr>
          <a:xfrm>
            <a:off x="1979612" y="2047875"/>
            <a:ext cx="3800475" cy="2533650"/>
          </a:xfrm>
        </p:spPr>
      </p:pic>
      <p:sp>
        <p:nvSpPr>
          <p:cNvPr id="3" name="Marcador de Posição do Texto 2"/>
          <p:cNvSpPr>
            <a:spLocks noGrp="1"/>
          </p:cNvSpPr>
          <p:nvPr>
            <p:ph type="body" idx="2"/>
          </p:nvPr>
        </p:nvSpPr>
        <p:spPr/>
        <p:txBody>
          <a:bodyPr/>
          <a:lstStyle/>
          <a:p>
            <a:endParaRPr lang="pt-PT" dirty="0" smtClean="0"/>
          </a:p>
          <a:p>
            <a:r>
              <a:rPr lang="pt-PT" sz="2000" dirty="0" smtClean="0"/>
              <a:t>Sala de julgamento </a:t>
            </a:r>
          </a:p>
          <a:p>
            <a:r>
              <a:rPr lang="pt-PT" sz="2000" dirty="0" smtClean="0"/>
              <a:t>(Brasil)</a:t>
            </a:r>
            <a:endParaRPr lang="pt-PT" sz="2000" dirty="0"/>
          </a:p>
        </p:txBody>
      </p:sp>
      <p:sp>
        <p:nvSpPr>
          <p:cNvPr id="4" name="Título 3"/>
          <p:cNvSpPr>
            <a:spLocks noGrp="1"/>
          </p:cNvSpPr>
          <p:nvPr>
            <p:ph type="title"/>
          </p:nvPr>
        </p:nvSpPr>
        <p:spPr/>
        <p:txBody>
          <a:bodyPr/>
          <a:lstStyle/>
          <a:p>
            <a:endParaRPr lang="pt-P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sala-plenario-boa-hora.jpg"/>
          <p:cNvPicPr>
            <a:picLocks noGrp="1" noChangeAspect="1"/>
          </p:cNvPicPr>
          <p:nvPr>
            <p:ph sz="quarter" idx="1"/>
          </p:nvPr>
        </p:nvPicPr>
        <p:blipFill>
          <a:blip r:embed="rId2" cstate="print"/>
          <a:stretch>
            <a:fillRect/>
          </a:stretch>
        </p:blipFill>
        <p:spPr>
          <a:xfrm>
            <a:off x="1593850" y="1790700"/>
            <a:ext cx="4572000" cy="3048000"/>
          </a:xfrm>
        </p:spPr>
      </p:pic>
      <p:sp>
        <p:nvSpPr>
          <p:cNvPr id="3" name="Marcador de Posição do Texto 2"/>
          <p:cNvSpPr>
            <a:spLocks noGrp="1"/>
          </p:cNvSpPr>
          <p:nvPr>
            <p:ph type="body" idx="2"/>
          </p:nvPr>
        </p:nvSpPr>
        <p:spPr/>
        <p:txBody>
          <a:bodyPr/>
          <a:lstStyle/>
          <a:p>
            <a:endParaRPr lang="pt-PT" dirty="0" smtClean="0"/>
          </a:p>
          <a:p>
            <a:r>
              <a:rPr lang="pt-PT" sz="2000" b="1" dirty="0" smtClean="0"/>
              <a:t>Sala de julgamento</a:t>
            </a:r>
          </a:p>
          <a:p>
            <a:r>
              <a:rPr lang="pt-PT" sz="2000" b="1" dirty="0" smtClean="0"/>
              <a:t>(Lisboa, </a:t>
            </a:r>
          </a:p>
          <a:p>
            <a:r>
              <a:rPr lang="pt-PT" sz="2000" b="1" dirty="0" smtClean="0"/>
              <a:t>Boa Hora)</a:t>
            </a:r>
            <a:endParaRPr lang="pt-PT" sz="2000" b="1" dirty="0"/>
          </a:p>
        </p:txBody>
      </p:sp>
      <p:sp>
        <p:nvSpPr>
          <p:cNvPr id="4" name="Título 3"/>
          <p:cNvSpPr>
            <a:spLocks noGrp="1"/>
          </p:cNvSpPr>
          <p:nvPr>
            <p:ph type="title"/>
          </p:nvPr>
        </p:nvSpPr>
        <p:spPr/>
        <p:txBody>
          <a:bodyPr/>
          <a:lstStyle/>
          <a:p>
            <a:endParaRPr lang="pt-P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buNone/>
            </a:pPr>
            <a:endParaRPr lang="pt-PT" dirty="0" smtClean="0"/>
          </a:p>
          <a:p>
            <a:pPr algn="just">
              <a:buNone/>
            </a:pPr>
            <a:r>
              <a:rPr lang="pt-PT" b="1" i="1" dirty="0" smtClean="0"/>
              <a:t>	Discurso sobre </a:t>
            </a:r>
            <a:r>
              <a:rPr lang="pt-PT" b="1" i="1" dirty="0" err="1" smtClean="0"/>
              <a:t>las</a:t>
            </a:r>
            <a:r>
              <a:rPr lang="pt-PT" b="1" i="1" dirty="0" smtClean="0"/>
              <a:t> penas</a:t>
            </a:r>
            <a:r>
              <a:rPr lang="pt-PT" b="1" dirty="0" smtClean="0"/>
              <a:t> </a:t>
            </a:r>
            <a:r>
              <a:rPr lang="pt-PT" b="1" i="1" dirty="0" smtClean="0"/>
              <a:t>contraído a </a:t>
            </a:r>
            <a:r>
              <a:rPr lang="pt-PT" b="1" i="1" dirty="0" err="1" smtClean="0"/>
              <a:t>las</a:t>
            </a:r>
            <a:r>
              <a:rPr lang="es-ES_tradnl" b="1" i="1" dirty="0" smtClean="0"/>
              <a:t> leyes</a:t>
            </a:r>
            <a:r>
              <a:rPr lang="pt-PT" b="1" i="1" dirty="0" smtClean="0"/>
              <a:t> </a:t>
            </a:r>
            <a:r>
              <a:rPr lang="pt-PT" b="1" i="1" dirty="0" err="1" smtClean="0"/>
              <a:t>criminales</a:t>
            </a:r>
            <a:r>
              <a:rPr lang="pt-PT" b="1" i="1" dirty="0" smtClean="0"/>
              <a:t> de </a:t>
            </a:r>
            <a:r>
              <a:rPr lang="pt-PT" b="1" i="1" dirty="0" err="1" smtClean="0"/>
              <a:t>España</a:t>
            </a:r>
            <a:r>
              <a:rPr lang="pt-PT" b="1" i="1" dirty="0" smtClean="0"/>
              <a:t>, para facilitar </a:t>
            </a:r>
            <a:r>
              <a:rPr lang="pt-PT" b="1" i="1" dirty="0" err="1" smtClean="0"/>
              <a:t>su</a:t>
            </a:r>
            <a:r>
              <a:rPr lang="pt-PT" b="1" i="1" dirty="0" smtClean="0"/>
              <a:t> reforma</a:t>
            </a:r>
            <a:endParaRPr lang="pt-PT" i="1" dirty="0" smtClean="0"/>
          </a:p>
          <a:p>
            <a:pPr algn="just">
              <a:buNone/>
            </a:pPr>
            <a:r>
              <a:rPr lang="pt-PT" b="1" dirty="0" smtClean="0"/>
              <a:t>	Manuel </a:t>
            </a:r>
            <a:r>
              <a:rPr lang="pt-PT" b="1" dirty="0" err="1" smtClean="0"/>
              <a:t>Lardizabal</a:t>
            </a:r>
            <a:r>
              <a:rPr lang="pt-PT" b="1" dirty="0" smtClean="0"/>
              <a:t> y </a:t>
            </a:r>
            <a:r>
              <a:rPr lang="pt-PT" b="1" dirty="0" err="1" smtClean="0"/>
              <a:t>Uribe</a:t>
            </a:r>
            <a:endParaRPr lang="pt-PT" dirty="0" smtClean="0"/>
          </a:p>
          <a:p>
            <a:pPr algn="just">
              <a:buNone/>
            </a:pPr>
            <a:endParaRPr lang="pt-PT" b="1" dirty="0" smtClean="0"/>
          </a:p>
          <a:p>
            <a:pPr algn="just">
              <a:buNone/>
            </a:pPr>
            <a:r>
              <a:rPr lang="pt-PT" b="1" dirty="0" smtClean="0"/>
              <a:t>	Capítulo IV (De </a:t>
            </a:r>
            <a:r>
              <a:rPr lang="pt-PT" b="1" dirty="0" err="1" smtClean="0"/>
              <a:t>la</a:t>
            </a:r>
            <a:r>
              <a:rPr lang="pt-PT" b="1" dirty="0" smtClean="0"/>
              <a:t> </a:t>
            </a:r>
            <a:r>
              <a:rPr lang="pt-PT" b="1" dirty="0" err="1" smtClean="0"/>
              <a:t>verdadera</a:t>
            </a:r>
            <a:r>
              <a:rPr lang="pt-PT" b="1" dirty="0" smtClean="0"/>
              <a:t> medida y </a:t>
            </a:r>
            <a:r>
              <a:rPr lang="pt-PT" b="1" dirty="0" err="1" smtClean="0"/>
              <a:t>cantidad</a:t>
            </a:r>
            <a:r>
              <a:rPr lang="pt-PT" b="1" dirty="0" smtClean="0"/>
              <a:t> de </a:t>
            </a:r>
            <a:r>
              <a:rPr lang="pt-PT" b="1" dirty="0" err="1" smtClean="0"/>
              <a:t>las</a:t>
            </a:r>
            <a:r>
              <a:rPr lang="pt-PT" b="1" dirty="0" smtClean="0"/>
              <a:t> penas y de </a:t>
            </a:r>
            <a:r>
              <a:rPr lang="pt-PT" b="1" dirty="0" err="1" smtClean="0"/>
              <a:t>los</a:t>
            </a:r>
            <a:r>
              <a:rPr lang="pt-PT" b="1" dirty="0" smtClean="0"/>
              <a:t> delitos)</a:t>
            </a:r>
          </a:p>
          <a:p>
            <a:pPr algn="just">
              <a:buNone/>
            </a:pPr>
            <a:r>
              <a:rPr lang="pt-PT" b="1" dirty="0" smtClean="0"/>
              <a:t>	§ II (De </a:t>
            </a:r>
            <a:r>
              <a:rPr lang="pt-PT" b="1" dirty="0" err="1" smtClean="0"/>
              <a:t>la</a:t>
            </a:r>
            <a:r>
              <a:rPr lang="pt-PT" b="1" dirty="0" smtClean="0"/>
              <a:t> </a:t>
            </a:r>
            <a:r>
              <a:rPr lang="pt-PT" b="1" dirty="0" err="1" smtClean="0"/>
              <a:t>verdadera</a:t>
            </a:r>
            <a:r>
              <a:rPr lang="pt-PT" b="1" dirty="0" smtClean="0"/>
              <a:t> medida y </a:t>
            </a:r>
            <a:r>
              <a:rPr lang="pt-PT" b="1" dirty="0" err="1" smtClean="0"/>
              <a:t>cantidad</a:t>
            </a:r>
            <a:r>
              <a:rPr lang="pt-PT" b="1" dirty="0" smtClean="0"/>
              <a:t> de </a:t>
            </a:r>
            <a:r>
              <a:rPr lang="pt-PT" b="1" dirty="0" err="1" smtClean="0"/>
              <a:t>las</a:t>
            </a:r>
            <a:r>
              <a:rPr lang="pt-PT" b="1" dirty="0" smtClean="0"/>
              <a:t> penas)</a:t>
            </a:r>
            <a:endParaRPr lang="pt-PT" dirty="0" smtClean="0"/>
          </a:p>
          <a:p>
            <a:pPr algn="just">
              <a:buNone/>
            </a:pPr>
            <a:r>
              <a:rPr lang="pt-PT" dirty="0" smtClean="0"/>
              <a:t> </a:t>
            </a:r>
          </a:p>
          <a:p>
            <a:pPr>
              <a:buNone/>
            </a:pPr>
            <a:endParaRPr lang="pt-PT" dirty="0"/>
          </a:p>
        </p:txBody>
      </p:sp>
      <p:sp>
        <p:nvSpPr>
          <p:cNvPr id="3" name="Título 2"/>
          <p:cNvSpPr>
            <a:spLocks noGrp="1"/>
          </p:cNvSpPr>
          <p:nvPr>
            <p:ph type="title"/>
          </p:nvPr>
        </p:nvSpPr>
        <p:spPr/>
        <p:txBody>
          <a:bodyPr/>
          <a:lstStyle/>
          <a:p>
            <a:pPr algn="ctr"/>
            <a:r>
              <a:rPr lang="pt-PT" dirty="0" smtClean="0"/>
              <a:t>Estatuto </a:t>
            </a:r>
            <a:r>
              <a:rPr lang="pt-PT" dirty="0" err="1" smtClean="0"/>
              <a:t>jurídico-penal</a:t>
            </a:r>
            <a:r>
              <a:rPr lang="pt-PT" dirty="0" smtClean="0"/>
              <a:t> das mulheres</a:t>
            </a:r>
            <a:endParaRPr lang="pt-P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None/>
            </a:pPr>
            <a:endParaRPr lang="pt-PT" dirty="0" smtClean="0"/>
          </a:p>
          <a:p>
            <a:pPr algn="just">
              <a:buNone/>
            </a:pPr>
            <a:r>
              <a:rPr lang="pt-PT" dirty="0" smtClean="0"/>
              <a:t>	«18. </a:t>
            </a:r>
            <a:r>
              <a:rPr lang="pt-PT" dirty="0" err="1" smtClean="0"/>
              <a:t>La</a:t>
            </a:r>
            <a:r>
              <a:rPr lang="pt-PT" dirty="0" smtClean="0"/>
              <a:t> </a:t>
            </a:r>
            <a:r>
              <a:rPr lang="pt-PT" dirty="0" err="1" smtClean="0"/>
              <a:t>debilidad</a:t>
            </a:r>
            <a:r>
              <a:rPr lang="pt-PT" dirty="0" smtClean="0"/>
              <a:t> corporal de </a:t>
            </a:r>
            <a:r>
              <a:rPr lang="pt-PT" dirty="0" err="1" smtClean="0"/>
              <a:t>las</a:t>
            </a:r>
            <a:r>
              <a:rPr lang="pt-PT" dirty="0" smtClean="0"/>
              <a:t> </a:t>
            </a:r>
            <a:r>
              <a:rPr lang="pt-PT" dirty="0" err="1" smtClean="0"/>
              <a:t>mujeres</a:t>
            </a:r>
            <a:r>
              <a:rPr lang="pt-PT" dirty="0" smtClean="0"/>
              <a:t>, </a:t>
            </a:r>
            <a:r>
              <a:rPr lang="pt-PT" dirty="0" err="1" smtClean="0"/>
              <a:t>efecto</a:t>
            </a:r>
            <a:r>
              <a:rPr lang="pt-PT" dirty="0" smtClean="0"/>
              <a:t> de </a:t>
            </a:r>
            <a:r>
              <a:rPr lang="pt-PT" dirty="0" err="1" smtClean="0"/>
              <a:t>su</a:t>
            </a:r>
            <a:r>
              <a:rPr lang="pt-PT" dirty="0" smtClean="0"/>
              <a:t> delicada </a:t>
            </a:r>
            <a:r>
              <a:rPr lang="pt-PT" dirty="0" err="1" smtClean="0"/>
              <a:t>constitución</a:t>
            </a:r>
            <a:r>
              <a:rPr lang="pt-PT" dirty="0" smtClean="0"/>
              <a:t>, se comunica </a:t>
            </a:r>
            <a:r>
              <a:rPr lang="pt-PT" dirty="0" err="1" smtClean="0"/>
              <a:t>también</a:t>
            </a:r>
            <a:r>
              <a:rPr lang="pt-PT" dirty="0" smtClean="0"/>
              <a:t> </a:t>
            </a:r>
            <a:r>
              <a:rPr lang="pt-PT" dirty="0" err="1" smtClean="0"/>
              <a:t>al</a:t>
            </a:r>
            <a:r>
              <a:rPr lang="pt-PT" dirty="0" smtClean="0"/>
              <a:t> </a:t>
            </a:r>
            <a:r>
              <a:rPr lang="pt-PT" dirty="0" err="1" smtClean="0"/>
              <a:t>ánimo</a:t>
            </a:r>
            <a:r>
              <a:rPr lang="pt-PT" dirty="0" smtClean="0"/>
              <a:t>, </a:t>
            </a:r>
            <a:r>
              <a:rPr lang="pt-PT" dirty="0" err="1" smtClean="0"/>
              <a:t>cuyas</a:t>
            </a:r>
            <a:r>
              <a:rPr lang="pt-PT" dirty="0" smtClean="0"/>
              <a:t> </a:t>
            </a:r>
            <a:r>
              <a:rPr lang="pt-PT" dirty="0" err="1" smtClean="0"/>
              <a:t>operaciones</a:t>
            </a:r>
            <a:r>
              <a:rPr lang="pt-PT" dirty="0" smtClean="0"/>
              <a:t> </a:t>
            </a:r>
            <a:r>
              <a:rPr lang="pt-PT" dirty="0" err="1" smtClean="0"/>
              <a:t>tienen</a:t>
            </a:r>
            <a:r>
              <a:rPr lang="pt-PT" dirty="0" smtClean="0"/>
              <a:t> tanta </a:t>
            </a:r>
            <a:r>
              <a:rPr lang="pt-PT" dirty="0" err="1" smtClean="0"/>
              <a:t>dependencia</a:t>
            </a:r>
            <a:r>
              <a:rPr lang="pt-PT" dirty="0" smtClean="0"/>
              <a:t> de </a:t>
            </a:r>
            <a:r>
              <a:rPr lang="pt-PT" dirty="0" err="1" smtClean="0"/>
              <a:t>la</a:t>
            </a:r>
            <a:r>
              <a:rPr lang="pt-PT" dirty="0" smtClean="0"/>
              <a:t> </a:t>
            </a:r>
            <a:r>
              <a:rPr lang="pt-PT" dirty="0" err="1" smtClean="0"/>
              <a:t>organización</a:t>
            </a:r>
            <a:r>
              <a:rPr lang="pt-PT" dirty="0" smtClean="0"/>
              <a:t> </a:t>
            </a:r>
            <a:r>
              <a:rPr lang="pt-PT" dirty="0" err="1" smtClean="0"/>
              <a:t>del</a:t>
            </a:r>
            <a:r>
              <a:rPr lang="pt-PT" dirty="0" smtClean="0"/>
              <a:t> </a:t>
            </a:r>
            <a:r>
              <a:rPr lang="pt-PT" dirty="0" err="1" smtClean="0"/>
              <a:t>cuerpo</a:t>
            </a:r>
            <a:r>
              <a:rPr lang="pt-PT" dirty="0" smtClean="0"/>
              <a:t>, y por tanto </a:t>
            </a:r>
            <a:r>
              <a:rPr lang="pt-PT" dirty="0" err="1" smtClean="0"/>
              <a:t>las</a:t>
            </a:r>
            <a:r>
              <a:rPr lang="pt-PT" dirty="0" smtClean="0"/>
              <a:t> </a:t>
            </a:r>
            <a:r>
              <a:rPr lang="pt-PT" dirty="0" err="1" smtClean="0"/>
              <a:t>leyes</a:t>
            </a:r>
            <a:r>
              <a:rPr lang="pt-PT" dirty="0" smtClean="0"/>
              <a:t> </a:t>
            </a:r>
            <a:r>
              <a:rPr lang="pt-PT" dirty="0" err="1" smtClean="0"/>
              <a:t>deben</a:t>
            </a:r>
            <a:r>
              <a:rPr lang="pt-PT" dirty="0" smtClean="0"/>
              <a:t> mirar </a:t>
            </a:r>
            <a:r>
              <a:rPr lang="pt-PT" dirty="0" err="1" smtClean="0"/>
              <a:t>con</a:t>
            </a:r>
            <a:r>
              <a:rPr lang="pt-PT" dirty="0" smtClean="0"/>
              <a:t> más </a:t>
            </a:r>
            <a:r>
              <a:rPr lang="pt-PT" dirty="0" err="1" smtClean="0"/>
              <a:t>benignidad</a:t>
            </a:r>
            <a:r>
              <a:rPr lang="pt-PT" dirty="0" smtClean="0"/>
              <a:t> </a:t>
            </a:r>
            <a:r>
              <a:rPr lang="pt-PT" dirty="0" err="1" smtClean="0"/>
              <a:t>en</a:t>
            </a:r>
            <a:r>
              <a:rPr lang="pt-PT" dirty="0" smtClean="0"/>
              <a:t> </a:t>
            </a:r>
            <a:r>
              <a:rPr lang="pt-PT" dirty="0" err="1" smtClean="0"/>
              <a:t>el</a:t>
            </a:r>
            <a:r>
              <a:rPr lang="pt-PT" dirty="0" smtClean="0"/>
              <a:t> </a:t>
            </a:r>
            <a:r>
              <a:rPr lang="pt-PT" dirty="0" err="1" smtClean="0"/>
              <a:t>establecimiento</a:t>
            </a:r>
            <a:r>
              <a:rPr lang="pt-PT" dirty="0" smtClean="0"/>
              <a:t> de </a:t>
            </a:r>
            <a:r>
              <a:rPr lang="pt-PT" dirty="0" err="1" smtClean="0"/>
              <a:t>las</a:t>
            </a:r>
            <a:r>
              <a:rPr lang="pt-PT" dirty="0" smtClean="0"/>
              <a:t> penas a </a:t>
            </a:r>
            <a:r>
              <a:rPr lang="pt-PT" dirty="0" err="1" smtClean="0"/>
              <a:t>las</a:t>
            </a:r>
            <a:r>
              <a:rPr lang="pt-PT" dirty="0" smtClean="0"/>
              <a:t> </a:t>
            </a:r>
            <a:r>
              <a:rPr lang="pt-PT" dirty="0" err="1" smtClean="0"/>
              <a:t>mujeres</a:t>
            </a:r>
            <a:r>
              <a:rPr lang="pt-PT" dirty="0" smtClean="0"/>
              <a:t> que a </a:t>
            </a:r>
            <a:r>
              <a:rPr lang="pt-PT" dirty="0" err="1" smtClean="0"/>
              <a:t>los</a:t>
            </a:r>
            <a:r>
              <a:rPr lang="pt-PT" dirty="0" smtClean="0"/>
              <a:t> </a:t>
            </a:r>
            <a:r>
              <a:rPr lang="pt-PT" dirty="0" err="1" smtClean="0"/>
              <a:t>hombres</a:t>
            </a:r>
            <a:r>
              <a:rPr lang="pt-PT" dirty="0" smtClean="0"/>
              <a:t>. </a:t>
            </a:r>
            <a:r>
              <a:rPr lang="pt-PT" dirty="0" err="1" smtClean="0"/>
              <a:t>Pero</a:t>
            </a:r>
            <a:r>
              <a:rPr lang="pt-PT" dirty="0" smtClean="0"/>
              <a:t> </a:t>
            </a:r>
            <a:r>
              <a:rPr lang="pt-PT" dirty="0" err="1" smtClean="0"/>
              <a:t>esto</a:t>
            </a:r>
            <a:r>
              <a:rPr lang="pt-PT" dirty="0" smtClean="0"/>
              <a:t> no se </a:t>
            </a:r>
            <a:r>
              <a:rPr lang="pt-PT" dirty="0" err="1" smtClean="0"/>
              <a:t>debe</a:t>
            </a:r>
            <a:r>
              <a:rPr lang="pt-PT" dirty="0" smtClean="0"/>
              <a:t> entender </a:t>
            </a:r>
            <a:r>
              <a:rPr lang="pt-PT" dirty="0" err="1" smtClean="0"/>
              <a:t>cuando</a:t>
            </a:r>
            <a:r>
              <a:rPr lang="pt-PT" dirty="0" smtClean="0"/>
              <a:t> </a:t>
            </a:r>
            <a:r>
              <a:rPr lang="pt-PT" dirty="0" err="1" smtClean="0"/>
              <a:t>la</a:t>
            </a:r>
            <a:r>
              <a:rPr lang="pt-PT" dirty="0" smtClean="0"/>
              <a:t> </a:t>
            </a:r>
            <a:r>
              <a:rPr lang="pt-PT" dirty="0" err="1" smtClean="0"/>
              <a:t>malicia</a:t>
            </a:r>
            <a:r>
              <a:rPr lang="pt-PT" dirty="0" smtClean="0"/>
              <a:t> de </a:t>
            </a:r>
            <a:r>
              <a:rPr lang="pt-PT" dirty="0" err="1" smtClean="0"/>
              <a:t>la</a:t>
            </a:r>
            <a:r>
              <a:rPr lang="pt-PT" dirty="0" smtClean="0"/>
              <a:t> </a:t>
            </a:r>
            <a:r>
              <a:rPr lang="pt-PT" dirty="0" err="1" smtClean="0"/>
              <a:t>mujer</a:t>
            </a:r>
            <a:r>
              <a:rPr lang="pt-PT" dirty="0" smtClean="0"/>
              <a:t> </a:t>
            </a:r>
            <a:r>
              <a:rPr lang="pt-PT" dirty="0" err="1" smtClean="0"/>
              <a:t>es</a:t>
            </a:r>
            <a:r>
              <a:rPr lang="pt-PT" dirty="0" smtClean="0"/>
              <a:t> tanta, como </a:t>
            </a:r>
            <a:r>
              <a:rPr lang="pt-PT" dirty="0" err="1" smtClean="0"/>
              <a:t>suele</a:t>
            </a:r>
            <a:r>
              <a:rPr lang="pt-PT" dirty="0" smtClean="0"/>
              <a:t> suceder </a:t>
            </a:r>
            <a:r>
              <a:rPr lang="pt-PT" dirty="0" err="1" smtClean="0"/>
              <a:t>algunas</a:t>
            </a:r>
            <a:r>
              <a:rPr lang="pt-PT" dirty="0" smtClean="0"/>
              <a:t> </a:t>
            </a:r>
            <a:r>
              <a:rPr lang="pt-PT" dirty="0" err="1" smtClean="0"/>
              <a:t>veces</a:t>
            </a:r>
            <a:r>
              <a:rPr lang="pt-PT" dirty="0" smtClean="0"/>
              <a:t>, que </a:t>
            </a:r>
            <a:r>
              <a:rPr lang="pt-PT" dirty="0" err="1" smtClean="0"/>
              <a:t>la</a:t>
            </a:r>
            <a:r>
              <a:rPr lang="pt-PT" dirty="0" smtClean="0"/>
              <a:t> </a:t>
            </a:r>
            <a:r>
              <a:rPr lang="pt-PT" dirty="0" err="1" smtClean="0"/>
              <a:t>haga</a:t>
            </a:r>
            <a:r>
              <a:rPr lang="pt-PT" dirty="0" smtClean="0"/>
              <a:t> cometer delitos </a:t>
            </a:r>
            <a:r>
              <a:rPr lang="pt-PT" dirty="0" err="1" smtClean="0"/>
              <a:t>tan</a:t>
            </a:r>
            <a:r>
              <a:rPr lang="pt-PT" dirty="0" smtClean="0"/>
              <a:t> </a:t>
            </a:r>
            <a:r>
              <a:rPr lang="pt-PT" dirty="0" err="1" smtClean="0"/>
              <a:t>atroces</a:t>
            </a:r>
            <a:r>
              <a:rPr lang="pt-PT" dirty="0" smtClean="0"/>
              <a:t>, que </a:t>
            </a:r>
            <a:r>
              <a:rPr lang="pt-PT" dirty="0" err="1" smtClean="0"/>
              <a:t>excedan</a:t>
            </a:r>
            <a:r>
              <a:rPr lang="pt-PT" dirty="0" smtClean="0"/>
              <a:t> </a:t>
            </a:r>
            <a:r>
              <a:rPr lang="pt-PT" dirty="0" err="1" smtClean="0"/>
              <a:t>la</a:t>
            </a:r>
            <a:r>
              <a:rPr lang="pt-PT" dirty="0" smtClean="0"/>
              <a:t> </a:t>
            </a:r>
            <a:r>
              <a:rPr lang="pt-PT" dirty="0" err="1" smtClean="0"/>
              <a:t>debilidad</a:t>
            </a:r>
            <a:r>
              <a:rPr lang="pt-PT" dirty="0" smtClean="0"/>
              <a:t> de </a:t>
            </a:r>
            <a:r>
              <a:rPr lang="pt-PT" dirty="0" err="1" smtClean="0"/>
              <a:t>su</a:t>
            </a:r>
            <a:r>
              <a:rPr lang="pt-PT" dirty="0" smtClean="0"/>
              <a:t> sexo, </a:t>
            </a:r>
            <a:r>
              <a:rPr lang="pt-PT" dirty="0" err="1" smtClean="0"/>
              <a:t>en</a:t>
            </a:r>
            <a:r>
              <a:rPr lang="pt-PT" dirty="0" smtClean="0"/>
              <a:t> </a:t>
            </a:r>
            <a:r>
              <a:rPr lang="pt-PT" dirty="0" err="1" smtClean="0"/>
              <a:t>cuyo</a:t>
            </a:r>
            <a:r>
              <a:rPr lang="pt-PT" dirty="0" smtClean="0"/>
              <a:t> caso </a:t>
            </a:r>
            <a:r>
              <a:rPr lang="pt-PT" dirty="0" err="1" smtClean="0"/>
              <a:t>deben</a:t>
            </a:r>
            <a:r>
              <a:rPr lang="pt-PT" dirty="0" smtClean="0"/>
              <a:t> ser tratadas </a:t>
            </a:r>
            <a:r>
              <a:rPr lang="pt-PT" dirty="0" err="1" smtClean="0"/>
              <a:t>del</a:t>
            </a:r>
            <a:r>
              <a:rPr lang="pt-PT" dirty="0" smtClean="0"/>
              <a:t> </a:t>
            </a:r>
            <a:r>
              <a:rPr lang="pt-PT" dirty="0" err="1" smtClean="0"/>
              <a:t>mismo</a:t>
            </a:r>
            <a:r>
              <a:rPr lang="pt-PT" dirty="0" smtClean="0"/>
              <a:t> modo que </a:t>
            </a:r>
            <a:r>
              <a:rPr lang="pt-PT" dirty="0" err="1" smtClean="0"/>
              <a:t>los</a:t>
            </a:r>
            <a:r>
              <a:rPr lang="pt-PT" dirty="0" smtClean="0"/>
              <a:t> </a:t>
            </a:r>
            <a:r>
              <a:rPr lang="pt-PT" dirty="0" err="1" smtClean="0"/>
              <a:t>hombres</a:t>
            </a:r>
            <a:r>
              <a:rPr lang="pt-PT" dirty="0" smtClean="0"/>
              <a:t>.»</a:t>
            </a:r>
          </a:p>
          <a:p>
            <a:pPr>
              <a:buNone/>
            </a:pPr>
            <a:endParaRPr lang="pt-PT" dirty="0"/>
          </a:p>
        </p:txBody>
      </p:sp>
      <p:sp>
        <p:nvSpPr>
          <p:cNvPr id="3" name="Título 2"/>
          <p:cNvSpPr>
            <a:spLocks noGrp="1"/>
          </p:cNvSpPr>
          <p:nvPr>
            <p:ph type="title"/>
          </p:nvPr>
        </p:nvSpPr>
        <p:spPr/>
        <p:txBody>
          <a:bodyPr/>
          <a:lstStyle/>
          <a:p>
            <a:pPr algn="ctr"/>
            <a:r>
              <a:rPr lang="pt-PT" dirty="0" smtClean="0"/>
              <a:t>Estatuto </a:t>
            </a:r>
            <a:r>
              <a:rPr lang="pt-PT" dirty="0" err="1" smtClean="0"/>
              <a:t>jurídico-penal</a:t>
            </a:r>
            <a:r>
              <a:rPr lang="pt-PT" dirty="0" smtClean="0"/>
              <a:t> das mulheres</a:t>
            </a:r>
            <a:endParaRPr lang="pt-P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92500" lnSpcReduction="10000"/>
          </a:bodyPr>
          <a:lstStyle/>
          <a:p>
            <a:pPr>
              <a:buNone/>
            </a:pPr>
            <a:endParaRPr lang="pt-PT" dirty="0" smtClean="0"/>
          </a:p>
          <a:p>
            <a:pPr algn="ctr">
              <a:buNone/>
            </a:pPr>
            <a:r>
              <a:rPr lang="pt-PT" b="1" dirty="0" smtClean="0"/>
              <a:t>Rui Gonçalves</a:t>
            </a:r>
            <a:endParaRPr lang="pt-PT" dirty="0" smtClean="0"/>
          </a:p>
          <a:p>
            <a:pPr algn="ctr">
              <a:buNone/>
            </a:pPr>
            <a:r>
              <a:rPr lang="pt-PT" dirty="0" smtClean="0"/>
              <a:t>“Dos </a:t>
            </a:r>
            <a:r>
              <a:rPr lang="pt-PT" dirty="0" err="1" smtClean="0"/>
              <a:t>privilegios</a:t>
            </a:r>
            <a:r>
              <a:rPr lang="pt-PT" dirty="0" smtClean="0"/>
              <a:t> e </a:t>
            </a:r>
            <a:r>
              <a:rPr lang="pt-PT" dirty="0" err="1" smtClean="0"/>
              <a:t>praerogativas</a:t>
            </a:r>
            <a:r>
              <a:rPr lang="pt-PT" dirty="0" smtClean="0"/>
              <a:t> que </a:t>
            </a:r>
            <a:r>
              <a:rPr lang="pt-PT" dirty="0" err="1" smtClean="0"/>
              <a:t>ho</a:t>
            </a:r>
            <a:r>
              <a:rPr lang="pt-PT" dirty="0" smtClean="0"/>
              <a:t> </a:t>
            </a:r>
            <a:r>
              <a:rPr lang="pt-PT" dirty="0" err="1" smtClean="0"/>
              <a:t>genero</a:t>
            </a:r>
            <a:r>
              <a:rPr lang="pt-PT" dirty="0" smtClean="0"/>
              <a:t> feminino tem por direito comum &amp; ordenações do </a:t>
            </a:r>
            <a:r>
              <a:rPr lang="pt-PT" dirty="0" err="1" smtClean="0"/>
              <a:t>Reyno</a:t>
            </a:r>
            <a:r>
              <a:rPr lang="pt-PT" dirty="0" smtClean="0"/>
              <a:t> mais que </a:t>
            </a:r>
            <a:r>
              <a:rPr lang="pt-PT" dirty="0" err="1" smtClean="0"/>
              <a:t>ho</a:t>
            </a:r>
            <a:r>
              <a:rPr lang="pt-PT" dirty="0" smtClean="0"/>
              <a:t> </a:t>
            </a:r>
            <a:r>
              <a:rPr lang="pt-PT" dirty="0" err="1" smtClean="0"/>
              <a:t>genero</a:t>
            </a:r>
            <a:r>
              <a:rPr lang="pt-PT" dirty="0" smtClean="0"/>
              <a:t> masculino”, Lisboa, 1557.</a:t>
            </a:r>
          </a:p>
          <a:p>
            <a:pPr algn="ctr"/>
            <a:endParaRPr lang="pt-PT" dirty="0" smtClean="0"/>
          </a:p>
          <a:p>
            <a:pPr algn="ctr">
              <a:buNone/>
            </a:pPr>
            <a:r>
              <a:rPr lang="pt-PT" dirty="0" smtClean="0"/>
              <a:t>Prerrogativa 88, </a:t>
            </a:r>
            <a:r>
              <a:rPr lang="pt-PT" dirty="0" err="1" smtClean="0"/>
              <a:t>Poena</a:t>
            </a:r>
            <a:r>
              <a:rPr lang="pt-PT" dirty="0" smtClean="0"/>
              <a:t> </a:t>
            </a:r>
            <a:r>
              <a:rPr lang="pt-PT" dirty="0" err="1" smtClean="0"/>
              <a:t>minor</a:t>
            </a:r>
            <a:endParaRPr lang="pt-PT" dirty="0" smtClean="0"/>
          </a:p>
          <a:p>
            <a:endParaRPr lang="pt-PT" dirty="0" smtClean="0"/>
          </a:p>
          <a:p>
            <a:pPr algn="just">
              <a:buNone/>
            </a:pPr>
            <a:r>
              <a:rPr lang="pt-PT" dirty="0" smtClean="0"/>
              <a:t>	«Entre as mais prerrogativas que tem o género feminino, é que as mulheres hão-de ser castigadas mais branda e piedosamente, e com menor pena que os homens, porque são naturalmente menos ousadas.»</a:t>
            </a:r>
          </a:p>
          <a:p>
            <a:pPr>
              <a:buNone/>
            </a:pPr>
            <a:endParaRPr lang="pt-PT" dirty="0"/>
          </a:p>
        </p:txBody>
      </p:sp>
      <p:sp>
        <p:nvSpPr>
          <p:cNvPr id="3" name="Título 2"/>
          <p:cNvSpPr>
            <a:spLocks noGrp="1"/>
          </p:cNvSpPr>
          <p:nvPr>
            <p:ph type="title"/>
          </p:nvPr>
        </p:nvSpPr>
        <p:spPr/>
        <p:txBody>
          <a:bodyPr/>
          <a:lstStyle/>
          <a:p>
            <a:pPr algn="ctr"/>
            <a:r>
              <a:rPr lang="pt-PT" dirty="0" smtClean="0"/>
              <a:t>Estatuto </a:t>
            </a:r>
            <a:r>
              <a:rPr lang="pt-PT" dirty="0" err="1" smtClean="0"/>
              <a:t>jurídico-penal</a:t>
            </a:r>
            <a:r>
              <a:rPr lang="pt-PT" dirty="0" smtClean="0"/>
              <a:t> das mulheres</a:t>
            </a:r>
            <a:endParaRPr lang="pt-P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OF LV TXXXVIII.jpg"/>
          <p:cNvPicPr>
            <a:picLocks noGrp="1" noChangeAspect="1"/>
          </p:cNvPicPr>
          <p:nvPr>
            <p:ph idx="1"/>
          </p:nvPr>
        </p:nvPicPr>
        <p:blipFill>
          <a:blip r:embed="rId2" cstate="print"/>
          <a:stretch>
            <a:fillRect/>
          </a:stretch>
        </p:blipFill>
        <p:spPr>
          <a:xfrm>
            <a:off x="2000673" y="1052736"/>
            <a:ext cx="5328592" cy="5616624"/>
          </a:xfrm>
        </p:spPr>
      </p:pic>
      <p:sp>
        <p:nvSpPr>
          <p:cNvPr id="3" name="Título 2"/>
          <p:cNvSpPr>
            <a:spLocks noGrp="1"/>
          </p:cNvSpPr>
          <p:nvPr>
            <p:ph type="title"/>
          </p:nvPr>
        </p:nvSpPr>
        <p:spPr>
          <a:xfrm>
            <a:off x="495300" y="152400"/>
            <a:ext cx="8915400" cy="828328"/>
          </a:xfrm>
        </p:spPr>
        <p:txBody>
          <a:bodyPr/>
          <a:lstStyle/>
          <a:p>
            <a:pPr algn="ctr"/>
            <a:r>
              <a:rPr lang="pt-PT" dirty="0" smtClean="0"/>
              <a:t>Adultério</a:t>
            </a:r>
            <a:endParaRPr lang="pt-P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OF LV TIV.jpg"/>
          <p:cNvPicPr>
            <a:picLocks noGrp="1" noChangeAspect="1"/>
          </p:cNvPicPr>
          <p:nvPr>
            <p:ph idx="1"/>
          </p:nvPr>
        </p:nvPicPr>
        <p:blipFill>
          <a:blip r:embed="rId2" cstate="print"/>
          <a:stretch>
            <a:fillRect/>
          </a:stretch>
        </p:blipFill>
        <p:spPr>
          <a:xfrm>
            <a:off x="2288704" y="1340768"/>
            <a:ext cx="5760640" cy="5517232"/>
          </a:xfrm>
        </p:spPr>
      </p:pic>
      <p:sp>
        <p:nvSpPr>
          <p:cNvPr id="3" name="Título 2"/>
          <p:cNvSpPr>
            <a:spLocks noGrp="1"/>
          </p:cNvSpPr>
          <p:nvPr>
            <p:ph type="title"/>
          </p:nvPr>
        </p:nvSpPr>
        <p:spPr/>
        <p:txBody>
          <a:bodyPr>
            <a:normAutofit fontScale="90000"/>
          </a:bodyPr>
          <a:lstStyle/>
          <a:p>
            <a:pPr algn="ctr"/>
            <a:r>
              <a:rPr lang="pt-PT" dirty="0" smtClean="0"/>
              <a:t>Ordenações Filipinas – o crime como pecado ou malefício</a:t>
            </a:r>
            <a:endParaRPr lang="pt-P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lnSpcReduction="10000"/>
          </a:bodyPr>
          <a:lstStyle/>
          <a:p>
            <a:pPr>
              <a:buNone/>
            </a:pPr>
            <a:endParaRPr lang="pt-PT" dirty="0" smtClean="0"/>
          </a:p>
          <a:p>
            <a:pPr algn="ctr" fontAlgn="t">
              <a:buNone/>
            </a:pPr>
            <a:r>
              <a:rPr lang="pt-PT" b="1" dirty="0" smtClean="0"/>
              <a:t>Artigo 13.º</a:t>
            </a:r>
            <a:br>
              <a:rPr lang="pt-PT" b="1" dirty="0" smtClean="0"/>
            </a:br>
            <a:r>
              <a:rPr lang="pt-PT" b="1" dirty="0" smtClean="0"/>
              <a:t>Princípio da igualdade</a:t>
            </a:r>
          </a:p>
          <a:p>
            <a:pPr algn="just" fontAlgn="t">
              <a:buNone/>
            </a:pPr>
            <a:r>
              <a:rPr lang="pt-PT" dirty="0" smtClean="0"/>
              <a:t>	1. Todos os cidadãos têm a mesma dignidade social e são iguais perante a lei. </a:t>
            </a:r>
          </a:p>
          <a:p>
            <a:pPr algn="just" fontAlgn="t">
              <a:buNone/>
            </a:pPr>
            <a:r>
              <a:rPr lang="pt-PT" dirty="0" smtClean="0"/>
              <a:t>	2. Ninguém pode ser privilegiado, beneficiado, prejudicado, privado de qualquer direito ou isento de qualquer dever em razão de ascendência, sexo, raça, língua, território de origem, religião, convicções políticas ou ideológicas, instrução, situação económica, condição social ou orientação sexual.</a:t>
            </a:r>
          </a:p>
          <a:p>
            <a:pPr>
              <a:buNone/>
            </a:pPr>
            <a:endParaRPr lang="pt-PT" dirty="0"/>
          </a:p>
        </p:txBody>
      </p:sp>
      <p:sp>
        <p:nvSpPr>
          <p:cNvPr id="3" name="Título 2"/>
          <p:cNvSpPr>
            <a:spLocks noGrp="1"/>
          </p:cNvSpPr>
          <p:nvPr>
            <p:ph type="title"/>
          </p:nvPr>
        </p:nvSpPr>
        <p:spPr/>
        <p:txBody>
          <a:bodyPr/>
          <a:lstStyle/>
          <a:p>
            <a:pPr algn="ctr"/>
            <a:r>
              <a:rPr lang="pt-PT" dirty="0" smtClean="0"/>
              <a:t>Constituição da República Portuguesa</a:t>
            </a:r>
            <a:endParaRPr lang="pt-P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iustitia et clemetia Viena.jpg"/>
          <p:cNvPicPr>
            <a:picLocks noGrp="1" noChangeAspect="1"/>
          </p:cNvPicPr>
          <p:nvPr>
            <p:ph idx="1"/>
          </p:nvPr>
        </p:nvPicPr>
        <p:blipFill>
          <a:blip r:embed="rId2" cstate="print"/>
          <a:stretch>
            <a:fillRect/>
          </a:stretch>
        </p:blipFill>
        <p:spPr>
          <a:xfrm>
            <a:off x="2936776" y="1628800"/>
            <a:ext cx="3625596" cy="4648200"/>
          </a:xfrm>
        </p:spPr>
      </p:pic>
      <p:sp>
        <p:nvSpPr>
          <p:cNvPr id="2" name="Título 1"/>
          <p:cNvSpPr>
            <a:spLocks noGrp="1"/>
          </p:cNvSpPr>
          <p:nvPr>
            <p:ph type="title"/>
          </p:nvPr>
        </p:nvSpPr>
        <p:spPr/>
        <p:txBody>
          <a:bodyPr>
            <a:normAutofit fontScale="90000"/>
          </a:bodyPr>
          <a:lstStyle/>
          <a:p>
            <a:pPr algn="ctr"/>
            <a:r>
              <a:rPr lang="pt-PT" dirty="0" smtClean="0"/>
              <a:t>Justiça e Clemência – as duas faces do direito </a:t>
            </a:r>
            <a:r>
              <a:rPr lang="pt-PT" smtClean="0"/>
              <a:t>penal antigo</a:t>
            </a:r>
            <a:endParaRPr lang="pt-P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None/>
            </a:pPr>
            <a:endParaRPr lang="pt-PT" dirty="0" smtClean="0"/>
          </a:p>
          <a:p>
            <a:pPr>
              <a:buNone/>
            </a:pPr>
            <a:r>
              <a:rPr lang="pt-PT" dirty="0" smtClean="0"/>
              <a:t>Mello Freire, </a:t>
            </a:r>
            <a:r>
              <a:rPr lang="pt-PT" i="1" dirty="0" smtClean="0"/>
              <a:t>Instituições do Direito Civil </a:t>
            </a:r>
            <a:r>
              <a:rPr lang="pt-PT" dirty="0" smtClean="0"/>
              <a:t>(1779)</a:t>
            </a:r>
          </a:p>
          <a:p>
            <a:pPr>
              <a:buNone/>
            </a:pPr>
            <a:endParaRPr lang="pt-PT" dirty="0" smtClean="0"/>
          </a:p>
          <a:p>
            <a:pPr>
              <a:buNone/>
            </a:pPr>
            <a:r>
              <a:rPr lang="pt-PT" dirty="0" smtClean="0"/>
              <a:t>«(…) a suprema divisão dos homens é em </a:t>
            </a:r>
            <a:r>
              <a:rPr lang="pt-PT" i="1" dirty="0" smtClean="0"/>
              <a:t>livres</a:t>
            </a:r>
            <a:r>
              <a:rPr lang="pt-PT" dirty="0" smtClean="0"/>
              <a:t> e </a:t>
            </a:r>
            <a:r>
              <a:rPr lang="pt-PT" i="1" dirty="0" smtClean="0"/>
              <a:t>escravos</a:t>
            </a:r>
            <a:r>
              <a:rPr lang="pt-PT" dirty="0" smtClean="0"/>
              <a:t>.»</a:t>
            </a:r>
            <a:endParaRPr lang="pt-PT" dirty="0"/>
          </a:p>
        </p:txBody>
      </p:sp>
      <p:sp>
        <p:nvSpPr>
          <p:cNvPr id="3" name="Título 2"/>
          <p:cNvSpPr>
            <a:spLocks noGrp="1"/>
          </p:cNvSpPr>
          <p:nvPr>
            <p:ph type="title"/>
          </p:nvPr>
        </p:nvSpPr>
        <p:spPr/>
        <p:txBody>
          <a:bodyPr/>
          <a:lstStyle/>
          <a:p>
            <a:pPr algn="ctr"/>
            <a:r>
              <a:rPr lang="pt-PT" dirty="0" smtClean="0"/>
              <a:t>Século XVIII</a:t>
            </a:r>
            <a:endParaRPr lang="pt-P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endParaRPr lang="pt-PT" dirty="0" smtClean="0"/>
          </a:p>
          <a:p>
            <a:pPr algn="ctr">
              <a:buNone/>
            </a:pPr>
            <a:r>
              <a:rPr lang="pt-PT" dirty="0" smtClean="0"/>
              <a:t>Artigo  1056.º</a:t>
            </a:r>
          </a:p>
          <a:p>
            <a:pPr algn="ctr">
              <a:buNone/>
            </a:pPr>
            <a:endParaRPr lang="pt-PT" dirty="0" smtClean="0"/>
          </a:p>
          <a:p>
            <a:pPr algn="just">
              <a:buNone/>
            </a:pPr>
            <a:r>
              <a:rPr lang="pt-PT" dirty="0" smtClean="0"/>
              <a:t>	O casamento é um contrato perpétuo entre duas pessoas de sexo diferente, com o fim de constituírem  legitimamente a família.</a:t>
            </a:r>
            <a:endParaRPr lang="pt-PT" dirty="0"/>
          </a:p>
        </p:txBody>
      </p:sp>
      <p:sp>
        <p:nvSpPr>
          <p:cNvPr id="3" name="Título 2"/>
          <p:cNvSpPr>
            <a:spLocks noGrp="1"/>
          </p:cNvSpPr>
          <p:nvPr>
            <p:ph type="title"/>
          </p:nvPr>
        </p:nvSpPr>
        <p:spPr/>
        <p:txBody>
          <a:bodyPr/>
          <a:lstStyle/>
          <a:p>
            <a:pPr algn="ctr"/>
            <a:r>
              <a:rPr lang="pt-PT" dirty="0" smtClean="0"/>
              <a:t>Código de Seabra (1867)</a:t>
            </a:r>
            <a:endParaRPr lang="pt-P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ctr">
              <a:buNone/>
            </a:pPr>
            <a:r>
              <a:rPr lang="pt-PT" b="1" dirty="0" smtClean="0"/>
              <a:t>ARTIGO 1577º</a:t>
            </a:r>
          </a:p>
          <a:p>
            <a:pPr algn="ctr">
              <a:buNone/>
            </a:pPr>
            <a:r>
              <a:rPr lang="pt-PT" b="1" dirty="0" smtClean="0"/>
              <a:t>(Noção de casamento)</a:t>
            </a:r>
          </a:p>
          <a:p>
            <a:pPr algn="ctr">
              <a:buNone/>
            </a:pPr>
            <a:endParaRPr lang="pt-PT" b="1" dirty="0" smtClean="0"/>
          </a:p>
          <a:p>
            <a:pPr algn="just">
              <a:buNone/>
            </a:pPr>
            <a:r>
              <a:rPr lang="pt-PT" dirty="0" smtClean="0"/>
              <a:t>Casamento é o contrato celebrado entre duas pessoas de sexo diferente que pretendem constituir família mediante uma plena comunhão de vida, nos termos das disposições deste Código.</a:t>
            </a:r>
          </a:p>
          <a:p>
            <a:pPr algn="just">
              <a:buNone/>
            </a:pPr>
            <a:r>
              <a:rPr lang="pt-PT" dirty="0" smtClean="0"/>
              <a:t>(</a:t>
            </a:r>
            <a:r>
              <a:rPr lang="pt-PT" dirty="0" err="1" smtClean="0"/>
              <a:t>Redacção</a:t>
            </a:r>
            <a:r>
              <a:rPr lang="pt-PT" dirty="0" smtClean="0"/>
              <a:t> do </a:t>
            </a:r>
            <a:r>
              <a:rPr lang="pt-PT" dirty="0" err="1" smtClean="0"/>
              <a:t>Dec.-Lei</a:t>
            </a:r>
            <a:r>
              <a:rPr lang="pt-PT" dirty="0" smtClean="0"/>
              <a:t> 496/77, de 25-11)</a:t>
            </a:r>
            <a:endParaRPr lang="pt-PT" dirty="0"/>
          </a:p>
        </p:txBody>
      </p:sp>
      <p:sp>
        <p:nvSpPr>
          <p:cNvPr id="3" name="Título 2"/>
          <p:cNvSpPr>
            <a:spLocks noGrp="1"/>
          </p:cNvSpPr>
          <p:nvPr>
            <p:ph type="title"/>
          </p:nvPr>
        </p:nvSpPr>
        <p:spPr/>
        <p:txBody>
          <a:bodyPr/>
          <a:lstStyle/>
          <a:p>
            <a:pPr algn="ctr"/>
            <a:r>
              <a:rPr lang="pt-PT" dirty="0" smtClean="0"/>
              <a:t>Código Civil</a:t>
            </a:r>
            <a:endParaRPr lang="pt-P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ctr">
              <a:buNone/>
            </a:pPr>
            <a:r>
              <a:rPr lang="pt-PT" dirty="0" smtClean="0"/>
              <a:t>Artigo 1628.º</a:t>
            </a:r>
          </a:p>
          <a:p>
            <a:pPr algn="ctr">
              <a:buNone/>
            </a:pPr>
            <a:r>
              <a:rPr lang="pt-PT" dirty="0" smtClean="0"/>
              <a:t>(Casamentos inexistentes)</a:t>
            </a:r>
          </a:p>
          <a:p>
            <a:pPr algn="ctr">
              <a:buNone/>
            </a:pPr>
            <a:endParaRPr lang="pt-PT" dirty="0" smtClean="0"/>
          </a:p>
          <a:p>
            <a:pPr algn="just">
              <a:buNone/>
            </a:pPr>
            <a:r>
              <a:rPr lang="pt-PT" dirty="0" smtClean="0"/>
              <a:t>É juridicamente inexistente:</a:t>
            </a:r>
          </a:p>
          <a:p>
            <a:pPr algn="just">
              <a:buNone/>
            </a:pPr>
            <a:r>
              <a:rPr lang="pt-PT" dirty="0" smtClean="0"/>
              <a:t>(…)</a:t>
            </a:r>
          </a:p>
          <a:p>
            <a:pPr algn="just">
              <a:buNone/>
            </a:pPr>
            <a:r>
              <a:rPr lang="pt-PT" dirty="0" smtClean="0"/>
              <a:t>e) O casamento contraído por duas pessoas do mesmo sexo.</a:t>
            </a:r>
            <a:endParaRPr lang="pt-PT" dirty="0"/>
          </a:p>
        </p:txBody>
      </p:sp>
      <p:sp>
        <p:nvSpPr>
          <p:cNvPr id="3" name="Título 2"/>
          <p:cNvSpPr>
            <a:spLocks noGrp="1"/>
          </p:cNvSpPr>
          <p:nvPr>
            <p:ph type="title"/>
          </p:nvPr>
        </p:nvSpPr>
        <p:spPr/>
        <p:txBody>
          <a:bodyPr/>
          <a:lstStyle/>
          <a:p>
            <a:pPr algn="ctr"/>
            <a:r>
              <a:rPr lang="pt-PT" dirty="0" smtClean="0"/>
              <a:t>Código Civil</a:t>
            </a:r>
            <a:endParaRPr lang="pt-P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None/>
            </a:pPr>
            <a:endParaRPr lang="pt-PT" dirty="0" smtClean="0"/>
          </a:p>
          <a:p>
            <a:pPr>
              <a:buNone/>
            </a:pPr>
            <a:r>
              <a:rPr lang="pt-PT" dirty="0" smtClean="0">
                <a:hlinkClick r:id="rId2" action="ppaction://hlinkfile"/>
              </a:rPr>
              <a:t>Lei casamento\Pessoas do mesmo </a:t>
            </a:r>
            <a:r>
              <a:rPr lang="pt-PT" dirty="0" err="1" smtClean="0">
                <a:hlinkClick r:id="rId2" action="ppaction://hlinkfile"/>
              </a:rPr>
              <a:t>sexo.pdf</a:t>
            </a:r>
            <a:endParaRPr lang="pt-PT" dirty="0"/>
          </a:p>
        </p:txBody>
      </p:sp>
      <p:sp>
        <p:nvSpPr>
          <p:cNvPr id="3" name="Título 2"/>
          <p:cNvSpPr>
            <a:spLocks noGrp="1"/>
          </p:cNvSpPr>
          <p:nvPr>
            <p:ph type="title"/>
          </p:nvPr>
        </p:nvSpPr>
        <p:spPr/>
        <p:txBody>
          <a:bodyPr/>
          <a:lstStyle/>
          <a:p>
            <a:pPr algn="ctr"/>
            <a:r>
              <a:rPr lang="pt-PT" dirty="0" smtClean="0"/>
              <a:t>Lei n.º 9/2010</a:t>
            </a:r>
            <a:endParaRPr lang="pt-P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lstStyle/>
          <a:p>
            <a:pPr>
              <a:buNone/>
            </a:pPr>
            <a:endParaRPr lang="pt-PT" dirty="0" smtClean="0"/>
          </a:p>
          <a:p>
            <a:pPr>
              <a:buNone/>
            </a:pPr>
            <a:r>
              <a:rPr lang="pt-PT" dirty="0" smtClean="0">
                <a:hlinkClick r:id="rId2" action="ppaction://hlinkfile"/>
              </a:rPr>
              <a:t>Iconologia Ripa\Iconologia </a:t>
            </a:r>
            <a:r>
              <a:rPr lang="pt-PT" dirty="0" err="1" smtClean="0">
                <a:hlinkClick r:id="rId2" action="ppaction://hlinkfile"/>
              </a:rPr>
              <a:t>Cesare</a:t>
            </a:r>
            <a:r>
              <a:rPr lang="pt-PT" dirty="0" smtClean="0">
                <a:hlinkClick r:id="rId2" action="ppaction://hlinkfile"/>
              </a:rPr>
              <a:t> </a:t>
            </a:r>
            <a:r>
              <a:rPr lang="pt-PT" dirty="0" err="1" smtClean="0">
                <a:hlinkClick r:id="rId2" action="ppaction://hlinkfile"/>
              </a:rPr>
              <a:t>Ripa.pdf</a:t>
            </a:r>
            <a:endParaRPr lang="pt-PT" dirty="0"/>
          </a:p>
        </p:txBody>
      </p:sp>
      <p:sp>
        <p:nvSpPr>
          <p:cNvPr id="3" name="Título 2"/>
          <p:cNvSpPr>
            <a:spLocks noGrp="1"/>
          </p:cNvSpPr>
          <p:nvPr>
            <p:ph type="title"/>
          </p:nvPr>
        </p:nvSpPr>
        <p:spPr/>
        <p:txBody>
          <a:bodyPr/>
          <a:lstStyle/>
          <a:p>
            <a:pPr algn="ctr"/>
            <a:r>
              <a:rPr lang="pt-PT" smtClean="0"/>
              <a:t>Ripa, Iconologia</a:t>
            </a:r>
            <a:endParaRPr lang="pt-P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Prudhon.jpg"/>
          <p:cNvPicPr>
            <a:picLocks noGrp="1" noChangeAspect="1"/>
          </p:cNvPicPr>
          <p:nvPr>
            <p:ph idx="1"/>
          </p:nvPr>
        </p:nvPicPr>
        <p:blipFill>
          <a:blip r:embed="rId2" cstate="print"/>
          <a:stretch>
            <a:fillRect/>
          </a:stretch>
        </p:blipFill>
        <p:spPr>
          <a:xfrm>
            <a:off x="2936776" y="1844824"/>
            <a:ext cx="4694987" cy="3900068"/>
          </a:xfrm>
        </p:spPr>
      </p:pic>
      <p:sp>
        <p:nvSpPr>
          <p:cNvPr id="2" name="Título 1"/>
          <p:cNvSpPr>
            <a:spLocks noGrp="1"/>
          </p:cNvSpPr>
          <p:nvPr>
            <p:ph type="title"/>
          </p:nvPr>
        </p:nvSpPr>
        <p:spPr/>
        <p:txBody>
          <a:bodyPr>
            <a:normAutofit fontScale="90000"/>
          </a:bodyPr>
          <a:lstStyle/>
          <a:p>
            <a:pPr algn="ctr"/>
            <a:r>
              <a:rPr lang="pt-PT" dirty="0" err="1" smtClean="0"/>
              <a:t>Prud’hon</a:t>
            </a:r>
            <a:r>
              <a:rPr lang="pt-PT" dirty="0" smtClean="0"/>
              <a:t>, </a:t>
            </a:r>
            <a:r>
              <a:rPr lang="pt-PT" dirty="0" err="1" smtClean="0"/>
              <a:t>La</a:t>
            </a:r>
            <a:r>
              <a:rPr lang="pt-PT" dirty="0" smtClean="0"/>
              <a:t> Justice </a:t>
            </a:r>
            <a:r>
              <a:rPr lang="pt-PT" dirty="0" err="1" smtClean="0"/>
              <a:t>et</a:t>
            </a:r>
            <a:r>
              <a:rPr lang="pt-PT" dirty="0" smtClean="0"/>
              <a:t> </a:t>
            </a:r>
            <a:r>
              <a:rPr lang="pt-PT" dirty="0" err="1" smtClean="0"/>
              <a:t>la</a:t>
            </a:r>
            <a:r>
              <a:rPr lang="pt-PT" dirty="0" smtClean="0"/>
              <a:t> </a:t>
            </a:r>
            <a:r>
              <a:rPr lang="pt-PT" dirty="0" err="1" smtClean="0"/>
              <a:t>Vengeance</a:t>
            </a:r>
            <a:r>
              <a:rPr lang="pt-PT" dirty="0" smtClean="0"/>
              <a:t> </a:t>
            </a:r>
            <a:r>
              <a:rPr lang="pt-PT" dirty="0" err="1" smtClean="0"/>
              <a:t>poursuivant</a:t>
            </a:r>
            <a:r>
              <a:rPr lang="pt-PT" dirty="0" smtClean="0"/>
              <a:t> </a:t>
            </a:r>
            <a:r>
              <a:rPr lang="pt-PT" dirty="0" err="1" smtClean="0"/>
              <a:t>le</a:t>
            </a:r>
            <a:r>
              <a:rPr lang="pt-PT" dirty="0" smtClean="0"/>
              <a:t> Crime (1815-1818)</a:t>
            </a:r>
            <a:endParaRPr lang="pt-P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The Marriage Contract 1743 William_Hogarth.jpg"/>
          <p:cNvPicPr>
            <a:picLocks noGrp="1" noChangeAspect="1"/>
          </p:cNvPicPr>
          <p:nvPr>
            <p:ph idx="1"/>
          </p:nvPr>
        </p:nvPicPr>
        <p:blipFill>
          <a:blip r:embed="rId2" cstate="print"/>
          <a:stretch>
            <a:fillRect/>
          </a:stretch>
        </p:blipFill>
        <p:spPr>
          <a:xfrm>
            <a:off x="1784648" y="1628800"/>
            <a:ext cx="5760720" cy="4320540"/>
          </a:xfrm>
        </p:spPr>
      </p:pic>
      <p:sp>
        <p:nvSpPr>
          <p:cNvPr id="3" name="Título 2"/>
          <p:cNvSpPr>
            <a:spLocks noGrp="1"/>
          </p:cNvSpPr>
          <p:nvPr>
            <p:ph type="title"/>
          </p:nvPr>
        </p:nvSpPr>
        <p:spPr/>
        <p:txBody>
          <a:bodyPr>
            <a:normAutofit fontScale="90000"/>
          </a:bodyPr>
          <a:lstStyle/>
          <a:p>
            <a:pPr algn="ctr"/>
            <a:r>
              <a:rPr lang="pt-PT" dirty="0" smtClean="0"/>
              <a:t>William </a:t>
            </a:r>
            <a:r>
              <a:rPr lang="pt-PT" dirty="0" err="1" smtClean="0"/>
              <a:t>Hogarth</a:t>
            </a:r>
            <a:r>
              <a:rPr lang="pt-PT" dirty="0" smtClean="0"/>
              <a:t>, </a:t>
            </a:r>
            <a:r>
              <a:rPr lang="pt-PT" dirty="0" err="1" smtClean="0"/>
              <a:t>The</a:t>
            </a:r>
            <a:r>
              <a:rPr lang="pt-PT" dirty="0" smtClean="0"/>
              <a:t> </a:t>
            </a:r>
            <a:r>
              <a:rPr lang="pt-PT" dirty="0" err="1" smtClean="0"/>
              <a:t>Marriage</a:t>
            </a:r>
            <a:r>
              <a:rPr lang="pt-PT" dirty="0" smtClean="0"/>
              <a:t> </a:t>
            </a:r>
            <a:r>
              <a:rPr lang="pt-PT" dirty="0" err="1" smtClean="0"/>
              <a:t>Contract</a:t>
            </a:r>
            <a:r>
              <a:rPr lang="pt-PT" dirty="0" smtClean="0"/>
              <a:t> (1743)</a:t>
            </a:r>
            <a:endParaRPr lang="pt-P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Gainsborough-Andrews.jpg"/>
          <p:cNvPicPr>
            <a:picLocks noGrp="1" noChangeAspect="1"/>
          </p:cNvPicPr>
          <p:nvPr>
            <p:ph idx="1"/>
          </p:nvPr>
        </p:nvPicPr>
        <p:blipFill>
          <a:blip r:embed="rId2" cstate="print"/>
          <a:stretch>
            <a:fillRect/>
          </a:stretch>
        </p:blipFill>
        <p:spPr>
          <a:xfrm>
            <a:off x="1020097" y="1524000"/>
            <a:ext cx="7865806" cy="4572000"/>
          </a:xfrm>
        </p:spPr>
      </p:pic>
      <p:sp>
        <p:nvSpPr>
          <p:cNvPr id="3" name="Título 2"/>
          <p:cNvSpPr>
            <a:spLocks noGrp="1"/>
          </p:cNvSpPr>
          <p:nvPr>
            <p:ph type="title"/>
          </p:nvPr>
        </p:nvSpPr>
        <p:spPr/>
        <p:txBody>
          <a:bodyPr>
            <a:normAutofit fontScale="90000"/>
          </a:bodyPr>
          <a:lstStyle/>
          <a:p>
            <a:pPr algn="ctr"/>
            <a:r>
              <a:rPr lang="pl-PL" b="1" dirty="0" smtClean="0"/>
              <a:t>Thomas Gainsborough</a:t>
            </a:r>
            <a:r>
              <a:rPr lang="pl-PL" dirty="0" smtClean="0"/>
              <a:t> (</a:t>
            </a:r>
            <a:r>
              <a:rPr lang="pt-PT" dirty="0" smtClean="0"/>
              <a:t>1727-1788)</a:t>
            </a:r>
            <a:br>
              <a:rPr lang="pt-PT" dirty="0" smtClean="0"/>
            </a:br>
            <a:r>
              <a:rPr lang="en-US" b="1" i="1" dirty="0" err="1" smtClean="0"/>
              <a:t>Mr</a:t>
            </a:r>
            <a:r>
              <a:rPr lang="en-US" b="1" i="1" dirty="0" smtClean="0"/>
              <a:t> and </a:t>
            </a:r>
            <a:r>
              <a:rPr lang="en-US" b="1" i="1" dirty="0" err="1" smtClean="0"/>
              <a:t>Mrs</a:t>
            </a:r>
            <a:r>
              <a:rPr lang="en-US" b="1" i="1" dirty="0" smtClean="0"/>
              <a:t> Andrews</a:t>
            </a:r>
            <a:r>
              <a:rPr lang="en-US" dirty="0" smtClean="0"/>
              <a:t> (1750) </a:t>
            </a:r>
            <a:endParaRPr lang="pt-P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panopticon.jpg"/>
          <p:cNvPicPr>
            <a:picLocks noGrp="1" noChangeAspect="1"/>
          </p:cNvPicPr>
          <p:nvPr>
            <p:ph sz="quarter" idx="1"/>
          </p:nvPr>
        </p:nvPicPr>
        <p:blipFill>
          <a:blip r:embed="rId2" cstate="print"/>
          <a:stretch>
            <a:fillRect/>
          </a:stretch>
        </p:blipFill>
        <p:spPr>
          <a:xfrm>
            <a:off x="1784648" y="620688"/>
            <a:ext cx="5112568" cy="5688632"/>
          </a:xfrm>
        </p:spPr>
      </p:pic>
      <p:sp>
        <p:nvSpPr>
          <p:cNvPr id="3" name="Marcador de Posição do Texto 2"/>
          <p:cNvSpPr>
            <a:spLocks noGrp="1"/>
          </p:cNvSpPr>
          <p:nvPr>
            <p:ph type="body" idx="2"/>
          </p:nvPr>
        </p:nvSpPr>
        <p:spPr/>
        <p:txBody>
          <a:bodyPr/>
          <a:lstStyle/>
          <a:p>
            <a:endParaRPr lang="pt-PT" dirty="0" smtClean="0"/>
          </a:p>
          <a:p>
            <a:r>
              <a:rPr lang="pt-PT" sz="2400" b="1" dirty="0" err="1" smtClean="0"/>
              <a:t>Michel</a:t>
            </a:r>
            <a:r>
              <a:rPr lang="pt-PT" sz="2400" b="1" dirty="0" smtClean="0"/>
              <a:t> </a:t>
            </a:r>
            <a:r>
              <a:rPr lang="pt-PT" sz="2400" b="1" dirty="0" err="1" smtClean="0"/>
              <a:t>Foucault</a:t>
            </a:r>
            <a:endParaRPr lang="pt-PT" sz="2400" b="1" dirty="0" smtClean="0"/>
          </a:p>
          <a:p>
            <a:r>
              <a:rPr lang="pt-PT" sz="2400" b="1" dirty="0" smtClean="0"/>
              <a:t>(1926-1984)</a:t>
            </a:r>
          </a:p>
          <a:p>
            <a:r>
              <a:rPr lang="pt-PT" sz="2000" b="1" dirty="0" smtClean="0"/>
              <a:t>O olho do poder</a:t>
            </a:r>
          </a:p>
          <a:p>
            <a:endParaRPr lang="pt-PT" dirty="0"/>
          </a:p>
        </p:txBody>
      </p:sp>
      <p:sp>
        <p:nvSpPr>
          <p:cNvPr id="4" name="Título 3"/>
          <p:cNvSpPr>
            <a:spLocks noGrp="1"/>
          </p:cNvSpPr>
          <p:nvPr>
            <p:ph type="title"/>
          </p:nvPr>
        </p:nvSpPr>
        <p:spPr/>
        <p:txBody>
          <a:bodyPr>
            <a:normAutofit fontScale="90000"/>
          </a:bodyPr>
          <a:lstStyle/>
          <a:p>
            <a:r>
              <a:rPr lang="pt-PT" sz="2800" dirty="0" err="1" smtClean="0"/>
              <a:t>Panóptico</a:t>
            </a:r>
            <a:r>
              <a:rPr lang="pt-PT" sz="2800" dirty="0" smtClean="0"/>
              <a:t> </a:t>
            </a:r>
            <a:br>
              <a:rPr lang="pt-PT" sz="2800" dirty="0" smtClean="0"/>
            </a:br>
            <a:r>
              <a:rPr lang="pt-PT" sz="2800" dirty="0" err="1" smtClean="0"/>
              <a:t>Bentham</a:t>
            </a:r>
            <a:r>
              <a:rPr lang="pt-PT" sz="2800" dirty="0" smtClean="0"/>
              <a:t/>
            </a:r>
            <a:br>
              <a:rPr lang="pt-PT" sz="2800" dirty="0" smtClean="0"/>
            </a:br>
            <a:r>
              <a:rPr lang="pt-PT" sz="2800" dirty="0" smtClean="0"/>
              <a:t>(1748-1832)</a:t>
            </a:r>
            <a:endParaRPr lang="pt-PT"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execução maria antonieta"/>
          <p:cNvPicPr>
            <a:picLocks noGrp="1" noChangeAspect="1"/>
          </p:cNvPicPr>
          <p:nvPr>
            <p:ph sz="quarter" idx="1"/>
          </p:nvPr>
        </p:nvPicPr>
        <p:blipFill>
          <a:blip r:embed="rId2" cstate="print"/>
          <a:stretch>
            <a:fillRect/>
          </a:stretch>
        </p:blipFill>
        <p:spPr>
          <a:xfrm>
            <a:off x="920552" y="548680"/>
            <a:ext cx="6336704" cy="5760640"/>
          </a:xfrm>
        </p:spPr>
      </p:pic>
      <p:sp>
        <p:nvSpPr>
          <p:cNvPr id="3" name="Marcador de Posição do Texto 2"/>
          <p:cNvSpPr>
            <a:spLocks noGrp="1"/>
          </p:cNvSpPr>
          <p:nvPr>
            <p:ph type="body" idx="2"/>
          </p:nvPr>
        </p:nvSpPr>
        <p:spPr/>
        <p:txBody>
          <a:bodyPr/>
          <a:lstStyle/>
          <a:p>
            <a:endParaRPr lang="pt-PT" dirty="0" smtClean="0"/>
          </a:p>
          <a:p>
            <a:r>
              <a:rPr lang="pt-PT" sz="1800" dirty="0" smtClean="0"/>
              <a:t>Execução da Rainha Maria Antonieta</a:t>
            </a:r>
            <a:endParaRPr lang="pt-PT" sz="1800" dirty="0"/>
          </a:p>
        </p:txBody>
      </p:sp>
      <p:sp>
        <p:nvSpPr>
          <p:cNvPr id="4" name="Título 3"/>
          <p:cNvSpPr>
            <a:spLocks noGrp="1"/>
          </p:cNvSpPr>
          <p:nvPr>
            <p:ph type="title"/>
          </p:nvPr>
        </p:nvSpPr>
        <p:spPr/>
        <p:txBody>
          <a:bodyPr>
            <a:normAutofit/>
          </a:bodyPr>
          <a:lstStyle/>
          <a:p>
            <a:r>
              <a:rPr lang="pt-PT" sz="2000" dirty="0" smtClean="0"/>
              <a:t>Pena de morte</a:t>
            </a:r>
            <a:endParaRPr lang="pt-PT"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descr="execução luis xvi.jpg"/>
          <p:cNvPicPr>
            <a:picLocks noGrp="1" noChangeAspect="1"/>
          </p:cNvPicPr>
          <p:nvPr>
            <p:ph sz="quarter" idx="1"/>
          </p:nvPr>
        </p:nvPicPr>
        <p:blipFill>
          <a:blip r:embed="rId2" cstate="print"/>
          <a:stretch>
            <a:fillRect/>
          </a:stretch>
        </p:blipFill>
        <p:spPr>
          <a:xfrm>
            <a:off x="848544" y="476672"/>
            <a:ext cx="6048672" cy="5112568"/>
          </a:xfrm>
        </p:spPr>
      </p:pic>
      <p:sp>
        <p:nvSpPr>
          <p:cNvPr id="3" name="Marcador de Posição do Texto 2"/>
          <p:cNvSpPr>
            <a:spLocks noGrp="1"/>
          </p:cNvSpPr>
          <p:nvPr>
            <p:ph type="body" idx="2"/>
          </p:nvPr>
        </p:nvSpPr>
        <p:spPr/>
        <p:txBody>
          <a:bodyPr/>
          <a:lstStyle/>
          <a:p>
            <a:endParaRPr lang="pt-PT" dirty="0" smtClean="0"/>
          </a:p>
          <a:p>
            <a:r>
              <a:rPr lang="pt-PT" sz="1800" dirty="0" smtClean="0"/>
              <a:t>Execução de Luís XVI</a:t>
            </a:r>
            <a:endParaRPr lang="pt-PT" sz="1800" dirty="0"/>
          </a:p>
        </p:txBody>
      </p:sp>
      <p:sp>
        <p:nvSpPr>
          <p:cNvPr id="4" name="Título 3"/>
          <p:cNvSpPr>
            <a:spLocks noGrp="1"/>
          </p:cNvSpPr>
          <p:nvPr>
            <p:ph type="title"/>
          </p:nvPr>
        </p:nvSpPr>
        <p:spPr/>
        <p:txBody>
          <a:bodyPr/>
          <a:lstStyle/>
          <a:p>
            <a:r>
              <a:rPr lang="pt-PT" dirty="0" smtClean="0"/>
              <a:t>Pena de morte</a:t>
            </a:r>
            <a:endParaRPr lang="pt-P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auto de fé.jpg"/>
          <p:cNvPicPr>
            <a:picLocks noGrp="1" noChangeAspect="1"/>
          </p:cNvPicPr>
          <p:nvPr>
            <p:ph idx="1"/>
          </p:nvPr>
        </p:nvPicPr>
        <p:blipFill>
          <a:blip r:embed="rId2" cstate="print"/>
          <a:stretch>
            <a:fillRect/>
          </a:stretch>
        </p:blipFill>
        <p:spPr>
          <a:xfrm>
            <a:off x="1412414" y="1524000"/>
            <a:ext cx="7081172" cy="4572000"/>
          </a:xfrm>
        </p:spPr>
      </p:pic>
      <p:sp>
        <p:nvSpPr>
          <p:cNvPr id="3" name="Título 2"/>
          <p:cNvSpPr>
            <a:spLocks noGrp="1"/>
          </p:cNvSpPr>
          <p:nvPr>
            <p:ph type="title"/>
          </p:nvPr>
        </p:nvSpPr>
        <p:spPr/>
        <p:txBody>
          <a:bodyPr/>
          <a:lstStyle/>
          <a:p>
            <a:pPr algn="ctr"/>
            <a:r>
              <a:rPr lang="pt-PT" dirty="0" smtClean="0"/>
              <a:t>Auto-de-fé</a:t>
            </a:r>
            <a:endParaRPr lang="pt-P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ersonalizado 22">
      <a:dk1>
        <a:sysClr val="windowText" lastClr="000000"/>
      </a:dk1>
      <a:lt1>
        <a:srgbClr val="EBE3C1"/>
      </a:lt1>
      <a:dk2>
        <a:srgbClr val="1B2D57"/>
      </a:dk2>
      <a:lt2>
        <a:srgbClr val="EBE3C1"/>
      </a:lt2>
      <a:accent1>
        <a:srgbClr val="243C75"/>
      </a:accent1>
      <a:accent2>
        <a:srgbClr val="496FC6"/>
      </a:accent2>
      <a:accent3>
        <a:srgbClr val="E0D4A0"/>
      </a:accent3>
      <a:accent4>
        <a:srgbClr val="8D1BFF"/>
      </a:accent4>
      <a:accent5>
        <a:srgbClr val="533DA9"/>
      </a:accent5>
      <a:accent6>
        <a:srgbClr val="300061"/>
      </a:accent6>
      <a:hlink>
        <a:srgbClr val="410082"/>
      </a:hlink>
      <a:folHlink>
        <a:srgbClr val="496FC6"/>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322</TotalTime>
  <Words>275</Words>
  <Application>Microsoft Office PowerPoint</Application>
  <PresentationFormat>Papel A4 (210x297 mm)</PresentationFormat>
  <Paragraphs>81</Paragraphs>
  <Slides>25</Slides>
  <Notes>0</Notes>
  <HiddenSlides>0</HiddenSlides>
  <MMClips>0</MMClips>
  <ScaleCrop>false</ScaleCrop>
  <HeadingPairs>
    <vt:vector size="4" baseType="variant">
      <vt:variant>
        <vt:lpstr>Tema</vt:lpstr>
      </vt:variant>
      <vt:variant>
        <vt:i4>1</vt:i4>
      </vt:variant>
      <vt:variant>
        <vt:lpstr>Títulos dos diapositivos</vt:lpstr>
      </vt:variant>
      <vt:variant>
        <vt:i4>25</vt:i4>
      </vt:variant>
    </vt:vector>
  </HeadingPairs>
  <TitlesOfParts>
    <vt:vector size="26" baseType="lpstr">
      <vt:lpstr>Papel</vt:lpstr>
      <vt:lpstr>SOCIOLOGIA DO DIREITO</vt:lpstr>
      <vt:lpstr>Justiça e Clemência – as duas faces do direito penal antigo</vt:lpstr>
      <vt:lpstr>Prud’hon, La Justice et la Vengeance poursuivant le Crime (1815-1818)</vt:lpstr>
      <vt:lpstr>William Hogarth, The Marriage Contract (1743)</vt:lpstr>
      <vt:lpstr>Thomas Gainsborough (1727-1788) Mr and Mrs Andrews (1750) </vt:lpstr>
      <vt:lpstr>Panóptico  Bentham (1748-1832)</vt:lpstr>
      <vt:lpstr>Pena de morte</vt:lpstr>
      <vt:lpstr>Pena de morte</vt:lpstr>
      <vt:lpstr>Auto-de-fé</vt:lpstr>
      <vt:lpstr>Beccaria, Dos delitos e das penas</vt:lpstr>
      <vt:lpstr>Diapositivo 11</vt:lpstr>
      <vt:lpstr>Diapositivo 12</vt:lpstr>
      <vt:lpstr>Diapositivo 13</vt:lpstr>
      <vt:lpstr>Estatuto jurídico-penal das mulheres</vt:lpstr>
      <vt:lpstr>Estatuto jurídico-penal das mulheres</vt:lpstr>
      <vt:lpstr>Estatuto jurídico-penal das mulheres</vt:lpstr>
      <vt:lpstr>Adultério</vt:lpstr>
      <vt:lpstr>Ordenações Filipinas – o crime como pecado ou malefício</vt:lpstr>
      <vt:lpstr>Constituição da República Portuguesa</vt:lpstr>
      <vt:lpstr>Século XVIII</vt:lpstr>
      <vt:lpstr>Código de Seabra (1867)</vt:lpstr>
      <vt:lpstr>Código Civil</vt:lpstr>
      <vt:lpstr>Código Civil</vt:lpstr>
      <vt:lpstr>Lei n.º 9/2010</vt:lpstr>
      <vt:lpstr>Ripa, Iconologia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Silvia Alves</dc:creator>
  <cp:lastModifiedBy>Silvia Alves</cp:lastModifiedBy>
  <cp:revision>32</cp:revision>
  <dcterms:created xsi:type="dcterms:W3CDTF">2012-02-25T22:40:58Z</dcterms:created>
  <dcterms:modified xsi:type="dcterms:W3CDTF">2014-02-23T16:38:18Z</dcterms:modified>
</cp:coreProperties>
</file>