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2" r:id="rId3"/>
    <p:sldId id="273" r:id="rId4"/>
    <p:sldId id="259" r:id="rId5"/>
    <p:sldId id="274" r:id="rId6"/>
    <p:sldId id="258" r:id="rId7"/>
    <p:sldId id="261" r:id="rId8"/>
    <p:sldId id="256" r:id="rId9"/>
    <p:sldId id="275" r:id="rId10"/>
    <p:sldId id="263" r:id="rId11"/>
    <p:sldId id="265" r:id="rId12"/>
    <p:sldId id="264" r:id="rId13"/>
    <p:sldId id="266" r:id="rId14"/>
    <p:sldId id="267" r:id="rId15"/>
    <p:sldId id="268" r:id="rId16"/>
    <p:sldId id="270" r:id="rId17"/>
    <p:sldId id="269" r:id="rId18"/>
    <p:sldId id="271" r:id="rId19"/>
    <p:sldId id="260" r:id="rId20"/>
    <p:sldId id="276" r:id="rId21"/>
    <p:sldId id="272" r:id="rId2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88986" autoAdjust="0"/>
  </p:normalViewPr>
  <p:slideViewPr>
    <p:cSldViewPr snapToGrid="0">
      <p:cViewPr varScale="1">
        <p:scale>
          <a:sx n="45" d="100"/>
          <a:sy n="45" d="100"/>
        </p:scale>
        <p:origin x="22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0B73-E047-4E13-AD0E-CE0943EA18EB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8BD-A84A-4A30-A6F7-1E32EB652FE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65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E8BD-A84A-4A30-A6F7-1E32EB652FE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660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E8BD-A84A-4A30-A6F7-1E32EB652FE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599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E8BD-A84A-4A30-A6F7-1E32EB652FE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466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E8BD-A84A-4A30-A6F7-1E32EB652FE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411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E8BD-A84A-4A30-A6F7-1E32EB652FE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38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E8BD-A84A-4A30-A6F7-1E32EB652FE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809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E8BD-A84A-4A30-A6F7-1E32EB652FE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56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F2D9-63DD-48BF-95E0-6619B55782B9}" type="datetimeFigureOut">
              <a:rPr lang="pt-PT" smtClean="0"/>
              <a:t>30/05/2017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A733-BAA5-448C-9F2C-F6EA6596CE84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oughproject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ritersjourney.com/hero's_journey.htm" TargetMode="External"/><Relationship Id="rId2" Type="http://schemas.openxmlformats.org/officeDocument/2006/relationships/hyperlink" Target="https://pt.slideshare.net/TheHerosJourney/christopher-vogler-the-writers-journey-best-pdf-61829067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bersimples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8523"/>
            <a:ext cx="12192000" cy="45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240" y="24944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PT" dirty="0"/>
              <a:t>A</a:t>
            </a:r>
            <a:r>
              <a:rPr lang="pt-PT" dirty="0" smtClean="0"/>
              <a:t>nálise </a:t>
            </a:r>
            <a:r>
              <a:rPr lang="pt-PT" dirty="0" smtClean="0"/>
              <a:t>semiótica </a:t>
            </a:r>
            <a:r>
              <a:rPr lang="pt-PT" dirty="0" smtClean="0"/>
              <a:t>do filme “A Boa Mentira” de Philippe Falardeau. Propostas para Educar para a solidariedade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93789" y="4305766"/>
            <a:ext cx="5052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Participação no X Seminário Crianças Desaparecidas – IAC – 30 de maio de 2017</a:t>
            </a:r>
          </a:p>
          <a:p>
            <a:pPr algn="just"/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Dulce Mourato –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sabersimples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@gmail.com</a:t>
            </a:r>
            <a:endParaRPr lang="pt-PT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PhD Educação e TIC – Investigadora GEISEXT - Instituto de Educação – Universidade de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Lisboa, Formadora e docente.</a:t>
            </a:r>
            <a:endParaRPr lang="pt-P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147620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3200" y="1301858"/>
            <a:ext cx="621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Depois dos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primeiros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minutos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do filme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, é possível discutir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o seguinte:</a:t>
            </a:r>
          </a:p>
          <a:p>
            <a:pPr algn="just"/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Numa primeira impressão surgem as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crianças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nas suas vidas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 na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sua realidade,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antes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da aldeia ser atacada e de matarem todos os adultos.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é a vida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deles até esse ponto, que obriga a narrativa a desenvolver-se?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realizador preocupou-se em filmar as crianças no seu ambiente, descrevê-las como pessoas e não como vítimas, por isso falam na sua própria língua, educação, vida do dia-a-dia, alimentos que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comem.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Porque razão?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1295" y="727278"/>
            <a:ext cx="2157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1 - </a:t>
            </a:r>
            <a:r>
              <a:rPr lang="pt-PT" sz="2000" dirty="0" smtClean="0">
                <a:latin typeface="Arial Black" pitchFamily="34" charset="0"/>
              </a:rPr>
              <a:t>Resiliência</a:t>
            </a:r>
            <a:endParaRPr lang="pt-PT" sz="2000" dirty="0"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80" y="1301858"/>
            <a:ext cx="5605220" cy="420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0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532" y="1068251"/>
            <a:ext cx="64927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Depois dos primeiros minutos do filme, é possível discutir o seguinte: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razão de ser da guerra? Por que restam apenas as crianças?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É focada de forma rápida 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problema das crianças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soldado, a escravatura e as violações…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Sobreviver é imperativo: como arranjam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comida? E água?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 quais as suas outras necessidades?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– Querem viver!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Discutir o papel das canções e da religião para as crianças.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Perceber 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história contada sobre as crianças soldados e não é explicado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 que acontece a Theo (uma pista que é deixada…).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4949" y="626458"/>
            <a:ext cx="2157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1 - </a:t>
            </a:r>
            <a:r>
              <a:rPr lang="pt-PT" sz="2000" dirty="0" smtClean="0">
                <a:latin typeface="Arial Black" pitchFamily="34" charset="0"/>
              </a:rPr>
              <a:t>Resiliência</a:t>
            </a:r>
            <a:endParaRPr lang="pt-PT" sz="20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84" y="1026568"/>
            <a:ext cx="5415416" cy="406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7641" y="168069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1295" y="2079172"/>
            <a:ext cx="5724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Aqui avaliamos as necessidades das nossas personagens: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Desde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 chegada ao Acampamento de Refugiados de Kakuma até 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chegada aos Estados Unidos.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Como são ajudados no acampamento e como são recebidos?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Que tipo de necessidas são supridas no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acampamento?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O que é afinal um campo de refugiados?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36" y="1115878"/>
            <a:ext cx="5646549" cy="423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4949" y="922216"/>
            <a:ext cx="5413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2 - Reassentamento, reinstalação no </a:t>
            </a:r>
            <a:endParaRPr lang="pt-PT" sz="2000" dirty="0" smtClean="0">
              <a:latin typeface="Arial Black" pitchFamily="34" charset="0"/>
            </a:endParaRPr>
          </a:p>
          <a:p>
            <a:r>
              <a:rPr lang="pt-PT" sz="2000" dirty="0" smtClean="0">
                <a:latin typeface="Arial Black" pitchFamily="34" charset="0"/>
              </a:rPr>
              <a:t>campo </a:t>
            </a:r>
            <a:r>
              <a:rPr lang="pt-PT" sz="2000" dirty="0">
                <a:latin typeface="Arial Black" pitchFamily="34" charset="0"/>
              </a:rPr>
              <a:t>de refugiados </a:t>
            </a:r>
            <a:endParaRPr lang="pt-PT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207652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1294" y="1452115"/>
            <a:ext cx="6201906" cy="544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Muitas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das dificuldades enfrentadas pelos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refugiados, incluem um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pouco de humor,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 que descreve na perfeição os choques culturais sentidos pelos jovens sudaneses.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Quais são os mais visíveis?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O choque que sentem por deitar comida fora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, vai contra as suas convicções mais profundas…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As dificuldades que as pessoas enfrentam quando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“caem”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cultura inteiramente nova e diferente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da sua.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Também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testemunhamos a maneira como os outros reagem a pessoas que podem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parecer diferentes.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1883" y="922216"/>
            <a:ext cx="5108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3 </a:t>
            </a:r>
            <a:r>
              <a:rPr lang="pt-PT" sz="2000" dirty="0" smtClean="0">
                <a:latin typeface="Arial Black" pitchFamily="34" charset="0"/>
              </a:rPr>
              <a:t>– Adaptação aos Estados Unidos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6" y="1630102"/>
            <a:ext cx="5503333" cy="42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207652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1294" y="1831199"/>
            <a:ext cx="5724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A reunião da família, bem como 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reconciliação dos irmãos e todos a fazerem a coisa certa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 Tudo está bem quando acaba bem?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Que escolhas tiveram que fazer e quantas decisões foram tomadas por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eles, que mudou a sua vida?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Qual será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origem da culpa de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Mamere sobre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como isso parece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manipular os seus pensamentos e condicionar a sua vida e a dos seus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irmãos?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4949" y="922216"/>
            <a:ext cx="4078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4 - Reunião e </a:t>
            </a:r>
            <a:r>
              <a:rPr lang="pt-PT" sz="2000" dirty="0" smtClean="0">
                <a:latin typeface="Arial Black" pitchFamily="34" charset="0"/>
              </a:rPr>
              <a:t>Reconciliação</a:t>
            </a:r>
          </a:p>
          <a:p>
            <a:endParaRPr lang="pt-PT" sz="20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39" y="922216"/>
            <a:ext cx="5517396" cy="413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207652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1294" y="1831199"/>
            <a:ext cx="57240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Em desespero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Mamere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conta a Jack o que aconteceu. Jack,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foi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um Veterano do Exército dos EUA, entende e explica a Mamere que: “o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teu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irmão fez uma escolha que era apenas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dele“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 será que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isso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acalma a culpa de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Mamere, se os irmãos o culpam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Porque é que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Mamere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deixa de ser chefe e passa a ser apenas irmão?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4949" y="922216"/>
            <a:ext cx="4078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4 - Reunião e </a:t>
            </a:r>
            <a:r>
              <a:rPr lang="pt-PT" sz="2000" dirty="0" smtClean="0">
                <a:latin typeface="Arial Black" pitchFamily="34" charset="0"/>
              </a:rPr>
              <a:t>Reconciliação</a:t>
            </a:r>
          </a:p>
          <a:p>
            <a:endParaRPr lang="pt-PT" sz="20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54" y="1630102"/>
            <a:ext cx="5817031" cy="436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207652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1294" y="1831199"/>
            <a:ext cx="6117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Abital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, a irmã enviada para outro local,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reencontra-se com os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irmãos, graças à intervenção das personagens adjuvantes, que mudam exteriormente e interiormente, devido à ação dos heróis. Como se verificam essas mudanças?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A irmã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é acolhida em festa por todos os amigos 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pela população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envolvida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 Será que já operaram também alterações no modo como são recebidos e entendidos pelas pessoas da cidade? Como é que isso se processa?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4949" y="922216"/>
            <a:ext cx="4078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4 - Reunião e </a:t>
            </a:r>
            <a:r>
              <a:rPr lang="pt-PT" sz="2000" dirty="0" smtClean="0">
                <a:latin typeface="Arial Black" pitchFamily="34" charset="0"/>
              </a:rPr>
              <a:t>Reconciliação</a:t>
            </a:r>
          </a:p>
          <a:p>
            <a:endParaRPr lang="pt-PT" sz="2000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46" y="3164668"/>
            <a:ext cx="4520339" cy="33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64" y="922216"/>
            <a:ext cx="4044388" cy="303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207652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1294" y="1831199"/>
            <a:ext cx="5724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Para apaziguar a sua dor em relação ao irmão, Mamere parte para o acampamento. São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agora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100.000 mil pessoas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no acampamento de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Kakuma e tenta por todos os meios encontrar Theo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Qual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é a "boa mentira" que Mamere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conta? -  “Deste-nos a vida. Eu devolvo-te a vida de novo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.”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tem agora a possibilidade de tornar a ser 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chefe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 O que significa ser chefe? 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4949" y="922216"/>
            <a:ext cx="4078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4 - Reunião e </a:t>
            </a:r>
            <a:r>
              <a:rPr lang="pt-PT" sz="2000" dirty="0" smtClean="0">
                <a:latin typeface="Arial Black" pitchFamily="34" charset="0"/>
              </a:rPr>
              <a:t>Reconciliação</a:t>
            </a:r>
            <a:endParaRPr lang="pt-PT" sz="2000" dirty="0" smtClean="0"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30" y="1831199"/>
            <a:ext cx="5583255" cy="41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207652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1294" y="1831199"/>
            <a:ext cx="5724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No discurso de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Jeremiah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ele resume os pontos essenciais: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Todos somos irmãos e irmãs e a ponte invisível que nos separa é a da nossa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Humanidade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 que significa esta ideia?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“Não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penso que somos os rapazes perdidos do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Sudão (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Lost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Boys),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somos aqueles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que nos/vos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encontraram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…” 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4949" y="922216"/>
            <a:ext cx="4078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latin typeface="Arial Black" pitchFamily="34" charset="0"/>
              </a:rPr>
              <a:t>4 - Reunião e </a:t>
            </a:r>
            <a:r>
              <a:rPr lang="pt-PT" sz="2000" dirty="0" smtClean="0">
                <a:latin typeface="Arial Black" pitchFamily="34" charset="0"/>
              </a:rPr>
              <a:t>Reconciliação</a:t>
            </a:r>
          </a:p>
          <a:p>
            <a:r>
              <a:rPr lang="pt-PT" sz="2000" dirty="0" smtClean="0">
                <a:latin typeface="Arial Black" pitchFamily="34" charset="0"/>
              </a:rPr>
              <a:t> </a:t>
            </a:r>
            <a:endParaRPr lang="pt-PT" sz="2000" dirty="0">
              <a:latin typeface="Arial Black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56" y="1738304"/>
            <a:ext cx="5295255" cy="397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1295" y="207652"/>
            <a:ext cx="1167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Propostas de análise para potenciais debates e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formações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2440" y="813114"/>
            <a:ext cx="1078681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PT" sz="3600" b="1" dirty="0">
                <a:latin typeface="Arial" pitchFamily="34" charset="0"/>
                <a:cs typeface="Arial" pitchFamily="34" charset="0"/>
              </a:rPr>
              <a:t> Conclusões e </a:t>
            </a:r>
            <a:r>
              <a:rPr lang="pt-PT" sz="3600" b="1" dirty="0" smtClean="0">
                <a:latin typeface="Arial" pitchFamily="34" charset="0"/>
                <a:cs typeface="Arial" pitchFamily="34" charset="0"/>
              </a:rPr>
              <a:t>objetivos: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PT" sz="3600" b="1" dirty="0"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Para educar para a solidariedade e para os valores, para formar uma atitude crítica de verdadeira cidadania temos aqui uma oportunidade para debater o tema dos refugiados. Para que ninguém fique indiferente.</a:t>
            </a:r>
          </a:p>
          <a:p>
            <a:pPr marL="571500" indent="-571500" algn="just">
              <a:buFontTx/>
              <a:buChar char="-"/>
            </a:pP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Mais ideias no Projeto Enough sobre US Refugees: </a:t>
            </a:r>
            <a:r>
              <a:rPr lang="pt-PT" sz="2800" b="1" dirty="0" smtClean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www.enoughproject.org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8523"/>
            <a:ext cx="12192000" cy="45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798" y="123202"/>
            <a:ext cx="11240404" cy="23876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Do que vamos falar sobre o filme “A Boa Mentira” de Philippe Falardeau. 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973" y="1919028"/>
            <a:ext cx="1177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O que é uma análise semiótica?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Comparação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dos modelos de narrativa com a ação do filme;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Propostas de análise para potenciais debates e formações: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Conclusões e objetivos.</a:t>
            </a:r>
          </a:p>
          <a:p>
            <a:pPr algn="just"/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42440" y="813114"/>
            <a:ext cx="1078681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600" b="1" dirty="0" smtClean="0">
                <a:latin typeface="Arial" pitchFamily="34" charset="0"/>
                <a:cs typeface="Arial" pitchFamily="34" charset="0"/>
              </a:rPr>
              <a:t>Bibliografia:</a:t>
            </a:r>
            <a:endParaRPr lang="pt-PT" sz="3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3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Vogler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, C. (1998).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Writer’s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Journey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Mythic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Writers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. 2nd </a:t>
            </a:r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Edition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PT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Acedido em maio de 2017, </a:t>
            </a:r>
            <a:r>
              <a:rPr lang="pt-PT" sz="2800" b="1" dirty="0">
                <a:latin typeface="Arial" pitchFamily="34" charset="0"/>
                <a:cs typeface="Arial" pitchFamily="34" charset="0"/>
              </a:rPr>
              <a:t>no site </a:t>
            </a:r>
            <a:r>
              <a:rPr lang="pt-PT" sz="2800" b="1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pt-PT" sz="2800" b="1" dirty="0" smtClean="0">
                <a:latin typeface="Arial" pitchFamily="34" charset="0"/>
                <a:cs typeface="Arial" pitchFamily="34" charset="0"/>
                <a:hlinkClick r:id="rId2"/>
              </a:rPr>
              <a:t>pt.slideshare.net/TheHerosJourney/christopher-vogler-the-writers-journey-best-pdf-61829067</a:t>
            </a: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Vogler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, C. (1985</a:t>
            </a:r>
            <a:r>
              <a:rPr lang="pt-PT" sz="2800" b="1" dirty="0">
                <a:latin typeface="Arial" pitchFamily="34" charset="0"/>
                <a:cs typeface="Arial" pitchFamily="34" charset="0"/>
              </a:rPr>
              <a:t>). HERO'S</a:t>
            </a:r>
          </a:p>
          <a:p>
            <a:pPr algn="just"/>
            <a:r>
              <a:rPr lang="pt-PT" sz="2800" b="1" dirty="0" smtClean="0">
                <a:latin typeface="Arial" pitchFamily="34" charset="0"/>
                <a:cs typeface="Arial" pitchFamily="34" charset="0"/>
              </a:rPr>
              <a:t>JOURNEY. Acedido em maio de 2017, no site: </a:t>
            </a:r>
            <a:r>
              <a:rPr lang="pt-PT" sz="2800" b="1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pt-PT" sz="2800" b="1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pt-PT" sz="2800" b="1" dirty="0" smtClean="0">
                <a:latin typeface="Arial" pitchFamily="34" charset="0"/>
                <a:cs typeface="Arial" pitchFamily="34" charset="0"/>
                <a:hlinkClick r:id="rId3"/>
              </a:rPr>
              <a:t>www.thewritersjourney.com/hero's_journey.htm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PT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533" y="390663"/>
            <a:ext cx="352213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b="1" dirty="0" smtClean="0">
                <a:latin typeface="Arial" pitchFamily="34" charset="0"/>
                <a:cs typeface="Arial" pitchFamily="34" charset="0"/>
              </a:rPr>
              <a:t>Obrigada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pela 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atenção…</a:t>
            </a:r>
            <a:endParaRPr lang="pt-PT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3200" b="1" dirty="0" smtClean="0">
                <a:latin typeface="Arial" pitchFamily="34" charset="0"/>
                <a:cs typeface="Arial" pitchFamily="34" charset="0"/>
              </a:rPr>
              <a:t>E espero a vossa contribuição, com o resultado das vossas análises semióticas, para o email:</a:t>
            </a:r>
          </a:p>
          <a:p>
            <a:pPr algn="just"/>
            <a:r>
              <a:rPr lang="pt-PT" sz="2000" b="1" dirty="0" smtClean="0">
                <a:latin typeface="Arial" pitchFamily="34" charset="0"/>
                <a:cs typeface="Arial" pitchFamily="34" charset="0"/>
                <a:hlinkClick r:id="rId3"/>
              </a:rPr>
              <a:t>sabersimples@gmail.com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Não se esqueçam de autorizar a sua publicação e deixar os vossos contactos!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7" y="0"/>
            <a:ext cx="8551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8523"/>
            <a:ext cx="12192000" cy="45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798" y="123202"/>
            <a:ext cx="11240404" cy="23876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Do que vamos falar sobre o filme “A Boa Mentira” de Philippe Falardeau. 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973" y="1919028"/>
            <a:ext cx="1177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Em primeiro lugar o que é uma análise semiótica?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PT" sz="2400" b="1" dirty="0">
                <a:latin typeface="Arial" pitchFamily="34" charset="0"/>
                <a:cs typeface="Arial" pitchFamily="34" charset="0"/>
              </a:rPr>
              <a:t> A semiótica é ciência que estuda os signos, que tem por objeto de investigação todas as linguagens possíveis, ou seja, que tem por objetivo o exame dos modos de constituição de todo e qualquer fenómeno de produção de significação e de sentido.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PT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868" y="6174"/>
            <a:ext cx="1172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Arial" pitchFamily="34" charset="0"/>
                <a:cs typeface="Arial" pitchFamily="34" charset="0"/>
              </a:rPr>
              <a:t>Comparação dos modelos de narrativa com a ação do filme</a:t>
            </a:r>
            <a:endParaRPr lang="pt-PT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1067" y="1100667"/>
            <a:ext cx="11411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desafio é ver com muita atenção quais são os signos, as estruturas de significado, as linguagens que estão presentes no filme: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Língua;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Atos de fala;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Artes visuais;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Música;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Cinema;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Moda;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Gestos;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Religião;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entre outras… Quais?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IofZwhn2qw/UMYdKjaXORI/AAAAAAAAAVc/rJossBPiGvA/s1600/ciclo_jor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90" y="770989"/>
            <a:ext cx="7031134" cy="59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867" y="770990"/>
            <a:ext cx="46060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0" i="0" dirty="0" smtClean="0">
                <a:solidFill>
                  <a:srgbClr val="333333"/>
                </a:solidFill>
                <a:effectLst/>
                <a:latin typeface="Arial Black" pitchFamily="34" charset="0"/>
              </a:rPr>
              <a:t> </a:t>
            </a:r>
            <a:r>
              <a:rPr lang="pt-PT" sz="2400" b="1" i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PT" sz="2400" b="1" i="1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rquétipos</a:t>
            </a:r>
            <a:r>
              <a:rPr lang="pt-PT" sz="2400" b="1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(padrões de personalidade)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estudados pelo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psicólogo Carl G. Jung e a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Jornada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do Herói é uma espécie de modelo de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viagem, encontrada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nas histórias mitológicas de todas as culturas antigas e que se transformou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num excelente guia, para quem pretenda escrever um livro ou um argumento para um filme. É indispensável para que todos os tipos de escritores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argumentistas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da atualidade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estruturem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suas narrativas.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868" y="6174"/>
            <a:ext cx="1172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Arial" pitchFamily="34" charset="0"/>
                <a:cs typeface="Arial" pitchFamily="34" charset="0"/>
              </a:rPr>
              <a:t>Comparação dos modelos de narrativa com a ação do filme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5131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8015" y="220717"/>
            <a:ext cx="2128344" cy="6337738"/>
          </a:xfrm>
        </p:spPr>
        <p:txBody>
          <a:bodyPr>
            <a:noAutofit/>
          </a:bodyPr>
          <a:lstStyle/>
          <a:p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PT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5320" y="819268"/>
          <a:ext cx="10757378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870"/>
                <a:gridCol w="9066508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Herói:</a:t>
                      </a:r>
                    </a:p>
                    <a:p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é aquele que se sacrifica por um bem coletivo. É com ele que o espetador se identifica. Podem haver vários tipos de heróis com interesses distintos, como por exemplo o Anti-Herói, que se sacrifica não por bondade, mas por motivações próprias.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Mentor</a:t>
                      </a:r>
                    </a:p>
                    <a:p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 é uma figura mais experiente que motiva e fornece dons ou ferramentas para o Herói durante sua Jornada.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Guardião de Limiar: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Personagem ou situações que impedem a entrada do Herói na Jornada. Guardam o limite entre o quotidiano do Herói e sua aventura.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Arauto: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esta personagem anuncia para o Herói o chamado à aventura. Pode ser o Mentor, o Vilão ou  simplesmente um objeto como, por exemplo, uma carta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Camaleão</a:t>
                      </a:r>
                    </a:p>
                    <a:p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é a personagem com personalidade dúbia, ou seja, nunca se sabe ao certo se ele está do lado do bem ou do mal. Por exemplo, o aliado que se revela inimigo no final ou o inimigo que salva o Herói em algum momento, revelando-se um aliado.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Sombra: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Normalmente é o Vilão da história e deseja a destruição do Herói. É a personificação dos monstros internos de medos e traumas do subconsciente.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latin typeface="Arial" pitchFamily="34" charset="0"/>
                          <a:cs typeface="Arial" pitchFamily="34" charset="0"/>
                        </a:rPr>
                        <a:t>Pícaro, personagem maliciosa: 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esta personagem surge como um alívio cómico para equilibrar a seriedade da história. Serve também para derrubar o </a:t>
                      </a:r>
                      <a:r>
                        <a:rPr lang="pt-PT" sz="1800" i="1" dirty="0" smtClean="0">
                          <a:latin typeface="Arial" pitchFamily="34" charset="0"/>
                          <a:cs typeface="Arial" pitchFamily="34" charset="0"/>
                        </a:rPr>
                        <a:t>status quo </a:t>
                      </a:r>
                      <a:r>
                        <a:rPr lang="pt-PT" sz="1800" dirty="0" smtClean="0">
                          <a:latin typeface="Arial" pitchFamily="34" charset="0"/>
                          <a:cs typeface="Arial" pitchFamily="34" charset="0"/>
                        </a:rPr>
                        <a:t>do Herói e quebrar o seu orgulho</a:t>
                      </a:r>
                      <a:r>
                        <a:rPr lang="pt-PT" sz="2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6200000">
            <a:off x="-1751200" y="2979749"/>
            <a:ext cx="4685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600" dirty="0" smtClean="0">
                <a:latin typeface="Arial" pitchFamily="34" charset="0"/>
                <a:cs typeface="Arial" pitchFamily="34" charset="0"/>
              </a:rPr>
              <a:t>Arquétipos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320" y="52669"/>
            <a:ext cx="1192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Comparação dos modelos de narrativa com a ação do filme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8819" y="584775"/>
            <a:ext cx="11719034" cy="3397469"/>
          </a:xfrm>
        </p:spPr>
        <p:txBody>
          <a:bodyPr/>
          <a:lstStyle/>
          <a:p>
            <a:pPr algn="just"/>
            <a:r>
              <a:rPr lang="pt-PT" dirty="0" smtClean="0">
                <a:latin typeface="Arial Black" pitchFamily="34" charset="0"/>
              </a:rPr>
              <a:t>À semelhança de outras narrativas cinematográfica e não só, inspiradas na jornada do herói de Joseph Campbell e adaptada por Christopher Vogler, também aqui encontramos pontos em comum.</a:t>
            </a:r>
          </a:p>
          <a:p>
            <a:endParaRPr lang="pt-PT" dirty="0"/>
          </a:p>
          <a:p>
            <a:endParaRPr lang="pt-PT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32879"/>
              </p:ext>
            </p:extLst>
          </p:nvPr>
        </p:nvGraphicFramePr>
        <p:xfrm>
          <a:off x="245567" y="1760127"/>
          <a:ext cx="11731297" cy="485971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1731297"/>
              </a:tblGrid>
              <a:tr h="827956">
                <a:tc>
                  <a:txBody>
                    <a:bodyPr/>
                    <a:lstStyle/>
                    <a:p>
                      <a:r>
                        <a:rPr lang="pt-PT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Quais os pontos cruciais de</a:t>
                      </a:r>
                      <a:r>
                        <a:rPr lang="pt-PT" sz="28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“ A boa mentira”</a:t>
                      </a:r>
                      <a:r>
                        <a:rPr lang="pt-PT" sz="28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?</a:t>
                      </a:r>
                      <a:endParaRPr lang="pt-PT" sz="2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27956">
                <a:tc>
                  <a:txBody>
                    <a:bodyPr/>
                    <a:lstStyle/>
                    <a:p>
                      <a:r>
                        <a:rPr lang="pt-PT" sz="2800" dirty="0" smtClean="0">
                          <a:latin typeface="Arial Black" pitchFamily="34" charset="0"/>
                        </a:rPr>
                        <a:t>1 - Resiliência –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 do 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início até chegarem ao campo de refugiados.</a:t>
                      </a:r>
                      <a:endParaRPr lang="pt-PT" sz="2800" baseline="0" dirty="0" smtClean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97114">
                <a:tc>
                  <a:txBody>
                    <a:bodyPr/>
                    <a:lstStyle/>
                    <a:p>
                      <a:r>
                        <a:rPr lang="pt-PT" sz="2800" dirty="0" smtClean="0">
                          <a:latin typeface="Arial Black" pitchFamily="34" charset="0"/>
                        </a:rPr>
                        <a:t>2 - Reassentamento,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 reinstalação no campo de refugiados – 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Até ao momento em que a lista é afixada.</a:t>
                      </a:r>
                      <a:endParaRPr lang="pt-PT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27956">
                <a:tc>
                  <a:txBody>
                    <a:bodyPr/>
                    <a:lstStyle/>
                    <a:p>
                      <a:r>
                        <a:rPr lang="pt-PT" sz="2800" dirty="0" smtClean="0">
                          <a:latin typeface="Arial Black" pitchFamily="34" charset="0"/>
                        </a:rPr>
                        <a:t>3 - Adaptação – 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Desde o momento em que entram no avião até ao dia de Natal.</a:t>
                      </a:r>
                      <a:endParaRPr lang="pt-PT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27956">
                <a:tc>
                  <a:txBody>
                    <a:bodyPr/>
                    <a:lstStyle/>
                    <a:p>
                      <a:r>
                        <a:rPr lang="pt-PT" sz="2800" dirty="0" smtClean="0">
                          <a:latin typeface="Arial Black" pitchFamily="34" charset="0"/>
                        </a:rPr>
                        <a:t>4 - Reunião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 e Reconciliação 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– Desde o momento no qual reencontram a irmã até ao final (cenas 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selecionadas</a:t>
                      </a:r>
                      <a:r>
                        <a:rPr lang="pt-PT" sz="2800" baseline="0" dirty="0" smtClean="0">
                          <a:latin typeface="Arial Black" pitchFamily="34" charset="0"/>
                        </a:rPr>
                        <a:t>).</a:t>
                      </a:r>
                      <a:endParaRPr lang="pt-PT" sz="28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18819" y="0"/>
            <a:ext cx="12233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Comparação dos modelos de narrativa com a ação do filme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917" y="0"/>
            <a:ext cx="4656083" cy="6858000"/>
          </a:xfrm>
          <a:prstGeom prst="rect">
            <a:avLst/>
          </a:prstGeom>
        </p:spPr>
      </p:pic>
      <p:pic>
        <p:nvPicPr>
          <p:cNvPr id="1026" name="Picture 2" descr="http://4.bp.blogspot.com/-TIofZwhn2qw/UMYdKjaXORI/AAAAAAAAAVc/rJossBPiGvA/s1600/ciclo_jorn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9" y="761431"/>
            <a:ext cx="6974238" cy="60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5314" y="176655"/>
            <a:ext cx="11907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Comparação dos modelos de narrativa com a ação do filme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  <a:alpha val="7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IofZwhn2qw/UMYdKjaXORI/AAAAAAAAAVc/rJossBPiGvA/s1600/ciclo_jor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41" y="761430"/>
            <a:ext cx="6974238" cy="60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5314" y="176655"/>
            <a:ext cx="11907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latin typeface="Arial" pitchFamily="34" charset="0"/>
                <a:cs typeface="Arial" pitchFamily="34" charset="0"/>
              </a:rPr>
              <a:t>Comparação dos modelos de narrativa com a ação do filme</a:t>
            </a:r>
            <a:endParaRPr lang="pt-PT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5314" y="1405467"/>
            <a:ext cx="49336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Identifique a Jornada do Herói (passo a passo) com a Viagem dos jovens sudaneses.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Quais considera serem os arquétipos presentes na narrativa em análise?</a:t>
            </a:r>
          </a:p>
          <a:p>
            <a:pPr algn="just"/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1640</Words>
  <Application>Microsoft Office PowerPoint</Application>
  <PresentationFormat>Widescreen</PresentationFormat>
  <Paragraphs>131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Office Theme</vt:lpstr>
      <vt:lpstr>Análise semiótica do filme “A Boa Mentira” de Philippe Falardeau. Propostas para Educar para a solidariedade  </vt:lpstr>
      <vt:lpstr>Do que vamos falar sobre o filme “A Boa Mentira” de Philippe Falardeau.  </vt:lpstr>
      <vt:lpstr>Do que vamos falar sobre o filme “A Boa Mentira” de Philippe Falardeau.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Boa Mentira</dc:title>
  <dc:creator>Saber Simples</dc:creator>
  <cp:lastModifiedBy>Saber Simples</cp:lastModifiedBy>
  <cp:revision>39</cp:revision>
  <dcterms:created xsi:type="dcterms:W3CDTF">2017-05-30T00:36:00Z</dcterms:created>
  <dcterms:modified xsi:type="dcterms:W3CDTF">2017-05-30T23:58:03Z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2070-10.1.0.5674</vt:lpwstr>
  </property>
</Properties>
</file>